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wav"/>
  <Default Extension="tiff" ContentType="image/tiff"/>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7" r:id="rId1"/>
    <p:sldMasterId id="2147483665" r:id="rId2"/>
    <p:sldMasterId id="2147483690" r:id="rId3"/>
  </p:sldMasterIdLst>
  <p:notesMasterIdLst>
    <p:notesMasterId r:id="rId105"/>
  </p:notesMasterIdLst>
  <p:sldIdLst>
    <p:sldId id="427" r:id="rId4"/>
    <p:sldId id="428" r:id="rId5"/>
    <p:sldId id="429" r:id="rId6"/>
    <p:sldId id="430" r:id="rId7"/>
    <p:sldId id="710" r:id="rId8"/>
    <p:sldId id="711" r:id="rId9"/>
    <p:sldId id="712" r:id="rId10"/>
    <p:sldId id="815" r:id="rId11"/>
    <p:sldId id="816" r:id="rId12"/>
    <p:sldId id="817" r:id="rId13"/>
    <p:sldId id="713" r:id="rId14"/>
    <p:sldId id="818" r:id="rId15"/>
    <p:sldId id="715" r:id="rId16"/>
    <p:sldId id="819" r:id="rId17"/>
    <p:sldId id="717" r:id="rId18"/>
    <p:sldId id="718" r:id="rId19"/>
    <p:sldId id="719" r:id="rId20"/>
    <p:sldId id="716" r:id="rId21"/>
    <p:sldId id="820" r:id="rId22"/>
    <p:sldId id="720" r:id="rId23"/>
    <p:sldId id="821" r:id="rId24"/>
    <p:sldId id="822" r:id="rId25"/>
    <p:sldId id="823" r:id="rId26"/>
    <p:sldId id="824" r:id="rId27"/>
    <p:sldId id="825" r:id="rId28"/>
    <p:sldId id="826" r:id="rId29"/>
    <p:sldId id="732" r:id="rId30"/>
    <p:sldId id="780" r:id="rId31"/>
    <p:sldId id="733" r:id="rId32"/>
    <p:sldId id="735" r:id="rId33"/>
    <p:sldId id="736" r:id="rId34"/>
    <p:sldId id="811" r:id="rId35"/>
    <p:sldId id="781" r:id="rId36"/>
    <p:sldId id="738" r:id="rId37"/>
    <p:sldId id="782" r:id="rId38"/>
    <p:sldId id="739" r:id="rId39"/>
    <p:sldId id="740" r:id="rId40"/>
    <p:sldId id="741" r:id="rId41"/>
    <p:sldId id="742" r:id="rId42"/>
    <p:sldId id="743" r:id="rId43"/>
    <p:sldId id="744" r:id="rId44"/>
    <p:sldId id="745" r:id="rId45"/>
    <p:sldId id="746" r:id="rId46"/>
    <p:sldId id="747" r:id="rId47"/>
    <p:sldId id="748" r:id="rId48"/>
    <p:sldId id="749" r:id="rId49"/>
    <p:sldId id="750" r:id="rId50"/>
    <p:sldId id="751" r:id="rId51"/>
    <p:sldId id="752" r:id="rId52"/>
    <p:sldId id="783" r:id="rId53"/>
    <p:sldId id="784" r:id="rId54"/>
    <p:sldId id="785" r:id="rId55"/>
    <p:sldId id="753" r:id="rId56"/>
    <p:sldId id="786" r:id="rId57"/>
    <p:sldId id="754" r:id="rId58"/>
    <p:sldId id="755" r:id="rId59"/>
    <p:sldId id="756" r:id="rId60"/>
    <p:sldId id="757" r:id="rId61"/>
    <p:sldId id="758" r:id="rId62"/>
    <p:sldId id="787" r:id="rId63"/>
    <p:sldId id="788" r:id="rId64"/>
    <p:sldId id="812" r:id="rId65"/>
    <p:sldId id="762" r:id="rId66"/>
    <p:sldId id="763" r:id="rId67"/>
    <p:sldId id="789" r:id="rId68"/>
    <p:sldId id="765" r:id="rId69"/>
    <p:sldId id="813" r:id="rId70"/>
    <p:sldId id="766" r:id="rId71"/>
    <p:sldId id="767" r:id="rId72"/>
    <p:sldId id="768" r:id="rId73"/>
    <p:sldId id="769" r:id="rId74"/>
    <p:sldId id="770" r:id="rId75"/>
    <p:sldId id="771" r:id="rId76"/>
    <p:sldId id="772" r:id="rId77"/>
    <p:sldId id="773" r:id="rId78"/>
    <p:sldId id="774" r:id="rId79"/>
    <p:sldId id="790" r:id="rId80"/>
    <p:sldId id="792" r:id="rId81"/>
    <p:sldId id="791" r:id="rId82"/>
    <p:sldId id="793" r:id="rId83"/>
    <p:sldId id="794" r:id="rId84"/>
    <p:sldId id="795" r:id="rId85"/>
    <p:sldId id="796" r:id="rId86"/>
    <p:sldId id="797" r:id="rId87"/>
    <p:sldId id="798" r:id="rId88"/>
    <p:sldId id="799" r:id="rId89"/>
    <p:sldId id="800" r:id="rId90"/>
    <p:sldId id="801" r:id="rId91"/>
    <p:sldId id="802" r:id="rId92"/>
    <p:sldId id="775" r:id="rId93"/>
    <p:sldId id="803" r:id="rId94"/>
    <p:sldId id="776" r:id="rId95"/>
    <p:sldId id="777" r:id="rId96"/>
    <p:sldId id="778" r:id="rId97"/>
    <p:sldId id="779" r:id="rId98"/>
    <p:sldId id="805" r:id="rId99"/>
    <p:sldId id="806" r:id="rId100"/>
    <p:sldId id="807" r:id="rId101"/>
    <p:sldId id="808" r:id="rId102"/>
    <p:sldId id="809" r:id="rId103"/>
    <p:sldId id="810" r:id="rId104"/>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0000FF"/>
    <a:srgbClr val="9900CC"/>
    <a:srgbClr val="800000"/>
    <a:srgbClr val="003300"/>
    <a:srgbClr val="3D41D1"/>
    <a:srgbClr val="3366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73" autoAdjust="0"/>
    <p:restoredTop sz="94581" autoAdjust="0"/>
  </p:normalViewPr>
  <p:slideViewPr>
    <p:cSldViewPr snapToGrid="0">
      <p:cViewPr varScale="1">
        <p:scale>
          <a:sx n="64" d="100"/>
          <a:sy n="64" d="100"/>
        </p:scale>
        <p:origin x="-1300" y="-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74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6" Type="http://schemas.openxmlformats.org/officeDocument/2006/relationships/slide" Target="slides/slide13.xml"/><Relationship Id="rId107" Type="http://schemas.openxmlformats.org/officeDocument/2006/relationships/viewProps" Target="viewProps.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theme" Target="theme/theme1.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presProps" Target="pres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tableStyles" Target="tableStyles.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image" Target="../media/image3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zh-CN"/>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zh-CN"/>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C5CDA40-B155-4F68-BF56-EB2E860787E4}" type="slidenum">
              <a:rPr lang="en-US" altLang="zh-CN"/>
              <a:pPr/>
              <a:t>‹#›</a:t>
            </a:fld>
            <a:endParaRPr lang="en-US" altLang="zh-CN"/>
          </a:p>
        </p:txBody>
      </p:sp>
    </p:spTree>
    <p:extLst>
      <p:ext uri="{BB962C8B-B14F-4D97-AF65-F5344CB8AC3E}">
        <p14:creationId xmlns:p14="http://schemas.microsoft.com/office/powerpoint/2010/main" val="39511951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7</a:t>
            </a:fld>
            <a:endParaRPr lang="en-US" altLang="zh-CN"/>
          </a:p>
        </p:txBody>
      </p:sp>
    </p:spTree>
    <p:extLst>
      <p:ext uri="{BB962C8B-B14F-4D97-AF65-F5344CB8AC3E}">
        <p14:creationId xmlns:p14="http://schemas.microsoft.com/office/powerpoint/2010/main" val="1933217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13</a:t>
            </a:fld>
            <a:endParaRPr lang="en-US" altLang="zh-CN"/>
          </a:p>
        </p:txBody>
      </p:sp>
    </p:spTree>
    <p:extLst>
      <p:ext uri="{BB962C8B-B14F-4D97-AF65-F5344CB8AC3E}">
        <p14:creationId xmlns:p14="http://schemas.microsoft.com/office/powerpoint/2010/main" val="31738382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15</a:t>
            </a:fld>
            <a:endParaRPr lang="en-US" altLang="zh-CN"/>
          </a:p>
        </p:txBody>
      </p:sp>
    </p:spTree>
    <p:extLst>
      <p:ext uri="{BB962C8B-B14F-4D97-AF65-F5344CB8AC3E}">
        <p14:creationId xmlns:p14="http://schemas.microsoft.com/office/powerpoint/2010/main" val="12957799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17</a:t>
            </a:fld>
            <a:endParaRPr lang="en-US" altLang="zh-CN"/>
          </a:p>
        </p:txBody>
      </p:sp>
    </p:spTree>
    <p:extLst>
      <p:ext uri="{BB962C8B-B14F-4D97-AF65-F5344CB8AC3E}">
        <p14:creationId xmlns:p14="http://schemas.microsoft.com/office/powerpoint/2010/main" val="39056630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55</a:t>
            </a:fld>
            <a:endParaRPr lang="en-US" altLang="zh-CN"/>
          </a:p>
        </p:txBody>
      </p:sp>
    </p:spTree>
    <p:extLst>
      <p:ext uri="{BB962C8B-B14F-4D97-AF65-F5344CB8AC3E}">
        <p14:creationId xmlns:p14="http://schemas.microsoft.com/office/powerpoint/2010/main" val="14881174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56</a:t>
            </a:fld>
            <a:endParaRPr lang="en-US" altLang="zh-CN"/>
          </a:p>
        </p:txBody>
      </p:sp>
    </p:spTree>
    <p:extLst>
      <p:ext uri="{BB962C8B-B14F-4D97-AF65-F5344CB8AC3E}">
        <p14:creationId xmlns:p14="http://schemas.microsoft.com/office/powerpoint/2010/main" val="3035438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57</a:t>
            </a:fld>
            <a:endParaRPr lang="en-US" altLang="zh-CN"/>
          </a:p>
        </p:txBody>
      </p:sp>
    </p:spTree>
    <p:extLst>
      <p:ext uri="{BB962C8B-B14F-4D97-AF65-F5344CB8AC3E}">
        <p14:creationId xmlns:p14="http://schemas.microsoft.com/office/powerpoint/2010/main" val="8209449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
        <p:nvSpPr>
          <p:cNvPr id="4"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393886287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339F8885-04C0-4B35-9FC3-BE13BADB3149}" type="slidenum">
              <a:rPr lang="en-US" altLang="zh-CN" smtClean="0"/>
              <a:pPr/>
              <a:t>‹#›</a:t>
            </a:fld>
            <a:endParaRPr lang="en-US" altLang="zh-CN" dirty="0"/>
          </a:p>
        </p:txBody>
      </p:sp>
    </p:spTree>
    <p:extLst>
      <p:ext uri="{BB962C8B-B14F-4D97-AF65-F5344CB8AC3E}">
        <p14:creationId xmlns:p14="http://schemas.microsoft.com/office/powerpoint/2010/main" val="31395286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773EDFD0-2DF5-4831-86EC-3FD2BAB22381}" type="slidenum">
              <a:rPr lang="en-US" altLang="zh-CN" smtClean="0"/>
              <a:pPr/>
              <a:t>‹#›</a:t>
            </a:fld>
            <a:endParaRPr lang="en-US" altLang="zh-CN" dirty="0"/>
          </a:p>
        </p:txBody>
      </p:sp>
    </p:spTree>
    <p:extLst>
      <p:ext uri="{BB962C8B-B14F-4D97-AF65-F5344CB8AC3E}">
        <p14:creationId xmlns:p14="http://schemas.microsoft.com/office/powerpoint/2010/main" val="1150307320"/>
      </p:ext>
    </p:extLst>
  </p:cSld>
  <p:clrMapOvr>
    <a:masterClrMapping/>
  </p:clrMapOvr>
  <p:transition>
    <p:random/>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72CD4EF4-7429-4F05-A8E1-E4A0D75683F4}" type="slidenum">
              <a:rPr lang="en-US" altLang="zh-CN" smtClean="0"/>
              <a:pPr/>
              <a:t>‹#›</a:t>
            </a:fld>
            <a:endParaRPr lang="en-US" altLang="zh-CN" dirty="0"/>
          </a:p>
        </p:txBody>
      </p:sp>
    </p:spTree>
    <p:extLst>
      <p:ext uri="{BB962C8B-B14F-4D97-AF65-F5344CB8AC3E}">
        <p14:creationId xmlns:p14="http://schemas.microsoft.com/office/powerpoint/2010/main" val="2995350562"/>
      </p:ext>
    </p:extLst>
  </p:cSld>
  <p:clrMapOvr>
    <a:masterClrMapping/>
  </p:clrMapOvr>
  <p:transition>
    <p:random/>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66B8A6BE-52C4-4578-BF1A-89921473D44A}" type="slidenum">
              <a:rPr lang="en-US" altLang="zh-CN" smtClean="0"/>
              <a:pPr/>
              <a:t>‹#›</a:t>
            </a:fld>
            <a:endParaRPr lang="en-US" altLang="zh-CN" dirty="0"/>
          </a:p>
        </p:txBody>
      </p:sp>
    </p:spTree>
    <p:extLst>
      <p:ext uri="{BB962C8B-B14F-4D97-AF65-F5344CB8AC3E}">
        <p14:creationId xmlns:p14="http://schemas.microsoft.com/office/powerpoint/2010/main" val="1598493711"/>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7A3AE47B-9566-4EFA-A822-89C1C6836D1B}" type="slidenum">
              <a:rPr lang="en-US" altLang="zh-CN" smtClean="0"/>
              <a:pPr/>
              <a:t>‹#›</a:t>
            </a:fld>
            <a:endParaRPr lang="en-US" altLang="zh-CN" dirty="0"/>
          </a:p>
        </p:txBody>
      </p:sp>
    </p:spTree>
    <p:extLst>
      <p:ext uri="{BB962C8B-B14F-4D97-AF65-F5344CB8AC3E}">
        <p14:creationId xmlns:p14="http://schemas.microsoft.com/office/powerpoint/2010/main" val="3670294442"/>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F297E343-76DE-4E4F-A447-E3B201C11D06}" type="slidenum">
              <a:rPr lang="en-US" altLang="zh-CN" smtClean="0"/>
              <a:pPr/>
              <a:t>‹#›</a:t>
            </a:fld>
            <a:endParaRPr lang="en-US" altLang="zh-CN" dirty="0"/>
          </a:p>
        </p:txBody>
      </p:sp>
    </p:spTree>
    <p:extLst>
      <p:ext uri="{BB962C8B-B14F-4D97-AF65-F5344CB8AC3E}">
        <p14:creationId xmlns:p14="http://schemas.microsoft.com/office/powerpoint/2010/main" val="210028077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3817F64-4E0E-49E3-B845-83B48CFD4FA0}" type="slidenum">
              <a:rPr lang="en-US" altLang="zh-CN" smtClean="0"/>
              <a:pPr/>
              <a:t>‹#›</a:t>
            </a:fld>
            <a:endParaRPr lang="en-US" altLang="zh-CN" dirty="0"/>
          </a:p>
        </p:txBody>
      </p:sp>
    </p:spTree>
    <p:extLst>
      <p:ext uri="{BB962C8B-B14F-4D97-AF65-F5344CB8AC3E}">
        <p14:creationId xmlns:p14="http://schemas.microsoft.com/office/powerpoint/2010/main" val="282082193"/>
      </p:ext>
    </p:extLst>
  </p:cSld>
  <p:clrMapOvr>
    <a:masterClrMapping/>
  </p:clrMapOvr>
  <p:transition>
    <p:random/>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C96AB524-C550-444A-B0A9-B0F19564F872}" type="slidenum">
              <a:rPr lang="en-US" altLang="zh-CN" smtClean="0"/>
              <a:pPr/>
              <a:t>‹#›</a:t>
            </a:fld>
            <a:endParaRPr lang="en-US" altLang="zh-CN" dirty="0"/>
          </a:p>
        </p:txBody>
      </p:sp>
    </p:spTree>
    <p:extLst>
      <p:ext uri="{BB962C8B-B14F-4D97-AF65-F5344CB8AC3E}">
        <p14:creationId xmlns:p14="http://schemas.microsoft.com/office/powerpoint/2010/main" val="2072418789"/>
      </p:ext>
    </p:extLst>
  </p:cSld>
  <p:clrMapOvr>
    <a:masterClrMapping/>
  </p:clrMapOvr>
  <p:transition>
    <p:random/>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69C1AFC0-0FB3-4D71-A3B3-731130F901A2}" type="slidenum">
              <a:rPr lang="en-US" altLang="zh-CN" smtClean="0"/>
              <a:pPr/>
              <a:t>‹#›</a:t>
            </a:fld>
            <a:endParaRPr lang="en-US" altLang="zh-CN" dirty="0"/>
          </a:p>
        </p:txBody>
      </p:sp>
    </p:spTree>
    <p:extLst>
      <p:ext uri="{BB962C8B-B14F-4D97-AF65-F5344CB8AC3E}">
        <p14:creationId xmlns:p14="http://schemas.microsoft.com/office/powerpoint/2010/main" val="1341753641"/>
      </p:ext>
    </p:extLst>
  </p:cSld>
  <p:clrMapOvr>
    <a:masterClrMapping/>
  </p:clrMapOvr>
  <p:transition>
    <p:random/>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5A93CD95-4BD3-4B60-B8A1-D4A0D895DC95}" type="slidenum">
              <a:rPr lang="en-US" altLang="zh-CN" smtClean="0"/>
              <a:pPr/>
              <a:t>‹#›</a:t>
            </a:fld>
            <a:endParaRPr lang="en-US" altLang="zh-CN" dirty="0"/>
          </a:p>
        </p:txBody>
      </p:sp>
    </p:spTree>
    <p:extLst>
      <p:ext uri="{BB962C8B-B14F-4D97-AF65-F5344CB8AC3E}">
        <p14:creationId xmlns:p14="http://schemas.microsoft.com/office/powerpoint/2010/main" val="128614790"/>
      </p:ext>
    </p:extLst>
  </p:cSld>
  <p:clrMapOvr>
    <a:masterClrMapping/>
  </p:clrMapOvr>
  <p:transition>
    <p:random/>
    <p:sndAc>
      <p:stSnd>
        <p:snd r:embed="rId1" name="camera.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457200"/>
            <a:ext cx="8229600" cy="5410200"/>
          </a:xfrm>
        </p:spPr>
        <p:txBody>
          <a:bodyPr/>
          <a:lstStyle>
            <a:lvl1pPr indent="342900">
              <a:buNone/>
              <a:defRPr sz="2400"/>
            </a:lvl1pPr>
          </a:lstStyle>
          <a:p>
            <a:pPr lvl="0"/>
            <a:r>
              <a:rPr lang="zh-CN" altLang="en-US" dirty="0" smtClean="0"/>
              <a:t>单击此处编辑母版文本样式</a:t>
            </a:r>
          </a:p>
        </p:txBody>
      </p:sp>
      <p:sp>
        <p:nvSpPr>
          <p:cNvPr id="3" name="Rectangle 2"/>
          <p:cNvSpPr>
            <a:spLocks noGrp="1" noChangeArrowheads="1"/>
          </p:cNvSpPr>
          <p:nvPr>
            <p:ph type="ftr" sz="quarter" idx="10"/>
          </p:nvPr>
        </p:nvSpPr>
        <p:spPr>
          <a:xfrm>
            <a:off x="3124200" y="6248400"/>
            <a:ext cx="2895600" cy="457200"/>
          </a:xfrm>
          <a:prstGeom prst="rect">
            <a:avLst/>
          </a:prstGeom>
          <a:ln/>
        </p:spPr>
        <p:txBody>
          <a:bodyPr/>
          <a:lstStyle>
            <a:lvl1pPr>
              <a:defRPr/>
            </a:lvl1pPr>
          </a:lstStyle>
          <a:p>
            <a:endParaRPr lang="en-US" altLang="zh-CN"/>
          </a:p>
        </p:txBody>
      </p:sp>
      <p:sp>
        <p:nvSpPr>
          <p:cNvPr id="4" name="Rectangle 3"/>
          <p:cNvSpPr>
            <a:spLocks noGrp="1" noChangeArrowheads="1"/>
          </p:cNvSpPr>
          <p:nvPr>
            <p:ph type="sldNum" sz="quarter" idx="11"/>
          </p:nvPr>
        </p:nvSpPr>
        <p:spPr>
          <a:ln/>
        </p:spPr>
        <p:txBody>
          <a:bodyPr/>
          <a:lstStyle>
            <a:lvl1pPr>
              <a:defRPr/>
            </a:lvl1pPr>
          </a:lstStyle>
          <a:p>
            <a:pPr>
              <a:defRPr/>
            </a:pPr>
            <a:fld id="{45FDDDB5-9DAF-49BF-91A7-AB6562D78AE7}" type="slidenum">
              <a:rPr lang="zh-CN" altLang="en-US"/>
              <a:pPr>
                <a:defRPr/>
              </a:pPr>
              <a:t>‹#›</a:t>
            </a:fld>
            <a:endParaRPr lang="en-US" altLang="zh-CN"/>
          </a:p>
        </p:txBody>
      </p:sp>
    </p:spTree>
    <p:extLst>
      <p:ext uri="{BB962C8B-B14F-4D97-AF65-F5344CB8AC3E}">
        <p14:creationId xmlns:p14="http://schemas.microsoft.com/office/powerpoint/2010/main" val="3279809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223663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540013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3267746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77902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02408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4240309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7739194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8370602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4405261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667768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104376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1896382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Tree>
    <p:extLst>
      <p:ext uri="{BB962C8B-B14F-4D97-AF65-F5344CB8AC3E}">
        <p14:creationId xmlns:p14="http://schemas.microsoft.com/office/powerpoint/2010/main" val="128327059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0559567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533541647"/>
      </p:ext>
    </p:extLst>
  </p:cSld>
  <p:clrMapOvr>
    <a:masterClrMapping/>
  </p:clrMapOvr>
  <p:transition>
    <p:random/>
    <p:sndAc>
      <p:stSnd>
        <p:snd r:embed="rId1" name="camera.wav"/>
      </p:stSnd>
    </p:sndAc>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9010361"/>
      </p:ext>
    </p:extLst>
  </p:cSld>
  <p:clrMapOvr>
    <a:masterClrMapping/>
  </p:clrMapOvr>
  <p:transition>
    <p:random/>
    <p:sndAc>
      <p:stSnd>
        <p:snd r:embed="rId1" name="camera.wav"/>
      </p:stSnd>
    </p:sndAc>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37504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7921599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0948358"/>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448017966"/>
      </p:ext>
    </p:extLst>
  </p:cSld>
  <p:clrMapOvr>
    <a:masterClrMapping/>
  </p:clrMapOvr>
  <p:transition>
    <p:random/>
    <p:sndAc>
      <p:stSnd>
        <p:snd r:embed="rId1" name="camera.wav"/>
      </p:stSnd>
    </p:sndAc>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60485958"/>
      </p:ext>
    </p:extLst>
  </p:cSld>
  <p:clrMapOvr>
    <a:masterClrMapping/>
  </p:clrMapOvr>
  <p:transition>
    <p:random/>
    <p:sndAc>
      <p:stSnd>
        <p:snd r:embed="rId1" name="camera.wav"/>
      </p:stSnd>
    </p:sndAc>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5088289"/>
      </p:ext>
    </p:extLst>
  </p:cSld>
  <p:clrMapOvr>
    <a:masterClrMapping/>
  </p:clrMapOvr>
  <p:transition>
    <p:random/>
    <p:sndAc>
      <p:stSnd>
        <p:snd r:embed="rId1" name="camera.wav"/>
      </p:stSnd>
    </p:sndAc>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52564520"/>
      </p:ext>
    </p:extLst>
  </p:cSld>
  <p:clrMapOvr>
    <a:masterClrMapping/>
  </p:clrMapOvr>
  <p:transition>
    <p:random/>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3.png"/><Relationship Id="rId3" Type="http://schemas.openxmlformats.org/officeDocument/2006/relationships/slideLayout" Target="../slideLayouts/slideLayout3.xml"/><Relationship Id="rId21" Type="http://schemas.openxmlformats.org/officeDocument/2006/relationships/image" Target="../media/image6.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 Target="../slides/slide4.xml"/><Relationship Id="rId2" Type="http://schemas.openxmlformats.org/officeDocument/2006/relationships/slideLayout" Target="../slideLayouts/slideLayout2.xml"/><Relationship Id="rId16" Type="http://schemas.openxmlformats.org/officeDocument/2006/relationships/image" Target="../media/image2.jpeg"/><Relationship Id="rId20"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wav"/></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audio" Target="../media/audio1.wav"/><Relationship Id="rId18" Type="http://schemas.openxmlformats.org/officeDocument/2006/relationships/image" Target="../media/image6.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17" Type="http://schemas.openxmlformats.org/officeDocument/2006/relationships/image" Target="../media/image5.jpeg"/><Relationship Id="rId2" Type="http://schemas.openxmlformats.org/officeDocument/2006/relationships/slideLayout" Target="../slideLayouts/slideLayout26.xml"/><Relationship Id="rId16" Type="http://schemas.openxmlformats.org/officeDocument/2006/relationships/image" Target="../media/image4.pn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sp>
        <p:nvSpPr>
          <p:cNvPr id="48139"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pic>
        <p:nvPicPr>
          <p:cNvPr id="11" name="Picture 8" descr="jin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11">
            <a:hlinkClick r:id="rId17" action="ppaction://hlinksldjump" highlightClick="1"/>
          </p:cNvPr>
          <p:cNvSpPr>
            <a:spLocks noChangeArrowheads="1"/>
          </p:cNvSpPr>
          <p:nvPr/>
        </p:nvSpPr>
        <p:spPr bwMode="auto">
          <a:xfrm>
            <a:off x="6939795" y="6460613"/>
            <a:ext cx="431800" cy="360363"/>
          </a:xfrm>
          <a:prstGeom prst="actionButtonHome">
            <a:avLst/>
          </a:prstGeom>
          <a:solidFill>
            <a:srgbClr val="3399FF"/>
          </a:solidFill>
          <a:ln w="12700">
            <a:solidFill>
              <a:srgbClr val="99FF99"/>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7" name="AutoShape 12">
            <a:hlinkClick r:id="" action="ppaction://hlinkshowjump?jump=previousslide" highlightClick="1"/>
          </p:cNvPr>
          <p:cNvSpPr>
            <a:spLocks noChangeArrowheads="1"/>
          </p:cNvSpPr>
          <p:nvPr/>
        </p:nvSpPr>
        <p:spPr bwMode="auto">
          <a:xfrm>
            <a:off x="7371595" y="6460614"/>
            <a:ext cx="360363" cy="360363"/>
          </a:xfrm>
          <a:prstGeom prst="actionButtonBackPrevious">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8" name="AutoShape 13">
            <a:hlinkClick r:id="" action="ppaction://hlinkshowjump?jump=nextslide" highlightClick="1"/>
          </p:cNvPr>
          <p:cNvSpPr>
            <a:spLocks noChangeArrowheads="1"/>
          </p:cNvSpPr>
          <p:nvPr/>
        </p:nvSpPr>
        <p:spPr bwMode="auto">
          <a:xfrm>
            <a:off x="7735436"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2" name="矩形 1"/>
          <p:cNvSpPr/>
          <p:nvPr/>
        </p:nvSpPr>
        <p:spPr>
          <a:xfrm>
            <a:off x="3073085" y="6477054"/>
            <a:ext cx="2741456" cy="369332"/>
          </a:xfrm>
          <a:prstGeom prst="rect">
            <a:avLst/>
          </a:prstGeom>
        </p:spPr>
        <p:txBody>
          <a:bodyPr wrap="none">
            <a:spAutoFit/>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zh-CN" altLang="en-US" sz="1800" b="1" kern="1200" dirty="0" smtClean="0">
                <a:solidFill>
                  <a:srgbClr val="00B0F0"/>
                </a:solidFill>
                <a:latin typeface="Arial" charset="0"/>
                <a:ea typeface="隶书" pitchFamily="49" charset="-122"/>
                <a:cs typeface="+mn-cs"/>
              </a:rPr>
              <a:t>华东交通大学徐春辉制作</a:t>
            </a:r>
            <a:endParaRPr lang="en-US" altLang="zh-CN" sz="1800" b="1" kern="1200" dirty="0">
              <a:solidFill>
                <a:srgbClr val="CC3300"/>
              </a:solidFill>
              <a:latin typeface="Arial" charset="0"/>
              <a:ea typeface="隶书" pitchFamily="49" charset="-122"/>
              <a:cs typeface="+mn-cs"/>
            </a:endParaRPr>
          </a:p>
        </p:txBody>
      </p:sp>
      <p:pic>
        <p:nvPicPr>
          <p:cNvPr id="3" name="图片 2"/>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8129803" y="6460613"/>
            <a:ext cx="360362" cy="360362"/>
          </a:xfrm>
          <a:prstGeom prst="rect">
            <a:avLst/>
          </a:prstGeom>
          <a:solidFill>
            <a:srgbClr val="3399FF"/>
          </a:solidFill>
          <a:ln w="12700">
            <a:solidFill>
              <a:srgbClr val="99FF99"/>
            </a:solidFill>
            <a:miter lim="800000"/>
            <a:headEnd type="none" w="sm" len="sm"/>
            <a:tailEnd type="none" w="sm" len="sm"/>
          </a:ln>
          <a:effectLst/>
        </p:spPr>
      </p:pic>
      <p:pic>
        <p:nvPicPr>
          <p:cNvPr id="13" name="Picture 9" descr="Return">
            <a:hlinkClick r:id="" action="ppaction://hlinkshowjump?jump=lastslideviewed"/>
          </p:cNvPr>
          <p:cNvPicPr preferRelativeResize="0">
            <a:picLocks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8129803" y="6488971"/>
            <a:ext cx="323850" cy="32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58147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702" r:id="rId12"/>
  </p:sldLayoutIdLst>
  <p:transition>
    <p:random/>
    <p:sndAc>
      <p:stSnd>
        <p:snd r:embed="rId14"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20"/>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21"/>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46629B-367B-4413-B9F1-37AC74693CDA}" type="datetimeFigureOut">
              <a:rPr lang="zh-CN" altLang="en-US" smtClean="0"/>
              <a:t>2017/11/29</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93215415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8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jin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8" name="AutoShape 13">
            <a:hlinkClick r:id="" action="ppaction://hlinkshowjump?jump=nextslide" highlightClick="1"/>
          </p:cNvPr>
          <p:cNvSpPr>
            <a:spLocks noChangeArrowheads="1"/>
          </p:cNvSpPr>
          <p:nvPr/>
        </p:nvSpPr>
        <p:spPr bwMode="auto">
          <a:xfrm>
            <a:off x="7899558"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fontAlgn="auto">
              <a:spcBef>
                <a:spcPts val="0"/>
              </a:spcBef>
              <a:spcAft>
                <a:spcPts val="0"/>
              </a:spcAft>
              <a:defRPr/>
            </a:pPr>
            <a:endParaRPr lang="zh-CN" altLang="en-US" kern="0" smtClean="0">
              <a:solidFill>
                <a:sysClr val="windowText" lastClr="000000"/>
              </a:solidFill>
            </a:endParaRPr>
          </a:p>
        </p:txBody>
      </p:sp>
      <p:sp>
        <p:nvSpPr>
          <p:cNvPr id="2" name="矩形 1"/>
          <p:cNvSpPr/>
          <p:nvPr/>
        </p:nvSpPr>
        <p:spPr>
          <a:xfrm>
            <a:off x="3073085" y="6477054"/>
            <a:ext cx="2741456" cy="369332"/>
          </a:xfrm>
          <a:prstGeom prst="rect">
            <a:avLst/>
          </a:prstGeom>
        </p:spPr>
        <p:txBody>
          <a:bodyPr wrap="none">
            <a:spAutoFit/>
          </a:bodyPr>
          <a:lstStyle/>
          <a:p>
            <a:pPr>
              <a:defRPr/>
            </a:pPr>
            <a:r>
              <a:rPr lang="zh-CN" altLang="en-US" b="1" dirty="0" smtClean="0">
                <a:solidFill>
                  <a:srgbClr val="00B0F0"/>
                </a:solidFill>
                <a:ea typeface="隶书" pitchFamily="49" charset="-122"/>
              </a:rPr>
              <a:t>华东交通大学徐春辉制作</a:t>
            </a:r>
            <a:endParaRPr lang="en-US" altLang="zh-CN" b="1" dirty="0">
              <a:solidFill>
                <a:srgbClr val="CC3300"/>
              </a:solidFill>
              <a:ea typeface="隶书" pitchFamily="49" charset="-122"/>
            </a:endParaRPr>
          </a:p>
        </p:txBody>
      </p:sp>
      <p:pic>
        <p:nvPicPr>
          <p:cNvPr id="9" name="Picture 9" descr="Return">
            <a:hlinkClick r:id="" action="ppaction://hlinkshowjump?jump=lastslideviewed"/>
          </p:cNvPr>
          <p:cNvPicPr preferRelativeResize="0">
            <a:picLocks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283367" y="6463081"/>
            <a:ext cx="346131" cy="36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3209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random/>
    <p:sndAc>
      <p:stSnd>
        <p:snd r:embed="rId1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7"/>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18"/>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audio" Target="../media/audio1.wav"/><Relationship Id="rId1" Type="http://schemas.openxmlformats.org/officeDocument/2006/relationships/slideLayout" Target="../slideLayouts/slideLayout30.xml"/><Relationship Id="rId6" Type="http://schemas.openxmlformats.org/officeDocument/2006/relationships/slide" Target="slide90.xml"/><Relationship Id="rId5" Type="http://schemas.openxmlformats.org/officeDocument/2006/relationships/slide" Target="slide66.xml"/><Relationship Id="rId4" Type="http://schemas.openxmlformats.org/officeDocument/2006/relationships/slide" Target="slide27.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slide" Target="slide17.xml"/><Relationship Id="rId4" Type="http://schemas.openxmlformats.org/officeDocument/2006/relationships/slide" Target="slide1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8" Type="http://schemas.openxmlformats.org/officeDocument/2006/relationships/image" Target="../media/image16.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15.wmf"/><Relationship Id="rId5" Type="http://schemas.openxmlformats.org/officeDocument/2006/relationships/oleObject" Target="../embeddings/oleObject2.bin"/><Relationship Id="rId10" Type="http://schemas.openxmlformats.org/officeDocument/2006/relationships/oleObject" Target="../embeddings/oleObject5.bin"/><Relationship Id="rId4" Type="http://schemas.openxmlformats.org/officeDocument/2006/relationships/image" Target="../media/image14.wmf"/><Relationship Id="rId9" Type="http://schemas.openxmlformats.org/officeDocument/2006/relationships/oleObject" Target="../embeddings/oleObject4.bin"/></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slide" Target="slide43.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slide" Target="slide45.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slide" Target="slide48.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slide" Target="slide56.xml"/><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27.wmf"/><Relationship Id="rId5" Type="http://schemas.openxmlformats.org/officeDocument/2006/relationships/oleObject" Target="../embeddings/oleObject7.bin"/><Relationship Id="rId4" Type="http://schemas.openxmlformats.org/officeDocument/2006/relationships/image" Target="../media/image26.wmf"/></Relationships>
</file>

<file path=ppt/slides/_rels/slide6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2" Type="http://schemas.openxmlformats.org/officeDocument/2006/relationships/slide" Target="slide71.xml"/><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2" Type="http://schemas.openxmlformats.org/officeDocument/2006/relationships/slide" Target="slide71.xm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3" Type="http://schemas.openxmlformats.org/officeDocument/2006/relationships/slide" Target="slide78.xml"/><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3" Type="http://schemas.openxmlformats.org/officeDocument/2006/relationships/slide" Target="slide83.xml"/><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audio" Target="../media/audio1.wav"/><Relationship Id="rId7" Type="http://schemas.openxmlformats.org/officeDocument/2006/relationships/oleObject" Target="../embeddings/oleObject10.bin"/><Relationship Id="rId2" Type="http://schemas.openxmlformats.org/officeDocument/2006/relationships/slideLayout" Target="../slideLayouts/slideLayout6.xml"/><Relationship Id="rId1" Type="http://schemas.openxmlformats.org/officeDocument/2006/relationships/vmlDrawing" Target="../drawings/vmlDrawing3.vml"/><Relationship Id="rId6" Type="http://schemas.openxmlformats.org/officeDocument/2006/relationships/oleObject" Target="../embeddings/oleObject9.bin"/><Relationship Id="rId5" Type="http://schemas.openxmlformats.org/officeDocument/2006/relationships/image" Target="../media/image26.wmf"/><Relationship Id="rId4" Type="http://schemas.openxmlformats.org/officeDocument/2006/relationships/oleObject" Target="../embeddings/oleObject8.bin"/><Relationship Id="rId9" Type="http://schemas.openxmlformats.org/officeDocument/2006/relationships/oleObject" Target="../embeddings/oleObject11.bin"/></Relationships>
</file>

<file path=ppt/slides/_rels/slide8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audio" Target="../media/audio1.wav"/><Relationship Id="rId7" Type="http://schemas.openxmlformats.org/officeDocument/2006/relationships/oleObject" Target="../embeddings/oleObject13.bin"/><Relationship Id="rId2" Type="http://schemas.openxmlformats.org/officeDocument/2006/relationships/slideLayout" Target="../slideLayouts/slideLayout6.xml"/><Relationship Id="rId1" Type="http://schemas.openxmlformats.org/officeDocument/2006/relationships/vmlDrawing" Target="../drawings/vmlDrawing4.vml"/><Relationship Id="rId6" Type="http://schemas.openxmlformats.org/officeDocument/2006/relationships/image" Target="../media/image31.wmf"/><Relationship Id="rId5" Type="http://schemas.openxmlformats.org/officeDocument/2006/relationships/oleObject" Target="../embeddings/oleObject12.bin"/><Relationship Id="rId4" Type="http://schemas.openxmlformats.org/officeDocument/2006/relationships/slide" Target="slide92.xml"/></Relationships>
</file>

<file path=ppt/slides/_rels/slide9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93.xml.rels><?xml version="1.0" encoding="UTF-8" standalone="yes"?>
<Relationships xmlns="http://schemas.openxmlformats.org/package/2006/relationships"><Relationship Id="rId3" Type="http://schemas.openxmlformats.org/officeDocument/2006/relationships/slide" Target="slide92.xml"/><Relationship Id="rId2" Type="http://schemas.openxmlformats.org/officeDocument/2006/relationships/slideLayout" Target="../slideLayouts/slideLayout12.xml"/><Relationship Id="rId1" Type="http://schemas.openxmlformats.org/officeDocument/2006/relationships/vmlDrawing" Target="../drawings/vmlDrawing5.vml"/><Relationship Id="rId6" Type="http://schemas.openxmlformats.org/officeDocument/2006/relationships/oleObject" Target="../embeddings/oleObject15.bin"/><Relationship Id="rId5" Type="http://schemas.openxmlformats.org/officeDocument/2006/relationships/image" Target="../media/image32.wmf"/><Relationship Id="rId4" Type="http://schemas.openxmlformats.org/officeDocument/2006/relationships/oleObject" Target="../embeddings/oleObject14.bin"/></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6.xml.rels><?xml version="1.0" encoding="UTF-8" standalone="yes"?>
<Relationships xmlns="http://schemas.openxmlformats.org/package/2006/relationships"><Relationship Id="rId8" Type="http://schemas.openxmlformats.org/officeDocument/2006/relationships/image" Target="../media/image35.wmf"/><Relationship Id="rId3" Type="http://schemas.openxmlformats.org/officeDocument/2006/relationships/audio" Target="../media/audio1.wav"/><Relationship Id="rId7" Type="http://schemas.openxmlformats.org/officeDocument/2006/relationships/oleObject" Target="../embeddings/oleObject17.bin"/><Relationship Id="rId2" Type="http://schemas.openxmlformats.org/officeDocument/2006/relationships/slideLayout" Target="../slideLayouts/slideLayout6.xml"/><Relationship Id="rId1" Type="http://schemas.openxmlformats.org/officeDocument/2006/relationships/vmlDrawing" Target="../drawings/vmlDrawing6.vml"/><Relationship Id="rId6" Type="http://schemas.openxmlformats.org/officeDocument/2006/relationships/image" Target="../media/image34.wmf"/><Relationship Id="rId5" Type="http://schemas.openxmlformats.org/officeDocument/2006/relationships/oleObject" Target="../embeddings/oleObject16.bin"/><Relationship Id="rId4" Type="http://schemas.openxmlformats.org/officeDocument/2006/relationships/slide" Target="slide97.xml"/></Relationships>
</file>

<file path=ppt/slides/_rels/slide9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0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Rectangle 5"/>
          <p:cNvSpPr txBox="1">
            <a:spLocks noChangeArrowheads="1"/>
          </p:cNvSpPr>
          <p:nvPr/>
        </p:nvSpPr>
        <p:spPr bwMode="auto">
          <a:xfrm>
            <a:off x="468313" y="1819275"/>
            <a:ext cx="8229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a:lstStyle>
          <a:p>
            <a:pPr algn="ctr"/>
            <a:r>
              <a:rPr lang="en-US" altLang="zh-CN" sz="6600" dirty="0" smtClean="0">
                <a:ea typeface="隶书" pitchFamily="49" charset="-122"/>
              </a:rPr>
              <a:t/>
            </a:r>
            <a:br>
              <a:rPr lang="en-US" altLang="zh-CN" sz="6600" dirty="0" smtClean="0">
                <a:ea typeface="隶书" pitchFamily="49" charset="-122"/>
              </a:rPr>
            </a:br>
            <a:r>
              <a:rPr lang="zh-CN" altLang="en-US" sz="6600" dirty="0" smtClean="0">
                <a:ea typeface="隶书" pitchFamily="49" charset="-122"/>
              </a:rPr>
              <a:t>单片微型计算机</a:t>
            </a:r>
            <a:endParaRPr lang="en-US" altLang="zh-CN" sz="6600" dirty="0" smtClean="0">
              <a:ea typeface="隶书" pitchFamily="49" charset="-122"/>
            </a:endParaRPr>
          </a:p>
          <a:p>
            <a:pPr algn="ctr"/>
            <a:r>
              <a:rPr lang="zh-CN" altLang="en-US" sz="6600" dirty="0" smtClean="0">
                <a:ea typeface="隶书" pitchFamily="49" charset="-122"/>
              </a:rPr>
              <a:t>原理及应用</a:t>
            </a:r>
            <a:endParaRPr lang="zh-CN" altLang="en-US" sz="6600" dirty="0">
              <a:ea typeface="隶书" pitchFamily="49" charset="-122"/>
            </a:endParaRPr>
          </a:p>
        </p:txBody>
      </p:sp>
      <p:sp>
        <p:nvSpPr>
          <p:cNvPr id="4" name="TextBox 3"/>
          <p:cNvSpPr txBox="1"/>
          <p:nvPr/>
        </p:nvSpPr>
        <p:spPr>
          <a:xfrm>
            <a:off x="2743200" y="4232366"/>
            <a:ext cx="3744686" cy="830997"/>
          </a:xfrm>
          <a:prstGeom prst="rect">
            <a:avLst/>
          </a:prstGeom>
          <a:noFill/>
        </p:spPr>
        <p:txBody>
          <a:bodyPr wrap="square" rtlCol="0">
            <a:spAutoFit/>
          </a:bodyPr>
          <a:lstStyle/>
          <a:p>
            <a:r>
              <a:rPr lang="zh-CN" altLang="en-US" sz="2400" b="1" dirty="0">
                <a:solidFill>
                  <a:srgbClr val="CC3300"/>
                </a:solidFill>
                <a:latin typeface="+mj-lt"/>
                <a:ea typeface="隶书" pitchFamily="49" charset="-122"/>
                <a:cs typeface="+mj-cs"/>
              </a:rPr>
              <a:t>电子工业出版社</a:t>
            </a:r>
          </a:p>
          <a:p>
            <a:r>
              <a:rPr lang="en-US" altLang="zh-CN" sz="2400" b="1" dirty="0" smtClean="0">
                <a:solidFill>
                  <a:srgbClr val="CC3300"/>
                </a:solidFill>
                <a:latin typeface="+mj-lt"/>
                <a:ea typeface="隶书" pitchFamily="49" charset="-122"/>
                <a:cs typeface="+mj-cs"/>
              </a:rPr>
              <a:t>2017</a:t>
            </a:r>
            <a:r>
              <a:rPr lang="zh-CN" altLang="en-US" sz="2400" b="1" dirty="0" smtClean="0">
                <a:solidFill>
                  <a:srgbClr val="CC3300"/>
                </a:solidFill>
                <a:latin typeface="+mj-lt"/>
                <a:ea typeface="隶书" pitchFamily="49" charset="-122"/>
                <a:cs typeface="+mj-cs"/>
              </a:rPr>
              <a:t>年</a:t>
            </a:r>
            <a:r>
              <a:rPr lang="en-US" altLang="zh-CN" sz="2400" b="1" dirty="0">
                <a:solidFill>
                  <a:srgbClr val="CC3300"/>
                </a:solidFill>
                <a:latin typeface="+mj-lt"/>
                <a:ea typeface="隶书" pitchFamily="49" charset="-122"/>
                <a:cs typeface="+mj-cs"/>
              </a:rPr>
              <a:t>8</a:t>
            </a:r>
            <a:r>
              <a:rPr lang="zh-CN" altLang="en-US" sz="2400" b="1" dirty="0" smtClean="0">
                <a:solidFill>
                  <a:srgbClr val="CC3300"/>
                </a:solidFill>
                <a:latin typeface="+mj-lt"/>
                <a:ea typeface="隶书" pitchFamily="49" charset="-122"/>
                <a:cs typeface="+mj-cs"/>
              </a:rPr>
              <a:t>月</a:t>
            </a:r>
            <a:endParaRPr lang="zh-CN" altLang="en-US" sz="2400" b="1" dirty="0">
              <a:solidFill>
                <a:srgbClr val="CC3300"/>
              </a:solidFill>
              <a:latin typeface="+mj-lt"/>
              <a:ea typeface="隶书" pitchFamily="49" charset="-122"/>
              <a:cs typeface="+mj-cs"/>
            </a:endParaRPr>
          </a:p>
        </p:txBody>
      </p:sp>
    </p:spTree>
    <p:extLst>
      <p:ext uri="{BB962C8B-B14F-4D97-AF65-F5344CB8AC3E}">
        <p14:creationId xmlns:p14="http://schemas.microsoft.com/office/powerpoint/2010/main" val="1569751674"/>
      </p:ext>
    </p:extLst>
  </p:cSld>
  <p:clrMapOvr>
    <a:masterClrMapping/>
  </p:clrMapOvr>
  <p:transition>
    <p:random/>
    <p:sndAc>
      <p:stSnd>
        <p:snd r:embed="rId2" name="came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658166" y="2190234"/>
            <a:ext cx="7649851" cy="1015663"/>
          </a:xfrm>
          <a:prstGeom prst="rect">
            <a:avLst/>
          </a:prstGeom>
        </p:spPr>
        <p:txBody>
          <a:bodyPr wrap="none">
            <a:spAutoFit/>
          </a:bodyPr>
          <a:lstStyle/>
          <a:p>
            <a:pPr>
              <a:lnSpc>
                <a:spcPct val="150000"/>
              </a:lnSpc>
            </a:pPr>
            <a:r>
              <a:rPr lang="zh-CN" altLang="en-US" sz="4000" b="1" dirty="0" smtClean="0">
                <a:solidFill>
                  <a:schemeClr val="accent2"/>
                </a:solidFill>
                <a:latin typeface="宋体" pitchFamily="2" charset="-122"/>
                <a:ea typeface="+mj-ea"/>
              </a:rPr>
              <a:t>第</a:t>
            </a:r>
            <a:r>
              <a:rPr lang="en-US" altLang="zh-CN" sz="4000" b="1" dirty="0">
                <a:solidFill>
                  <a:schemeClr val="accent2"/>
                </a:solidFill>
                <a:latin typeface="宋体" pitchFamily="2" charset="-122"/>
                <a:ea typeface="+mj-ea"/>
              </a:rPr>
              <a:t>8</a:t>
            </a:r>
            <a:r>
              <a:rPr lang="zh-CN" altLang="en-US" sz="4000" b="1" dirty="0">
                <a:solidFill>
                  <a:schemeClr val="accent2"/>
                </a:solidFill>
                <a:latin typeface="宋体" pitchFamily="2" charset="-122"/>
                <a:ea typeface="+mj-ea"/>
              </a:rPr>
              <a:t>章  </a:t>
            </a:r>
            <a:r>
              <a:rPr lang="en-US" altLang="zh-CN" sz="4000" b="1" dirty="0" smtClean="0">
                <a:solidFill>
                  <a:schemeClr val="accent2"/>
                </a:solidFill>
                <a:latin typeface="宋体" pitchFamily="2" charset="-122"/>
                <a:ea typeface="+mj-ea"/>
              </a:rPr>
              <a:t>51</a:t>
            </a:r>
            <a:r>
              <a:rPr lang="zh-CN" altLang="en-US" sz="4000" b="1" dirty="0" smtClean="0">
                <a:solidFill>
                  <a:schemeClr val="accent2"/>
                </a:solidFill>
                <a:latin typeface="宋体" pitchFamily="2" charset="-122"/>
                <a:ea typeface="+mj-ea"/>
              </a:rPr>
              <a:t>系列单片机的中断系统</a:t>
            </a:r>
            <a:endParaRPr lang="zh-CN" altLang="en-US" sz="4000" b="1" dirty="0">
              <a:solidFill>
                <a:schemeClr val="accent2"/>
              </a:solidFill>
              <a:latin typeface="宋体" pitchFamily="2" charset="-122"/>
              <a:ea typeface="+mj-ea"/>
            </a:endParaRPr>
          </a:p>
        </p:txBody>
      </p:sp>
    </p:spTree>
    <p:extLst>
      <p:ext uri="{BB962C8B-B14F-4D97-AF65-F5344CB8AC3E}">
        <p14:creationId xmlns:p14="http://schemas.microsoft.com/office/powerpoint/2010/main" val="437182869"/>
      </p:ext>
    </p:extLst>
  </p:cSld>
  <p:clrMapOvr>
    <a:masterClrMapping/>
  </p:clrMapOvr>
  <p:transition>
    <p:random/>
    <p:sndAc>
      <p:stSnd>
        <p:snd r:embed="rId2"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0" y="485845"/>
            <a:ext cx="9144000" cy="4708981"/>
          </a:xfrm>
          <a:prstGeom prst="rect">
            <a:avLst/>
          </a:prstGeom>
        </p:spPr>
        <p:txBody>
          <a:bodyPr wrap="square">
            <a:spAutoFit/>
          </a:bodyPr>
          <a:lstStyle/>
          <a:p>
            <a:pPr algn="l">
              <a:lnSpc>
                <a:spcPct val="150000"/>
              </a:lnSpc>
            </a:pPr>
            <a:r>
              <a:rPr lang="zh-CN" altLang="en-US" sz="2000" b="1" dirty="0" smtClean="0">
                <a:solidFill>
                  <a:srgbClr val="FF0000"/>
                </a:solidFill>
                <a:latin typeface="黑体" pitchFamily="2" charset="-122"/>
              </a:rPr>
              <a:t>    内容</a:t>
            </a:r>
            <a:r>
              <a:rPr lang="zh-CN" altLang="en-US" sz="2000" b="1" dirty="0">
                <a:solidFill>
                  <a:srgbClr val="FF0000"/>
                </a:solidFill>
                <a:latin typeface="黑体" pitchFamily="2" charset="-122"/>
              </a:rPr>
              <a:t>提要</a:t>
            </a:r>
          </a:p>
          <a:p>
            <a:pPr algn="l">
              <a:lnSpc>
                <a:spcPct val="150000"/>
              </a:lnSpc>
            </a:pPr>
            <a:r>
              <a:rPr lang="zh-CN" altLang="en-US" sz="2000" kern="1000" dirty="0" smtClean="0">
                <a:latin typeface="Times New Roman"/>
                <a:ea typeface="宋体"/>
                <a:cs typeface="Times New Roman"/>
              </a:rPr>
              <a:t>        中断</a:t>
            </a:r>
            <a:r>
              <a:rPr lang="zh-CN" altLang="en-US" sz="2000" kern="1000" dirty="0">
                <a:latin typeface="Times New Roman"/>
                <a:ea typeface="宋体"/>
                <a:cs typeface="Times New Roman"/>
              </a:rPr>
              <a:t>是微机系统中非常重要的一项技术，是对微处理器功能的有效扩展。利用外部中断，微机系统可以实时响应外部设备的数据传输请求，能够及时处理外部意外或紧急事件。本章主要介绍中断的基本概念，详细阐述</a:t>
            </a:r>
            <a:r>
              <a:rPr lang="en-US" altLang="zh-CN" sz="2000" kern="1000" dirty="0">
                <a:latin typeface="Times New Roman"/>
                <a:ea typeface="宋体"/>
                <a:cs typeface="Times New Roman"/>
              </a:rPr>
              <a:t>AT89S51</a:t>
            </a:r>
            <a:r>
              <a:rPr lang="zh-CN" altLang="en-US" sz="2000" kern="1000" dirty="0">
                <a:latin typeface="Times New Roman"/>
                <a:ea typeface="宋体"/>
                <a:cs typeface="Times New Roman"/>
              </a:rPr>
              <a:t>单片机的中断系统结构和工作原理，并通过实例介绍其应用。</a:t>
            </a:r>
          </a:p>
          <a:p>
            <a:pPr algn="l">
              <a:lnSpc>
                <a:spcPct val="150000"/>
              </a:lnSpc>
            </a:pPr>
            <a:r>
              <a:rPr lang="zh-CN" altLang="en-US" sz="2000" b="1" dirty="0" smtClean="0">
                <a:solidFill>
                  <a:srgbClr val="FF0000"/>
                </a:solidFill>
                <a:latin typeface="黑体" pitchFamily="2" charset="-122"/>
              </a:rPr>
              <a:t>    学习</a:t>
            </a:r>
            <a:r>
              <a:rPr lang="zh-CN" altLang="en-US" sz="2000" b="1" dirty="0">
                <a:solidFill>
                  <a:srgbClr val="FF0000"/>
                </a:solidFill>
                <a:latin typeface="黑体" pitchFamily="2" charset="-122"/>
              </a:rPr>
              <a:t>要点</a:t>
            </a:r>
          </a:p>
          <a:p>
            <a:pPr algn="l">
              <a:lnSpc>
                <a:spcPct val="150000"/>
              </a:lnSpc>
            </a:pPr>
            <a:r>
              <a:rPr lang="zh-CN" altLang="en-US" sz="2000" dirty="0" smtClean="0"/>
              <a:t>       了解</a:t>
            </a:r>
            <a:r>
              <a:rPr lang="zh-CN" altLang="en-US" sz="2000" dirty="0"/>
              <a:t>中断的基本概念。</a:t>
            </a:r>
          </a:p>
          <a:p>
            <a:pPr algn="l">
              <a:lnSpc>
                <a:spcPct val="150000"/>
              </a:lnSpc>
            </a:pPr>
            <a:r>
              <a:rPr lang="zh-CN" altLang="en-US" sz="2000" dirty="0"/>
              <a:t>  </a:t>
            </a:r>
            <a:r>
              <a:rPr lang="zh-CN" altLang="en-US" sz="2000" dirty="0" smtClean="0"/>
              <a:t> 熟习</a:t>
            </a:r>
            <a:r>
              <a:rPr lang="en-US" altLang="zh-CN" sz="2000" dirty="0"/>
              <a:t>AT89S51</a:t>
            </a:r>
            <a:r>
              <a:rPr lang="zh-CN" altLang="en-US" sz="2000" dirty="0"/>
              <a:t>单片机的中断系统结构和工作原理。</a:t>
            </a:r>
          </a:p>
          <a:p>
            <a:pPr algn="l">
              <a:lnSpc>
                <a:spcPct val="150000"/>
              </a:lnSpc>
            </a:pPr>
            <a:r>
              <a:rPr lang="zh-CN" altLang="en-US" sz="2000" dirty="0"/>
              <a:t>  </a:t>
            </a:r>
            <a:r>
              <a:rPr lang="zh-CN" altLang="en-US" sz="2000" dirty="0" smtClean="0"/>
              <a:t> 掌握</a:t>
            </a:r>
            <a:r>
              <a:rPr lang="en-US" altLang="zh-CN" sz="2000" dirty="0"/>
              <a:t>AT89S51</a:t>
            </a:r>
            <a:r>
              <a:rPr lang="zh-CN" altLang="en-US" sz="2000" dirty="0"/>
              <a:t>单片机中断系统的使用方法，能熟练进行中断系统初始化编程及中断服务程序的设计。</a:t>
            </a:r>
          </a:p>
        </p:txBody>
      </p:sp>
    </p:spTree>
    <p:extLst>
      <p:ext uri="{BB962C8B-B14F-4D97-AF65-F5344CB8AC3E}">
        <p14:creationId xmlns:p14="http://schemas.microsoft.com/office/powerpoint/2010/main" val="3562561994"/>
      </p:ext>
    </p:extLst>
  </p:cSld>
  <p:clrMapOvr>
    <a:masterClrMapping/>
  </p:clrMapOvr>
  <p:transition>
    <p:random/>
    <p:sndAc>
      <p:stSnd>
        <p:snd r:embed="rId2" name="camer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1651000" y="1798409"/>
            <a:ext cx="8255000" cy="2308324"/>
          </a:xfrm>
          <a:prstGeom prst="rect">
            <a:avLst/>
          </a:prstGeom>
        </p:spPr>
        <p:txBody>
          <a:bodyPr wrap="square">
            <a:spAutoFit/>
          </a:bodyPr>
          <a:lstStyle/>
          <a:p>
            <a:pPr algn="l">
              <a:lnSpc>
                <a:spcPct val="150000"/>
              </a:lnSpc>
            </a:pPr>
            <a:r>
              <a:rPr lang="en-US" altLang="zh-CN" sz="2400" b="1" dirty="0" smtClean="0">
                <a:solidFill>
                  <a:schemeClr val="accent6"/>
                </a:solidFill>
                <a:hlinkClick r:id="rId3" action="ppaction://hlinksldjump"/>
              </a:rPr>
              <a:t>8.1  </a:t>
            </a:r>
            <a:r>
              <a:rPr lang="zh-CN" altLang="en-US" sz="2400" b="1" dirty="0" smtClean="0">
                <a:solidFill>
                  <a:schemeClr val="accent6"/>
                </a:solidFill>
                <a:hlinkClick r:id="rId3" action="ppaction://hlinksldjump"/>
              </a:rPr>
              <a:t>中断系统</a:t>
            </a:r>
            <a:r>
              <a:rPr lang="zh-CN" altLang="en-US" sz="2400" b="1" dirty="0">
                <a:solidFill>
                  <a:schemeClr val="accent6"/>
                </a:solidFill>
                <a:hlinkClick r:id="rId3" action="ppaction://hlinksldjump"/>
              </a:rPr>
              <a:t>的基本</a:t>
            </a:r>
            <a:r>
              <a:rPr lang="zh-CN" altLang="en-US" sz="2400" b="1" dirty="0" smtClean="0">
                <a:solidFill>
                  <a:schemeClr val="accent6"/>
                </a:solidFill>
                <a:hlinkClick r:id="rId3" action="ppaction://hlinksldjump"/>
              </a:rPr>
              <a:t>概念</a:t>
            </a:r>
            <a:endParaRPr lang="en-US" altLang="zh-CN" sz="2400" b="1" dirty="0">
              <a:solidFill>
                <a:schemeClr val="accent6"/>
              </a:solidFill>
            </a:endParaRPr>
          </a:p>
          <a:p>
            <a:pPr algn="l">
              <a:lnSpc>
                <a:spcPct val="150000"/>
              </a:lnSpc>
            </a:pPr>
            <a:r>
              <a:rPr lang="en-US" altLang="zh-CN" sz="2400" b="1" dirty="0" smtClean="0">
                <a:solidFill>
                  <a:schemeClr val="accent6"/>
                </a:solidFill>
                <a:hlinkClick r:id="rId4" action="ppaction://hlinksldjump"/>
              </a:rPr>
              <a:t>8.2  </a:t>
            </a:r>
            <a:r>
              <a:rPr lang="en-US" altLang="zh-CN" sz="2400" b="1" dirty="0">
                <a:solidFill>
                  <a:schemeClr val="accent6"/>
                </a:solidFill>
                <a:hlinkClick r:id="rId4" action="ppaction://hlinksldjump"/>
              </a:rPr>
              <a:t>AT89S51</a:t>
            </a:r>
            <a:r>
              <a:rPr lang="zh-CN" altLang="en-US" sz="2400" b="1" dirty="0">
                <a:solidFill>
                  <a:schemeClr val="accent6"/>
                </a:solidFill>
                <a:hlinkClick r:id="rId4" action="ppaction://hlinksldjump"/>
              </a:rPr>
              <a:t>单片机的中断系统 </a:t>
            </a:r>
            <a:r>
              <a:rPr lang="zh-CN" altLang="en-US" sz="2400" b="1" dirty="0">
                <a:solidFill>
                  <a:schemeClr val="accent6"/>
                </a:solidFill>
              </a:rPr>
              <a:t>	</a:t>
            </a:r>
            <a:endParaRPr lang="en-US" altLang="zh-CN" sz="2400" b="1" dirty="0">
              <a:solidFill>
                <a:schemeClr val="accent6"/>
              </a:solidFill>
            </a:endParaRPr>
          </a:p>
          <a:p>
            <a:pPr algn="l">
              <a:lnSpc>
                <a:spcPct val="150000"/>
              </a:lnSpc>
            </a:pPr>
            <a:r>
              <a:rPr lang="en-US" altLang="zh-CN" sz="2400" b="1" dirty="0" smtClean="0">
                <a:solidFill>
                  <a:schemeClr val="accent6"/>
                </a:solidFill>
                <a:hlinkClick r:id="rId5" action="ppaction://hlinksldjump"/>
              </a:rPr>
              <a:t>8.3  </a:t>
            </a:r>
            <a:r>
              <a:rPr lang="zh-CN" altLang="en-US" sz="2400" b="1" dirty="0">
                <a:solidFill>
                  <a:schemeClr val="accent6"/>
                </a:solidFill>
                <a:hlinkClick r:id="rId5" action="ppaction://hlinksldjump"/>
              </a:rPr>
              <a:t>中断系统的程序设计及实例</a:t>
            </a:r>
            <a:endParaRPr lang="zh-CN" altLang="en-US" sz="2400" b="1" dirty="0">
              <a:solidFill>
                <a:schemeClr val="accent6"/>
              </a:solidFill>
            </a:endParaRPr>
          </a:p>
          <a:p>
            <a:pPr algn="l">
              <a:lnSpc>
                <a:spcPct val="150000"/>
              </a:lnSpc>
            </a:pPr>
            <a:r>
              <a:rPr lang="en-US" altLang="zh-CN" sz="2400" b="1" dirty="0" smtClean="0">
                <a:solidFill>
                  <a:schemeClr val="accent6"/>
                </a:solidFill>
                <a:hlinkClick r:id="rId6" action="ppaction://hlinksldjump"/>
              </a:rPr>
              <a:t>8.4  </a:t>
            </a:r>
            <a:r>
              <a:rPr lang="en-US" altLang="zh-CN" sz="2400" b="1" dirty="0">
                <a:solidFill>
                  <a:schemeClr val="accent6"/>
                </a:solidFill>
                <a:hlinkClick r:id="rId6" action="ppaction://hlinksldjump"/>
              </a:rPr>
              <a:t>AT89S51</a:t>
            </a:r>
            <a:r>
              <a:rPr lang="zh-CN" altLang="en-US" sz="2400" b="1" dirty="0">
                <a:solidFill>
                  <a:schemeClr val="accent6"/>
                </a:solidFill>
                <a:hlinkClick r:id="rId6" action="ppaction://hlinksldjump"/>
              </a:rPr>
              <a:t>对外部中断源的</a:t>
            </a:r>
            <a:r>
              <a:rPr lang="zh-CN" altLang="en-US" sz="2400" b="1" dirty="0" smtClean="0">
                <a:solidFill>
                  <a:schemeClr val="accent6"/>
                </a:solidFill>
                <a:hlinkClick r:id="rId6" action="ppaction://hlinksldjump"/>
              </a:rPr>
              <a:t>扩展</a:t>
            </a:r>
            <a:endParaRPr lang="en-US" altLang="zh-CN" sz="2400" b="1" dirty="0">
              <a:solidFill>
                <a:schemeClr val="accent6"/>
              </a:solidFill>
            </a:endParaRPr>
          </a:p>
        </p:txBody>
      </p:sp>
      <p:sp>
        <p:nvSpPr>
          <p:cNvPr id="4" name="矩形 3"/>
          <p:cNvSpPr/>
          <p:nvPr/>
        </p:nvSpPr>
        <p:spPr>
          <a:xfrm>
            <a:off x="2272835" y="845235"/>
            <a:ext cx="2802370" cy="738664"/>
          </a:xfrm>
          <a:prstGeom prst="rect">
            <a:avLst/>
          </a:prstGeom>
        </p:spPr>
        <p:txBody>
          <a:bodyPr wrap="none">
            <a:spAutoFit/>
          </a:bodyPr>
          <a:lstStyle/>
          <a:p>
            <a:pPr lvl="0" indent="266700" algn="l">
              <a:lnSpc>
                <a:spcPct val="150000"/>
              </a:lnSpc>
              <a:tabLst>
                <a:tab pos="6115050" algn="r"/>
                <a:tab pos="6134100" algn="r"/>
              </a:tabLst>
            </a:pPr>
            <a:r>
              <a:rPr lang="zh-CN" altLang="en-US" sz="2800" b="1" dirty="0" smtClean="0">
                <a:solidFill>
                  <a:srgbClr val="FF0000"/>
                </a:solidFill>
                <a:latin typeface="黑体" pitchFamily="2" charset="-122"/>
                <a:ea typeface="黑体" pitchFamily="2" charset="-122"/>
              </a:rPr>
              <a:t>第</a:t>
            </a:r>
            <a:r>
              <a:rPr lang="en-US" altLang="zh-CN" sz="2800" b="1" dirty="0">
                <a:solidFill>
                  <a:srgbClr val="FF0000"/>
                </a:solidFill>
                <a:latin typeface="黑体" pitchFamily="2" charset="-122"/>
                <a:ea typeface="黑体" pitchFamily="2" charset="-122"/>
              </a:rPr>
              <a:t>8</a:t>
            </a:r>
            <a:r>
              <a:rPr lang="zh-CN" altLang="en-US" sz="2800" b="1" dirty="0" smtClean="0">
                <a:solidFill>
                  <a:srgbClr val="FF0000"/>
                </a:solidFill>
                <a:latin typeface="黑体" pitchFamily="2" charset="-122"/>
                <a:ea typeface="黑体" pitchFamily="2" charset="-122"/>
              </a:rPr>
              <a:t>章  目  录</a:t>
            </a:r>
            <a:endParaRPr lang="zh-CN" altLang="en-US" sz="2800" b="1" dirty="0">
              <a:solidFill>
                <a:srgbClr val="FF0000"/>
              </a:solidFill>
              <a:latin typeface="黑体" pitchFamily="2" charset="-122"/>
              <a:ea typeface="黑体" pitchFamily="2" charset="-122"/>
            </a:endParaRPr>
          </a:p>
        </p:txBody>
      </p:sp>
    </p:spTree>
    <p:extLst>
      <p:ext uri="{BB962C8B-B14F-4D97-AF65-F5344CB8AC3E}">
        <p14:creationId xmlns:p14="http://schemas.microsoft.com/office/powerpoint/2010/main" val="405556229"/>
      </p:ext>
    </p:extLst>
  </p:cSld>
  <p:clrMapOvr>
    <a:masterClrMapping/>
  </p:clrMapOvr>
  <p:transition>
    <p:random/>
    <p:sndAc>
      <p:stSnd>
        <p:snd r:embed="rId2" name="camer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a:t>
            </a:fld>
            <a:endParaRPr lang="en-US" altLang="zh-CN" dirty="0"/>
          </a:p>
        </p:txBody>
      </p:sp>
      <p:sp>
        <p:nvSpPr>
          <p:cNvPr id="4" name="矩形 3"/>
          <p:cNvSpPr/>
          <p:nvPr/>
        </p:nvSpPr>
        <p:spPr>
          <a:xfrm>
            <a:off x="0" y="2181658"/>
            <a:ext cx="9144000" cy="2862322"/>
          </a:xfrm>
          <a:prstGeom prst="rect">
            <a:avLst/>
          </a:prstGeom>
        </p:spPr>
        <p:txBody>
          <a:bodyPr wrap="square">
            <a:spAutoFit/>
          </a:bodyPr>
          <a:lstStyle/>
          <a:p>
            <a:pPr algn="l">
              <a:lnSpc>
                <a:spcPct val="150000"/>
              </a:lnSpc>
            </a:pPr>
            <a:r>
              <a:rPr lang="en-US" altLang="zh-CN" sz="2400" b="1" dirty="0" smtClean="0">
                <a:solidFill>
                  <a:srgbClr val="0000FF"/>
                </a:solidFill>
                <a:latin typeface="+mj-ea"/>
                <a:ea typeface="+mj-ea"/>
              </a:rPr>
              <a:t>    1</a:t>
            </a:r>
            <a:r>
              <a:rPr lang="zh-CN" altLang="en-US" sz="2400" b="1" dirty="0">
                <a:solidFill>
                  <a:srgbClr val="0000FF"/>
                </a:solidFill>
                <a:latin typeface="+mj-ea"/>
                <a:ea typeface="+mj-ea"/>
              </a:rPr>
              <a:t>．中断的定义</a:t>
            </a:r>
          </a:p>
          <a:p>
            <a:pPr algn="l">
              <a:lnSpc>
                <a:spcPct val="150000"/>
              </a:lnSpc>
            </a:pPr>
            <a:r>
              <a:rPr lang="zh-CN" altLang="en-US" sz="2400" b="1" dirty="0">
                <a:solidFill>
                  <a:schemeClr val="accent2"/>
                </a:solidFill>
                <a:latin typeface="+mn-lt"/>
                <a:ea typeface="+mn-ea"/>
              </a:rPr>
              <a:t>        所谓“中断”，是指</a:t>
            </a:r>
            <a:r>
              <a:rPr lang="en-US" altLang="zh-CN" sz="2400" b="1" dirty="0">
                <a:solidFill>
                  <a:schemeClr val="accent2"/>
                </a:solidFill>
                <a:latin typeface="+mn-lt"/>
                <a:ea typeface="+mn-ea"/>
              </a:rPr>
              <a:t>CPU</a:t>
            </a:r>
            <a:r>
              <a:rPr lang="zh-CN" altLang="en-US" sz="2400" b="1" dirty="0">
                <a:solidFill>
                  <a:schemeClr val="accent2"/>
                </a:solidFill>
                <a:latin typeface="+mn-lt"/>
                <a:ea typeface="+mn-ea"/>
              </a:rPr>
              <a:t>暂时停止正在执行的程序，转去执行请求</a:t>
            </a:r>
            <a:r>
              <a:rPr lang="en-US" altLang="zh-CN" sz="2400" b="1" dirty="0">
                <a:solidFill>
                  <a:schemeClr val="accent2"/>
                </a:solidFill>
                <a:latin typeface="+mn-lt"/>
                <a:ea typeface="+mn-ea"/>
              </a:rPr>
              <a:t>CPU</a:t>
            </a:r>
            <a:r>
              <a:rPr lang="zh-CN" altLang="en-US" sz="2400" b="1" dirty="0">
                <a:solidFill>
                  <a:schemeClr val="accent2"/>
                </a:solidFill>
                <a:latin typeface="+mn-lt"/>
                <a:ea typeface="+mn-ea"/>
              </a:rPr>
              <a:t>为之服务的内、外部事件的服务程序，待该服务程序执行完后，又返回到被暂停的程序继续运行的过程。中断过程及生活中类似事例的示意图，如</a:t>
            </a:r>
            <a:r>
              <a:rPr lang="zh-CN" altLang="en-US" sz="2400" b="1" dirty="0">
                <a:solidFill>
                  <a:schemeClr val="accent2"/>
                </a:solidFill>
                <a:latin typeface="+mn-lt"/>
                <a:ea typeface="+mn-ea"/>
                <a:hlinkClick r:id="" action="ppaction://hlinkshowjump?jump=nextslide"/>
              </a:rPr>
              <a:t>图</a:t>
            </a:r>
            <a:r>
              <a:rPr lang="en-US" altLang="zh-CN" sz="2400" b="1" dirty="0">
                <a:solidFill>
                  <a:schemeClr val="accent2"/>
                </a:solidFill>
                <a:latin typeface="+mn-lt"/>
                <a:ea typeface="+mn-ea"/>
                <a:hlinkClick r:id="" action="ppaction://hlinkshowjump?jump=nextslide"/>
              </a:rPr>
              <a:t>8-1</a:t>
            </a:r>
            <a:r>
              <a:rPr lang="zh-CN" altLang="en-US" sz="2400" b="1" dirty="0">
                <a:solidFill>
                  <a:schemeClr val="accent2"/>
                </a:solidFill>
                <a:latin typeface="+mn-lt"/>
                <a:ea typeface="+mn-ea"/>
              </a:rPr>
              <a:t>所示。</a:t>
            </a:r>
          </a:p>
        </p:txBody>
      </p:sp>
      <p:sp>
        <p:nvSpPr>
          <p:cNvPr id="5" name="矩形 4"/>
          <p:cNvSpPr/>
          <p:nvPr/>
        </p:nvSpPr>
        <p:spPr>
          <a:xfrm>
            <a:off x="0" y="595601"/>
            <a:ext cx="9144000" cy="738664"/>
          </a:xfrm>
          <a:prstGeom prst="rect">
            <a:avLst/>
          </a:prstGeom>
        </p:spPr>
        <p:txBody>
          <a:bodyPr wrap="square">
            <a:spAutoFit/>
          </a:bodyPr>
          <a:lstStyle/>
          <a:p>
            <a:pPr lvl="0">
              <a:lnSpc>
                <a:spcPct val="150000"/>
              </a:lnSpc>
            </a:pPr>
            <a:r>
              <a:rPr lang="en-US" altLang="zh-CN" sz="2800" b="1" dirty="0">
                <a:solidFill>
                  <a:srgbClr val="FF0000"/>
                </a:solidFill>
                <a:latin typeface="黑体" pitchFamily="2" charset="-122"/>
                <a:ea typeface="黑体" pitchFamily="2" charset="-122"/>
              </a:rPr>
              <a:t>8.1  </a:t>
            </a:r>
            <a:r>
              <a:rPr lang="zh-CN" altLang="en-US" sz="2800" b="1" dirty="0" smtClean="0">
                <a:solidFill>
                  <a:srgbClr val="FF0000"/>
                </a:solidFill>
                <a:latin typeface="黑体" pitchFamily="2" charset="-122"/>
                <a:ea typeface="黑体" pitchFamily="2" charset="-122"/>
              </a:rPr>
              <a:t>中断系统</a:t>
            </a:r>
            <a:r>
              <a:rPr lang="zh-CN" altLang="en-US" sz="2800" b="1" dirty="0">
                <a:solidFill>
                  <a:srgbClr val="FF0000"/>
                </a:solidFill>
                <a:latin typeface="黑体" pitchFamily="2" charset="-122"/>
                <a:ea typeface="黑体" pitchFamily="2" charset="-122"/>
              </a:rPr>
              <a:t>的基本</a:t>
            </a:r>
            <a:r>
              <a:rPr lang="zh-CN" altLang="en-US" sz="2800" b="1" dirty="0" smtClean="0">
                <a:solidFill>
                  <a:srgbClr val="FF0000"/>
                </a:solidFill>
                <a:latin typeface="黑体" pitchFamily="2" charset="-122"/>
                <a:ea typeface="黑体" pitchFamily="2" charset="-122"/>
              </a:rPr>
              <a:t>概念</a:t>
            </a:r>
            <a:endParaRPr lang="zh-CN" altLang="en-US" sz="2800" b="1" dirty="0">
              <a:solidFill>
                <a:srgbClr val="FF0000"/>
              </a:solidFill>
              <a:latin typeface="黑体" pitchFamily="2" charset="-122"/>
              <a:ea typeface="黑体" pitchFamily="2" charset="-122"/>
            </a:endParaRPr>
          </a:p>
        </p:txBody>
      </p:sp>
      <p:sp>
        <p:nvSpPr>
          <p:cNvPr id="6" name="矩形 5"/>
          <p:cNvSpPr/>
          <p:nvPr/>
        </p:nvSpPr>
        <p:spPr>
          <a:xfrm>
            <a:off x="764767" y="1248159"/>
            <a:ext cx="3514103" cy="646331"/>
          </a:xfrm>
          <a:prstGeom prst="rect">
            <a:avLst/>
          </a:prstGeom>
        </p:spPr>
        <p:txBody>
          <a:bodyPr wrap="none">
            <a:spAutoFit/>
          </a:bodyPr>
          <a:lstStyle/>
          <a:p>
            <a:pPr lvl="0">
              <a:lnSpc>
                <a:spcPct val="150000"/>
              </a:lnSpc>
            </a:pPr>
            <a:r>
              <a:rPr lang="en-US" altLang="zh-CN" sz="2400" b="1" dirty="0">
                <a:solidFill>
                  <a:srgbClr val="9900CC"/>
                </a:solidFill>
                <a:latin typeface="Arial"/>
                <a:ea typeface="幼圆"/>
              </a:rPr>
              <a:t>8.1.1  </a:t>
            </a:r>
            <a:r>
              <a:rPr lang="zh-CN" altLang="en-US" sz="2400" b="1" dirty="0">
                <a:solidFill>
                  <a:srgbClr val="9900CC"/>
                </a:solidFill>
                <a:latin typeface="Arial"/>
                <a:ea typeface="幼圆"/>
              </a:rPr>
              <a:t>中断的定义和作用</a:t>
            </a:r>
          </a:p>
        </p:txBody>
      </p:sp>
    </p:spTree>
    <p:extLst>
      <p:ext uri="{BB962C8B-B14F-4D97-AF65-F5344CB8AC3E}">
        <p14:creationId xmlns:p14="http://schemas.microsoft.com/office/powerpoint/2010/main" val="319254821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020" y="1085048"/>
            <a:ext cx="8912680" cy="4845727"/>
          </a:xfrm>
          <a:prstGeom prst="rect">
            <a:avLst/>
          </a:prstGeom>
        </p:spPr>
      </p:pic>
      <p:sp>
        <p:nvSpPr>
          <p:cNvPr id="5" name="矩形 4"/>
          <p:cNvSpPr/>
          <p:nvPr/>
        </p:nvSpPr>
        <p:spPr>
          <a:xfrm>
            <a:off x="4337238" y="5930775"/>
            <a:ext cx="748923" cy="369332"/>
          </a:xfrm>
          <a:prstGeom prst="rect">
            <a:avLst/>
          </a:prstGeom>
        </p:spPr>
        <p:txBody>
          <a:bodyPr wrap="none">
            <a:spAutoFit/>
          </a:bodyPr>
          <a:lstStyle/>
          <a:p>
            <a:r>
              <a:rPr lang="zh-CN" altLang="en-US" dirty="0">
                <a:solidFill>
                  <a:srgbClr val="0000FF"/>
                </a:solidFill>
              </a:rPr>
              <a:t>图</a:t>
            </a:r>
            <a:r>
              <a:rPr lang="en-US" altLang="zh-CN" dirty="0">
                <a:solidFill>
                  <a:srgbClr val="0000FF"/>
                </a:solidFill>
              </a:rPr>
              <a:t>8-1</a:t>
            </a:r>
            <a:endParaRPr lang="zh-CN" altLang="en-US" dirty="0">
              <a:solidFill>
                <a:srgbClr val="0000FF"/>
              </a:solidFill>
            </a:endParaRPr>
          </a:p>
        </p:txBody>
      </p:sp>
    </p:spTree>
    <p:extLst>
      <p:ext uri="{BB962C8B-B14F-4D97-AF65-F5344CB8AC3E}">
        <p14:creationId xmlns:p14="http://schemas.microsoft.com/office/powerpoint/2010/main" val="3511812598"/>
      </p:ext>
    </p:extLst>
  </p:cSld>
  <p:clrMapOvr>
    <a:masterClrMapping/>
  </p:clrMapOvr>
  <p:transition>
    <p:random/>
    <p:sndAc>
      <p:stSnd>
        <p:snd r:embed="rId2" name="camera.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a:t>
            </a:fld>
            <a:endParaRPr lang="en-US" altLang="zh-CN" dirty="0"/>
          </a:p>
        </p:txBody>
      </p:sp>
      <p:sp>
        <p:nvSpPr>
          <p:cNvPr id="4" name="矩形 3"/>
          <p:cNvSpPr/>
          <p:nvPr/>
        </p:nvSpPr>
        <p:spPr>
          <a:xfrm>
            <a:off x="0" y="513645"/>
            <a:ext cx="9144000" cy="1200329"/>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0000FF"/>
                </a:solidFill>
                <a:latin typeface="+mn-lt"/>
                <a:ea typeface="+mn-ea"/>
              </a:rPr>
              <a:t>2</a:t>
            </a:r>
            <a:r>
              <a:rPr lang="zh-CN" altLang="en-US" sz="2400" b="1" dirty="0">
                <a:solidFill>
                  <a:srgbClr val="0000FF"/>
                </a:solidFill>
                <a:latin typeface="+mn-lt"/>
                <a:ea typeface="+mn-ea"/>
              </a:rPr>
              <a:t>．中断的作用</a:t>
            </a:r>
          </a:p>
          <a:p>
            <a:pPr algn="l">
              <a:lnSpc>
                <a:spcPct val="150000"/>
              </a:lnSpc>
            </a:pPr>
            <a:r>
              <a:rPr lang="zh-CN" altLang="en-US" sz="2400" b="1" dirty="0">
                <a:solidFill>
                  <a:srgbClr val="0000FF"/>
                </a:solidFill>
                <a:latin typeface="+mn-lt"/>
                <a:ea typeface="+mn-ea"/>
              </a:rPr>
              <a:t>       </a:t>
            </a:r>
            <a:endParaRPr lang="zh-CN" altLang="en-US" sz="2000" b="1" dirty="0">
              <a:solidFill>
                <a:schemeClr val="accent2"/>
              </a:solidFill>
            </a:endParaRPr>
          </a:p>
        </p:txBody>
      </p:sp>
      <p:sp>
        <p:nvSpPr>
          <p:cNvPr id="5" name="矩形 4"/>
          <p:cNvSpPr/>
          <p:nvPr/>
        </p:nvSpPr>
        <p:spPr>
          <a:xfrm>
            <a:off x="0" y="1238070"/>
            <a:ext cx="9144000" cy="2677656"/>
          </a:xfrm>
          <a:prstGeom prst="rect">
            <a:avLst/>
          </a:prstGeom>
        </p:spPr>
        <p:txBody>
          <a:bodyPr wrap="square">
            <a:spAutoFit/>
          </a:bodyPr>
          <a:lstStyle/>
          <a:p>
            <a:pPr lvl="0" algn="l">
              <a:lnSpc>
                <a:spcPct val="150000"/>
              </a:lnSpc>
            </a:pPr>
            <a:r>
              <a:rPr lang="zh-CN" altLang="en-US" sz="2400" b="1" dirty="0" smtClean="0">
                <a:solidFill>
                  <a:srgbClr val="0000FF"/>
                </a:solidFill>
                <a:latin typeface="Arial"/>
                <a:ea typeface="幼圆"/>
              </a:rPr>
              <a:t>      （</a:t>
            </a:r>
            <a:r>
              <a:rPr lang="en-US" altLang="zh-CN" sz="2400" b="1" dirty="0">
                <a:solidFill>
                  <a:srgbClr val="0000FF"/>
                </a:solidFill>
                <a:latin typeface="Arial"/>
                <a:ea typeface="幼圆"/>
              </a:rPr>
              <a:t>1</a:t>
            </a:r>
            <a:r>
              <a:rPr lang="zh-CN" altLang="en-US" sz="2400" b="1" dirty="0">
                <a:solidFill>
                  <a:srgbClr val="0000FF"/>
                </a:solidFill>
                <a:latin typeface="Arial"/>
                <a:ea typeface="幼圆"/>
              </a:rPr>
              <a:t>）可以提高</a:t>
            </a:r>
            <a:r>
              <a:rPr lang="en-US" altLang="zh-CN" sz="2400" b="1" dirty="0">
                <a:solidFill>
                  <a:srgbClr val="0000FF"/>
                </a:solidFill>
                <a:latin typeface="Arial"/>
                <a:ea typeface="幼圆"/>
              </a:rPr>
              <a:t>CPU</a:t>
            </a:r>
            <a:r>
              <a:rPr lang="zh-CN" altLang="en-US" sz="2400" b="1" dirty="0">
                <a:solidFill>
                  <a:srgbClr val="0000FF"/>
                </a:solidFill>
                <a:latin typeface="Arial"/>
                <a:ea typeface="幼圆"/>
              </a:rPr>
              <a:t>的工作效率</a:t>
            </a:r>
          </a:p>
          <a:p>
            <a:pPr lvl="0" algn="l">
              <a:lnSpc>
                <a:spcPct val="150000"/>
              </a:lnSpc>
            </a:pPr>
            <a:r>
              <a:rPr lang="en-US" altLang="zh-CN" sz="2400" b="1" dirty="0">
                <a:solidFill>
                  <a:srgbClr val="333399"/>
                </a:solidFill>
              </a:rPr>
              <a:t>        </a:t>
            </a:r>
            <a:r>
              <a:rPr lang="en-US" altLang="zh-CN" sz="2000" b="1" dirty="0">
                <a:solidFill>
                  <a:srgbClr val="333399"/>
                </a:solidFill>
              </a:rPr>
              <a:t>CPU</a:t>
            </a:r>
            <a:r>
              <a:rPr lang="zh-CN" altLang="en-US" sz="2000" b="1" dirty="0">
                <a:solidFill>
                  <a:srgbClr val="333399"/>
                </a:solidFill>
              </a:rPr>
              <a:t>有了中断功能就可以通过分时操作启动多个外设同时工作，并能对它们进行统一管理。</a:t>
            </a:r>
            <a:r>
              <a:rPr lang="en-US" altLang="zh-CN" sz="2000" b="1" dirty="0">
                <a:solidFill>
                  <a:srgbClr val="333399"/>
                </a:solidFill>
              </a:rPr>
              <a:t>CPU</a:t>
            </a:r>
            <a:r>
              <a:rPr lang="zh-CN" altLang="en-US" sz="2000" b="1" dirty="0">
                <a:solidFill>
                  <a:srgbClr val="333399"/>
                </a:solidFill>
              </a:rPr>
              <a:t>在与外设交换信息时通过中断就可以避免不必要的等待和查询，从而大大提高它的工作效率。</a:t>
            </a:r>
          </a:p>
          <a:p>
            <a:pPr lvl="0" algn="l">
              <a:lnSpc>
                <a:spcPct val="150000"/>
              </a:lnSpc>
            </a:pPr>
            <a:r>
              <a:rPr lang="zh-CN" altLang="en-US" sz="2400" dirty="0">
                <a:solidFill>
                  <a:srgbClr val="000000"/>
                </a:solidFill>
              </a:rPr>
              <a:t>        </a:t>
            </a:r>
            <a:endParaRPr lang="en-US" altLang="zh-CN" sz="2400" dirty="0">
              <a:solidFill>
                <a:srgbClr val="000000"/>
              </a:solidFill>
            </a:endParaRPr>
          </a:p>
        </p:txBody>
      </p:sp>
      <p:sp>
        <p:nvSpPr>
          <p:cNvPr id="6" name="矩形 5"/>
          <p:cNvSpPr/>
          <p:nvPr/>
        </p:nvSpPr>
        <p:spPr>
          <a:xfrm>
            <a:off x="0" y="3454159"/>
            <a:ext cx="9144000" cy="2893100"/>
          </a:xfrm>
          <a:prstGeom prst="rect">
            <a:avLst/>
          </a:prstGeom>
        </p:spPr>
        <p:txBody>
          <a:bodyPr wrap="square">
            <a:spAutoFit/>
          </a:bodyPr>
          <a:lstStyle/>
          <a:p>
            <a:pPr lvl="0" algn="l">
              <a:lnSpc>
                <a:spcPct val="150000"/>
              </a:lnSpc>
            </a:pPr>
            <a:r>
              <a:rPr lang="zh-CN" altLang="en-US" sz="2400" b="1" dirty="0" smtClean="0">
                <a:solidFill>
                  <a:srgbClr val="0000FF"/>
                </a:solidFill>
                <a:latin typeface="Arial"/>
                <a:ea typeface="幼圆"/>
              </a:rPr>
              <a:t>        （</a:t>
            </a:r>
            <a:r>
              <a:rPr lang="en-US" altLang="zh-CN" sz="2400" b="1" dirty="0" smtClean="0">
                <a:solidFill>
                  <a:srgbClr val="0000FF"/>
                </a:solidFill>
                <a:latin typeface="Arial"/>
                <a:ea typeface="幼圆"/>
              </a:rPr>
              <a:t>2</a:t>
            </a:r>
            <a:r>
              <a:rPr lang="zh-CN" altLang="en-US" sz="2400" b="1" dirty="0">
                <a:solidFill>
                  <a:srgbClr val="0000FF"/>
                </a:solidFill>
                <a:latin typeface="Arial"/>
                <a:ea typeface="幼圆"/>
              </a:rPr>
              <a:t>）可以提高实时数据的处理时效</a:t>
            </a:r>
          </a:p>
          <a:p>
            <a:pPr lvl="0" algn="l">
              <a:lnSpc>
                <a:spcPct val="150000"/>
              </a:lnSpc>
            </a:pPr>
            <a:r>
              <a:rPr lang="zh-CN" altLang="en-US" sz="2400" b="1" dirty="0">
                <a:solidFill>
                  <a:srgbClr val="000000"/>
                </a:solidFill>
              </a:rPr>
              <a:t>        </a:t>
            </a:r>
            <a:r>
              <a:rPr lang="zh-CN" altLang="en-US" sz="2000" b="1" dirty="0">
                <a:solidFill>
                  <a:srgbClr val="333399"/>
                </a:solidFill>
              </a:rPr>
              <a:t>在实时控制系统中，被控系统的实时参量、超限数据和故障信息等，必须为计算机及时采集、分析判断和处理，以便对系统实施正确的调节和控制。</a:t>
            </a:r>
            <a:r>
              <a:rPr lang="en-US" altLang="zh-CN" sz="2000" b="1" dirty="0">
                <a:solidFill>
                  <a:srgbClr val="333399"/>
                </a:solidFill>
              </a:rPr>
              <a:t>CPU</a:t>
            </a:r>
            <a:r>
              <a:rPr lang="zh-CN" altLang="en-US" sz="2000" b="1" dirty="0">
                <a:solidFill>
                  <a:srgbClr val="333399"/>
                </a:solidFill>
              </a:rPr>
              <a:t>有了中断功能，系统的失常和故障就都可以通过中断立刻通知</a:t>
            </a:r>
            <a:r>
              <a:rPr lang="en-US" altLang="zh-CN" sz="2000" b="1" dirty="0">
                <a:solidFill>
                  <a:srgbClr val="333399"/>
                </a:solidFill>
              </a:rPr>
              <a:t>CPU</a:t>
            </a:r>
            <a:r>
              <a:rPr lang="zh-CN" altLang="en-US" sz="2000" b="1" dirty="0">
                <a:solidFill>
                  <a:srgbClr val="333399"/>
                </a:solidFill>
              </a:rPr>
              <a:t>，使它可以迅速采集实时数据和故障信息，</a:t>
            </a:r>
            <a:endParaRPr lang="en-US" altLang="zh-CN" sz="2000" b="1" dirty="0">
              <a:solidFill>
                <a:srgbClr val="333399"/>
              </a:solidFill>
            </a:endParaRPr>
          </a:p>
          <a:p>
            <a:pPr lvl="0" algn="l"/>
            <a:r>
              <a:rPr lang="zh-CN" altLang="en-US" sz="2000" b="1" dirty="0">
                <a:solidFill>
                  <a:srgbClr val="333399"/>
                </a:solidFill>
              </a:rPr>
              <a:t>并对系统做出应急处理。</a:t>
            </a:r>
            <a:endParaRPr lang="zh-CN" altLang="en-US" dirty="0"/>
          </a:p>
        </p:txBody>
      </p:sp>
    </p:spTree>
    <p:extLst>
      <p:ext uri="{BB962C8B-B14F-4D97-AF65-F5344CB8AC3E}">
        <p14:creationId xmlns:p14="http://schemas.microsoft.com/office/powerpoint/2010/main" val="3620400700"/>
      </p:ext>
    </p:extLst>
  </p:cSld>
  <p:clrMapOvr>
    <a:masterClrMapping/>
  </p:clrMapOvr>
  <p:transition>
    <p:random/>
    <p:sndAc>
      <p:stSnd>
        <p:snd r:embed="rId3" name="camera.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a:t>
            </a:fld>
            <a:endParaRPr lang="en-US" altLang="zh-CN" dirty="0"/>
          </a:p>
        </p:txBody>
      </p:sp>
      <p:sp>
        <p:nvSpPr>
          <p:cNvPr id="4" name="矩形 3"/>
          <p:cNvSpPr/>
          <p:nvPr/>
        </p:nvSpPr>
        <p:spPr>
          <a:xfrm>
            <a:off x="0" y="811192"/>
            <a:ext cx="9144000" cy="1508105"/>
          </a:xfrm>
          <a:prstGeom prst="rect">
            <a:avLst/>
          </a:prstGeom>
        </p:spPr>
        <p:txBody>
          <a:bodyPr wrap="square">
            <a:spAutoFit/>
          </a:bodyPr>
          <a:lstStyle/>
          <a:p>
            <a:pPr algn="l"/>
            <a:r>
              <a:rPr lang="zh-CN" altLang="en-US" sz="2400" b="1" dirty="0" smtClean="0">
                <a:solidFill>
                  <a:srgbClr val="0000FF"/>
                </a:solidFill>
                <a:latin typeface="+mn-lt"/>
                <a:ea typeface="+mn-ea"/>
              </a:rPr>
              <a:t>        （</a:t>
            </a:r>
            <a:r>
              <a:rPr lang="en-US" altLang="zh-CN" sz="2400" b="1" dirty="0">
                <a:solidFill>
                  <a:srgbClr val="0000FF"/>
                </a:solidFill>
                <a:latin typeface="+mn-lt"/>
                <a:ea typeface="+mn-ea"/>
              </a:rPr>
              <a:t>3</a:t>
            </a:r>
            <a:r>
              <a:rPr lang="zh-CN" altLang="en-US" sz="2400" b="1" dirty="0">
                <a:solidFill>
                  <a:srgbClr val="0000FF"/>
                </a:solidFill>
                <a:latin typeface="+mn-lt"/>
                <a:ea typeface="+mn-ea"/>
              </a:rPr>
              <a:t>）提高系统的可靠性</a:t>
            </a:r>
          </a:p>
          <a:p>
            <a:pPr algn="l"/>
            <a:endParaRPr lang="en-US" altLang="zh-CN" sz="2400" b="1" dirty="0" smtClean="0">
              <a:solidFill>
                <a:schemeClr val="accent2"/>
              </a:solidFill>
            </a:endParaRPr>
          </a:p>
          <a:p>
            <a:pPr algn="l"/>
            <a:r>
              <a:rPr lang="en-US" altLang="zh-CN" sz="2400" b="1" dirty="0">
                <a:solidFill>
                  <a:schemeClr val="accent2"/>
                </a:solidFill>
              </a:rPr>
              <a:t> </a:t>
            </a:r>
            <a:r>
              <a:rPr lang="en-US" altLang="zh-CN" sz="2400" b="1" dirty="0" smtClean="0">
                <a:solidFill>
                  <a:schemeClr val="accent2"/>
                </a:solidFill>
              </a:rPr>
              <a:t>       </a:t>
            </a:r>
            <a:r>
              <a:rPr lang="zh-CN" altLang="en-US" sz="2000" b="1" dirty="0" smtClean="0">
                <a:solidFill>
                  <a:schemeClr val="accent2"/>
                </a:solidFill>
              </a:rPr>
              <a:t>系统</a:t>
            </a:r>
            <a:r>
              <a:rPr lang="zh-CN" altLang="en-US" sz="2000" b="1" dirty="0">
                <a:solidFill>
                  <a:schemeClr val="accent2"/>
                </a:solidFill>
              </a:rPr>
              <a:t>的失常和故障情况被检测到后，可以通过中断立刻通知</a:t>
            </a:r>
            <a:r>
              <a:rPr lang="en-US" altLang="zh-CN" sz="2000" b="1" dirty="0">
                <a:solidFill>
                  <a:schemeClr val="accent2"/>
                </a:solidFill>
              </a:rPr>
              <a:t>CPU</a:t>
            </a:r>
            <a:r>
              <a:rPr lang="zh-CN" altLang="en-US" sz="2000" b="1" dirty="0">
                <a:solidFill>
                  <a:schemeClr val="accent2"/>
                </a:solidFill>
              </a:rPr>
              <a:t>，使它迅速对系统做出应急处理，从而提高了系统的可靠性</a:t>
            </a:r>
            <a:r>
              <a:rPr lang="zh-CN" altLang="en-US" sz="2000" dirty="0"/>
              <a:t>。</a:t>
            </a:r>
          </a:p>
        </p:txBody>
      </p:sp>
    </p:spTree>
    <p:extLst>
      <p:ext uri="{BB962C8B-B14F-4D97-AF65-F5344CB8AC3E}">
        <p14:creationId xmlns:p14="http://schemas.microsoft.com/office/powerpoint/2010/main" val="109468161"/>
      </p:ext>
    </p:extLst>
  </p:cSld>
  <p:clrMapOvr>
    <a:masterClrMapping/>
  </p:clrMapOvr>
  <p:transition>
    <p:random/>
    <p:sndAc>
      <p:stSnd>
        <p:snd r:embed="rId2" name="camera.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a:t>
            </a:fld>
            <a:endParaRPr lang="en-US" altLang="zh-CN" dirty="0"/>
          </a:p>
        </p:txBody>
      </p:sp>
      <p:sp>
        <p:nvSpPr>
          <p:cNvPr id="5" name="矩形 4"/>
          <p:cNvSpPr/>
          <p:nvPr/>
        </p:nvSpPr>
        <p:spPr>
          <a:xfrm>
            <a:off x="901775" y="581296"/>
            <a:ext cx="2585964" cy="646331"/>
          </a:xfrm>
          <a:prstGeom prst="rect">
            <a:avLst/>
          </a:prstGeom>
        </p:spPr>
        <p:txBody>
          <a:bodyPr wrap="none">
            <a:spAutoFit/>
          </a:bodyPr>
          <a:lstStyle/>
          <a:p>
            <a:pPr lvl="0" algn="l">
              <a:lnSpc>
                <a:spcPct val="150000"/>
              </a:lnSpc>
            </a:pPr>
            <a:r>
              <a:rPr lang="en-US" altLang="zh-CN" sz="2400" b="1" dirty="0">
                <a:solidFill>
                  <a:schemeClr val="accent2"/>
                </a:solidFill>
              </a:rPr>
              <a:t>8.1.2</a:t>
            </a:r>
            <a:r>
              <a:rPr lang="en-US" altLang="zh-CN" sz="2400" b="1" dirty="0">
                <a:solidFill>
                  <a:srgbClr val="9900CC"/>
                </a:solidFill>
                <a:latin typeface="Arial"/>
                <a:ea typeface="幼圆"/>
              </a:rPr>
              <a:t>  </a:t>
            </a:r>
            <a:r>
              <a:rPr lang="zh-CN" altLang="en-US" sz="2400" b="1" dirty="0">
                <a:solidFill>
                  <a:srgbClr val="9900CC"/>
                </a:solidFill>
                <a:latin typeface="Arial"/>
                <a:ea typeface="幼圆"/>
              </a:rPr>
              <a:t>中断的分类</a:t>
            </a:r>
          </a:p>
        </p:txBody>
      </p:sp>
      <p:sp>
        <p:nvSpPr>
          <p:cNvPr id="6" name="矩形 5"/>
          <p:cNvSpPr/>
          <p:nvPr/>
        </p:nvSpPr>
        <p:spPr>
          <a:xfrm>
            <a:off x="0" y="1281935"/>
            <a:ext cx="9144000" cy="2185214"/>
          </a:xfrm>
          <a:prstGeom prst="rect">
            <a:avLst/>
          </a:prstGeom>
        </p:spPr>
        <p:txBody>
          <a:bodyPr wrap="square">
            <a:spAutoFit/>
          </a:bodyPr>
          <a:lstStyle/>
          <a:p>
            <a:pPr algn="l"/>
            <a:r>
              <a:rPr lang="en-US" altLang="zh-CN" sz="2400" b="1" dirty="0" smtClean="0">
                <a:solidFill>
                  <a:srgbClr val="0000FF"/>
                </a:solidFill>
                <a:latin typeface="+mn-lt"/>
                <a:ea typeface="+mn-ea"/>
              </a:rPr>
              <a:t>          1</a:t>
            </a:r>
            <a:r>
              <a:rPr lang="zh-CN" altLang="en-US" sz="2400" b="1" dirty="0">
                <a:solidFill>
                  <a:srgbClr val="0000FF"/>
                </a:solidFill>
                <a:latin typeface="+mn-lt"/>
                <a:ea typeface="+mn-ea"/>
              </a:rPr>
              <a:t>．按中断产生的位置分类</a:t>
            </a:r>
          </a:p>
          <a:p>
            <a:pPr algn="l"/>
            <a:r>
              <a:rPr lang="zh-CN" altLang="en-US" sz="2400" b="1" dirty="0" smtClean="0">
                <a:solidFill>
                  <a:schemeClr val="accent2"/>
                </a:solidFill>
              </a:rPr>
              <a:t>        （</a:t>
            </a:r>
            <a:r>
              <a:rPr lang="en-US" altLang="zh-CN" sz="2400" b="1" dirty="0">
                <a:solidFill>
                  <a:schemeClr val="accent2"/>
                </a:solidFill>
              </a:rPr>
              <a:t>1</a:t>
            </a:r>
            <a:r>
              <a:rPr lang="zh-CN" altLang="en-US" sz="2400" b="1" dirty="0">
                <a:solidFill>
                  <a:schemeClr val="accent2"/>
                </a:solidFill>
              </a:rPr>
              <a:t>）外部中断，</a:t>
            </a:r>
            <a:r>
              <a:rPr lang="zh-CN" altLang="en-US" sz="2000" b="1" dirty="0">
                <a:solidFill>
                  <a:schemeClr val="accent2"/>
                </a:solidFill>
              </a:rPr>
              <a:t>或称外部硬件实时中断，它是由外部送到</a:t>
            </a:r>
            <a:r>
              <a:rPr lang="en-US" altLang="zh-CN" sz="2000" b="1" dirty="0">
                <a:solidFill>
                  <a:schemeClr val="accent2"/>
                </a:solidFill>
              </a:rPr>
              <a:t>CPU</a:t>
            </a:r>
            <a:r>
              <a:rPr lang="zh-CN" altLang="en-US" sz="2000" b="1" dirty="0">
                <a:solidFill>
                  <a:schemeClr val="accent2"/>
                </a:solidFill>
              </a:rPr>
              <a:t>的某一特定引脚上产生的。</a:t>
            </a:r>
          </a:p>
          <a:p>
            <a:pPr algn="l"/>
            <a:r>
              <a:rPr lang="zh-CN" altLang="en-US" sz="2400" b="1" dirty="0" smtClean="0">
                <a:solidFill>
                  <a:schemeClr val="accent2"/>
                </a:solidFill>
              </a:rPr>
              <a:t>        （</a:t>
            </a:r>
            <a:r>
              <a:rPr lang="en-US" altLang="zh-CN" sz="2400" b="1" dirty="0">
                <a:solidFill>
                  <a:schemeClr val="accent2"/>
                </a:solidFill>
              </a:rPr>
              <a:t>2</a:t>
            </a:r>
            <a:r>
              <a:rPr lang="zh-CN" altLang="en-US" sz="2400" b="1" dirty="0">
                <a:solidFill>
                  <a:schemeClr val="accent2"/>
                </a:solidFill>
              </a:rPr>
              <a:t>）内部中断，</a:t>
            </a:r>
            <a:r>
              <a:rPr lang="zh-CN" altLang="en-US" sz="2000" b="1" dirty="0">
                <a:solidFill>
                  <a:schemeClr val="accent2"/>
                </a:solidFill>
              </a:rPr>
              <a:t>或称软件指令中断，是为了处理程序运行过程中发生的一些意外情况或调试程序方便而提供的中断</a:t>
            </a:r>
            <a:r>
              <a:rPr lang="zh-CN" altLang="en-US" sz="2000" dirty="0"/>
              <a:t>。</a:t>
            </a:r>
          </a:p>
          <a:p>
            <a:pPr algn="l"/>
            <a:r>
              <a:rPr lang="en-US" altLang="zh-CN" sz="2400" b="1" dirty="0" smtClean="0">
                <a:solidFill>
                  <a:srgbClr val="0000FF"/>
                </a:solidFill>
                <a:latin typeface="+mn-lt"/>
                <a:ea typeface="+mn-ea"/>
              </a:rPr>
              <a:t>        </a:t>
            </a:r>
          </a:p>
        </p:txBody>
      </p:sp>
      <p:sp>
        <p:nvSpPr>
          <p:cNvPr id="7" name="矩形 6"/>
          <p:cNvSpPr/>
          <p:nvPr/>
        </p:nvSpPr>
        <p:spPr>
          <a:xfrm>
            <a:off x="0" y="3336977"/>
            <a:ext cx="9144000" cy="2092881"/>
          </a:xfrm>
          <a:prstGeom prst="rect">
            <a:avLst/>
          </a:prstGeom>
        </p:spPr>
        <p:txBody>
          <a:bodyPr wrap="square">
            <a:spAutoFit/>
          </a:bodyPr>
          <a:lstStyle/>
          <a:p>
            <a:pPr lvl="0" algn="l"/>
            <a:r>
              <a:rPr lang="en-US" altLang="zh-CN" sz="2400" b="1" dirty="0">
                <a:solidFill>
                  <a:srgbClr val="0000FF"/>
                </a:solidFill>
                <a:latin typeface="Arial"/>
                <a:ea typeface="幼圆"/>
              </a:rPr>
              <a:t> </a:t>
            </a:r>
            <a:r>
              <a:rPr lang="en-US" altLang="zh-CN" sz="2400" b="1" dirty="0" smtClean="0">
                <a:solidFill>
                  <a:srgbClr val="0000FF"/>
                </a:solidFill>
                <a:latin typeface="Arial"/>
                <a:ea typeface="幼圆"/>
              </a:rPr>
              <a:t>        2</a:t>
            </a:r>
            <a:r>
              <a:rPr lang="zh-CN" altLang="en-US" sz="2400" b="1" dirty="0">
                <a:solidFill>
                  <a:srgbClr val="0000FF"/>
                </a:solidFill>
                <a:latin typeface="Arial"/>
                <a:ea typeface="幼圆"/>
              </a:rPr>
              <a:t>．按接受中断的方式分类</a:t>
            </a:r>
          </a:p>
          <a:p>
            <a:pPr lvl="0" algn="l"/>
            <a:r>
              <a:rPr lang="zh-CN" altLang="en-US" sz="2400" b="1" dirty="0" smtClean="0">
                <a:solidFill>
                  <a:srgbClr val="333399"/>
                </a:solidFill>
              </a:rPr>
              <a:t>        （</a:t>
            </a:r>
            <a:r>
              <a:rPr lang="en-US" altLang="zh-CN" sz="2400" b="1" dirty="0">
                <a:solidFill>
                  <a:srgbClr val="333399"/>
                </a:solidFill>
              </a:rPr>
              <a:t>1</a:t>
            </a:r>
            <a:r>
              <a:rPr lang="zh-CN" altLang="en-US" sz="2400" b="1" dirty="0">
                <a:solidFill>
                  <a:srgbClr val="333399"/>
                </a:solidFill>
              </a:rPr>
              <a:t>）可屏蔽中断，</a:t>
            </a:r>
            <a:r>
              <a:rPr lang="zh-CN" altLang="en-US" sz="2000" b="1" dirty="0">
                <a:solidFill>
                  <a:srgbClr val="333399"/>
                </a:solidFill>
              </a:rPr>
              <a:t>可以通过指令使</a:t>
            </a:r>
            <a:r>
              <a:rPr lang="en-US" altLang="zh-CN" sz="2000" b="1" dirty="0">
                <a:solidFill>
                  <a:srgbClr val="333399"/>
                </a:solidFill>
              </a:rPr>
              <a:t>CPU</a:t>
            </a:r>
            <a:r>
              <a:rPr lang="zh-CN" altLang="en-US" sz="2000" b="1" dirty="0">
                <a:solidFill>
                  <a:srgbClr val="333399"/>
                </a:solidFill>
              </a:rPr>
              <a:t>根据具体情况决定是否接受中断请求。</a:t>
            </a:r>
          </a:p>
          <a:p>
            <a:pPr lvl="0" algn="l"/>
            <a:r>
              <a:rPr lang="zh-CN" altLang="en-US" sz="2400" b="1" dirty="0" smtClean="0">
                <a:solidFill>
                  <a:srgbClr val="333399"/>
                </a:solidFill>
              </a:rPr>
              <a:t>        （</a:t>
            </a:r>
            <a:r>
              <a:rPr lang="en-US" altLang="zh-CN" sz="2400" b="1" dirty="0">
                <a:solidFill>
                  <a:srgbClr val="333399"/>
                </a:solidFill>
              </a:rPr>
              <a:t>2</a:t>
            </a:r>
            <a:r>
              <a:rPr lang="zh-CN" altLang="en-US" sz="2400" b="1" dirty="0">
                <a:solidFill>
                  <a:srgbClr val="333399"/>
                </a:solidFill>
              </a:rPr>
              <a:t>）非屏蔽中断，</a:t>
            </a:r>
            <a:r>
              <a:rPr lang="zh-CN" altLang="en-US" sz="2000" b="1" dirty="0">
                <a:solidFill>
                  <a:srgbClr val="333399"/>
                </a:solidFill>
              </a:rPr>
              <a:t>只要中断源提出请求，</a:t>
            </a:r>
            <a:r>
              <a:rPr lang="en-US" altLang="zh-CN" sz="2000" b="1" dirty="0">
                <a:solidFill>
                  <a:srgbClr val="333399"/>
                </a:solidFill>
              </a:rPr>
              <a:t>CPU</a:t>
            </a:r>
            <a:r>
              <a:rPr lang="zh-CN" altLang="en-US" sz="2000" b="1" dirty="0">
                <a:solidFill>
                  <a:srgbClr val="333399"/>
                </a:solidFill>
              </a:rPr>
              <a:t>就必须响应，主要用于一些紧急情况的处理，如掉电等。</a:t>
            </a:r>
            <a:endParaRPr lang="en-US" altLang="zh-CN" sz="2000" b="1" dirty="0">
              <a:solidFill>
                <a:srgbClr val="333399"/>
              </a:solidFill>
            </a:endParaRPr>
          </a:p>
          <a:p>
            <a:pPr lvl="0" algn="l"/>
            <a:endParaRPr lang="zh-CN" altLang="en-US" dirty="0">
              <a:solidFill>
                <a:srgbClr val="000000"/>
              </a:solidFill>
            </a:endParaRPr>
          </a:p>
        </p:txBody>
      </p:sp>
      <p:sp>
        <p:nvSpPr>
          <p:cNvPr id="8" name="矩形 7"/>
          <p:cNvSpPr/>
          <p:nvPr/>
        </p:nvSpPr>
        <p:spPr>
          <a:xfrm>
            <a:off x="0" y="5552968"/>
            <a:ext cx="9144000" cy="707886"/>
          </a:xfrm>
          <a:prstGeom prst="rect">
            <a:avLst/>
          </a:prstGeom>
        </p:spPr>
        <p:txBody>
          <a:bodyPr wrap="square">
            <a:spAutoFit/>
          </a:bodyPr>
          <a:lstStyle/>
          <a:p>
            <a:pPr lvl="0" algn="l"/>
            <a:r>
              <a:rPr lang="zh-CN" altLang="en-US" sz="2000" b="1" dirty="0" smtClean="0">
                <a:solidFill>
                  <a:srgbClr val="333399"/>
                </a:solidFill>
              </a:rPr>
              <a:t>        以上</a:t>
            </a:r>
            <a:r>
              <a:rPr lang="zh-CN" altLang="en-US" sz="2000" b="1" dirty="0">
                <a:solidFill>
                  <a:srgbClr val="333399"/>
                </a:solidFill>
              </a:rPr>
              <a:t>从不同的角度对中断进行了分类，对于某一种类型的微机可能只具备其中的某几种方式，例如</a:t>
            </a:r>
            <a:r>
              <a:rPr lang="en-US" altLang="zh-CN" sz="2000" b="1" dirty="0">
                <a:solidFill>
                  <a:srgbClr val="333399"/>
                </a:solidFill>
              </a:rPr>
              <a:t>AT89S51</a:t>
            </a:r>
            <a:r>
              <a:rPr lang="zh-CN" altLang="en-US" sz="2000" b="1" dirty="0">
                <a:solidFill>
                  <a:srgbClr val="333399"/>
                </a:solidFill>
              </a:rPr>
              <a:t>就不具备非屏蔽中断方式和内部中断方式。 </a:t>
            </a:r>
            <a:endParaRPr lang="zh-CN" altLang="en-US" sz="2000" dirty="0">
              <a:solidFill>
                <a:srgbClr val="000000"/>
              </a:solidFill>
            </a:endParaRPr>
          </a:p>
        </p:txBody>
      </p:sp>
    </p:spTree>
    <p:extLst>
      <p:ext uri="{BB962C8B-B14F-4D97-AF65-F5344CB8AC3E}">
        <p14:creationId xmlns:p14="http://schemas.microsoft.com/office/powerpoint/2010/main" val="3797373391"/>
      </p:ext>
    </p:extLst>
  </p:cSld>
  <p:clrMapOvr>
    <a:masterClrMapping/>
  </p:clrMapOvr>
  <p:transition>
    <p:random/>
    <p:sndAc>
      <p:stSnd>
        <p:snd r:embed="rId2" name="camera.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a:t>
            </a:fld>
            <a:endParaRPr lang="en-US" altLang="zh-CN" dirty="0"/>
          </a:p>
        </p:txBody>
      </p:sp>
      <p:sp>
        <p:nvSpPr>
          <p:cNvPr id="4" name="矩形 3"/>
          <p:cNvSpPr/>
          <p:nvPr/>
        </p:nvSpPr>
        <p:spPr>
          <a:xfrm>
            <a:off x="0" y="575895"/>
            <a:ext cx="9144000" cy="820417"/>
          </a:xfrm>
          <a:prstGeom prst="rect">
            <a:avLst/>
          </a:prstGeom>
        </p:spPr>
        <p:txBody>
          <a:bodyPr wrap="square">
            <a:spAutoFit/>
          </a:bodyPr>
          <a:lstStyle/>
          <a:p>
            <a:pPr algn="just">
              <a:lnSpc>
                <a:spcPct val="200000"/>
              </a:lnSpc>
              <a:spcAft>
                <a:spcPts val="0"/>
              </a:spcAft>
            </a:pPr>
            <a:r>
              <a:rPr lang="en-US" altLang="zh-CN" sz="2400" b="1" dirty="0" smtClean="0">
                <a:solidFill>
                  <a:schemeClr val="accent2"/>
                </a:solidFill>
              </a:rPr>
              <a:t>        8.1.3</a:t>
            </a:r>
            <a:r>
              <a:rPr lang="en-US" altLang="zh-CN" sz="2800" b="1" kern="100" dirty="0" smtClean="0">
                <a:latin typeface="Arial"/>
                <a:ea typeface="黑体"/>
                <a:cs typeface="Times New Roman"/>
              </a:rPr>
              <a:t>  </a:t>
            </a:r>
            <a:r>
              <a:rPr lang="zh-CN" altLang="zh-CN" sz="2400" b="1" dirty="0">
                <a:solidFill>
                  <a:srgbClr val="9900CC"/>
                </a:solidFill>
                <a:latin typeface="Arial"/>
                <a:ea typeface="幼圆"/>
              </a:rPr>
              <a:t>中断系统的基本结构及</a:t>
            </a:r>
            <a:r>
              <a:rPr lang="zh-CN" altLang="zh-CN" sz="2400" b="1" dirty="0" smtClean="0">
                <a:solidFill>
                  <a:srgbClr val="9900CC"/>
                </a:solidFill>
                <a:latin typeface="Arial"/>
                <a:ea typeface="幼圆"/>
              </a:rPr>
              <a:t>功能</a:t>
            </a:r>
            <a:endParaRPr lang="zh-CN" altLang="zh-CN" sz="2400" b="1" dirty="0">
              <a:solidFill>
                <a:srgbClr val="9900CC"/>
              </a:solidFill>
              <a:latin typeface="Arial"/>
              <a:ea typeface="幼圆"/>
            </a:endParaRPr>
          </a:p>
        </p:txBody>
      </p:sp>
      <p:sp>
        <p:nvSpPr>
          <p:cNvPr id="5" name="矩形 4"/>
          <p:cNvSpPr/>
          <p:nvPr/>
        </p:nvSpPr>
        <p:spPr>
          <a:xfrm>
            <a:off x="0" y="1527122"/>
            <a:ext cx="9144000" cy="461665"/>
          </a:xfrm>
          <a:prstGeom prst="rect">
            <a:avLst/>
          </a:prstGeom>
        </p:spPr>
        <p:txBody>
          <a:bodyPr wrap="square">
            <a:spAutoFit/>
          </a:bodyPr>
          <a:lstStyle/>
          <a:p>
            <a:pPr lvl="0" indent="255905" algn="just">
              <a:spcAft>
                <a:spcPts val="0"/>
              </a:spcAft>
            </a:pPr>
            <a:r>
              <a:rPr lang="en-US" altLang="zh-CN" sz="2400" b="1" dirty="0" smtClean="0">
                <a:solidFill>
                  <a:schemeClr val="accent2"/>
                </a:solidFill>
              </a:rPr>
              <a:t>    </a:t>
            </a:r>
            <a:r>
              <a:rPr lang="zh-CN" altLang="zh-CN" sz="2400" b="1" dirty="0" smtClean="0">
                <a:solidFill>
                  <a:schemeClr val="accent2"/>
                </a:solidFill>
              </a:rPr>
              <a:t>中断系统</a:t>
            </a:r>
            <a:r>
              <a:rPr lang="zh-CN" altLang="zh-CN" sz="2400" b="1" dirty="0">
                <a:solidFill>
                  <a:schemeClr val="accent2"/>
                </a:solidFill>
              </a:rPr>
              <a:t>是指实现中断功能的那部分硬件电路和软件程序</a:t>
            </a:r>
            <a:r>
              <a:rPr lang="zh-CN" altLang="zh-CN" sz="2400" b="1" dirty="0" smtClean="0">
                <a:solidFill>
                  <a:schemeClr val="accent2"/>
                </a:solidFill>
              </a:rPr>
              <a:t>。</a:t>
            </a:r>
            <a:endParaRPr lang="zh-CN" altLang="zh-CN" sz="2400" b="1" dirty="0">
              <a:solidFill>
                <a:schemeClr val="accent2"/>
              </a:solidFill>
            </a:endParaRPr>
          </a:p>
        </p:txBody>
      </p:sp>
      <p:sp>
        <p:nvSpPr>
          <p:cNvPr id="6" name="矩形 5"/>
          <p:cNvSpPr/>
          <p:nvPr/>
        </p:nvSpPr>
        <p:spPr>
          <a:xfrm>
            <a:off x="0" y="2644170"/>
            <a:ext cx="9144000" cy="954107"/>
          </a:xfrm>
          <a:prstGeom prst="rect">
            <a:avLst/>
          </a:prstGeom>
        </p:spPr>
        <p:txBody>
          <a:bodyPr wrap="square">
            <a:spAutoFit/>
          </a:bodyPr>
          <a:lstStyle/>
          <a:p>
            <a:pPr lvl="0" indent="255905" algn="just">
              <a:spcAft>
                <a:spcPts val="0"/>
              </a:spcAft>
            </a:pPr>
            <a:r>
              <a:rPr lang="zh-CN" altLang="en-US" sz="2400" b="1" dirty="0">
                <a:solidFill>
                  <a:srgbClr val="333399"/>
                </a:solidFill>
              </a:rPr>
              <a:t> </a:t>
            </a:r>
            <a:r>
              <a:rPr lang="zh-CN" altLang="en-US" sz="2400" b="1" dirty="0" smtClean="0">
                <a:solidFill>
                  <a:srgbClr val="333399"/>
                </a:solidFill>
              </a:rPr>
              <a:t>   </a:t>
            </a:r>
            <a:r>
              <a:rPr lang="zh-CN" altLang="zh-CN" sz="2400" b="1" dirty="0" smtClean="0">
                <a:solidFill>
                  <a:srgbClr val="333399"/>
                </a:solidFill>
              </a:rPr>
              <a:t>中断系统</a:t>
            </a:r>
            <a:r>
              <a:rPr lang="zh-CN" altLang="zh-CN" sz="2400" b="1" dirty="0">
                <a:solidFill>
                  <a:srgbClr val="333399"/>
                </a:solidFill>
              </a:rPr>
              <a:t>通常包括</a:t>
            </a:r>
            <a:r>
              <a:rPr lang="zh-CN" altLang="zh-CN" sz="2800" b="1" dirty="0">
                <a:solidFill>
                  <a:srgbClr val="FF0000"/>
                </a:solidFill>
              </a:rPr>
              <a:t>中断源、中断标志触发器、中断判优、中断响应、中断处理及中断返回</a:t>
            </a:r>
            <a:r>
              <a:rPr lang="zh-CN" altLang="zh-CN" sz="2400" b="1" dirty="0">
                <a:solidFill>
                  <a:srgbClr val="333399"/>
                </a:solidFill>
              </a:rPr>
              <a:t>这么六个环节。</a:t>
            </a:r>
          </a:p>
        </p:txBody>
      </p:sp>
    </p:spTree>
    <p:extLst>
      <p:ext uri="{BB962C8B-B14F-4D97-AF65-F5344CB8AC3E}">
        <p14:creationId xmlns:p14="http://schemas.microsoft.com/office/powerpoint/2010/main" val="1160251527"/>
      </p:ext>
    </p:extLst>
  </p:cSld>
  <p:clrMapOvr>
    <a:masterClrMapping/>
  </p:clrMapOvr>
  <p:transition>
    <p:random/>
    <p:sndAc>
      <p:stSnd>
        <p:snd r:embed="rId2" name="camera.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a:t>
            </a:fld>
            <a:endParaRPr lang="en-US" altLang="zh-CN" dirty="0"/>
          </a:p>
        </p:txBody>
      </p:sp>
      <p:sp>
        <p:nvSpPr>
          <p:cNvPr id="4" name="矩形 3"/>
          <p:cNvSpPr/>
          <p:nvPr/>
        </p:nvSpPr>
        <p:spPr>
          <a:xfrm>
            <a:off x="0" y="530166"/>
            <a:ext cx="9144000" cy="6370975"/>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0000FF"/>
                </a:solidFill>
                <a:latin typeface="Arial"/>
                <a:ea typeface="幼圆"/>
              </a:rPr>
              <a:t>1</a:t>
            </a:r>
            <a:r>
              <a:rPr lang="zh-CN" altLang="en-US" sz="2400" b="1" dirty="0">
                <a:solidFill>
                  <a:srgbClr val="0000FF"/>
                </a:solidFill>
                <a:latin typeface="Arial"/>
                <a:ea typeface="幼圆"/>
              </a:rPr>
              <a:t>．中断源</a:t>
            </a:r>
          </a:p>
          <a:p>
            <a:pPr algn="l">
              <a:lnSpc>
                <a:spcPct val="150000"/>
              </a:lnSpc>
            </a:pPr>
            <a:r>
              <a:rPr lang="zh-CN" altLang="en-US" sz="2400" dirty="0" smtClean="0"/>
              <a:t>        中断</a:t>
            </a:r>
            <a:r>
              <a:rPr lang="zh-CN" altLang="en-US" sz="2400" dirty="0"/>
              <a:t>源是指引起</a:t>
            </a:r>
            <a:r>
              <a:rPr lang="en-US" altLang="zh-CN" sz="2400" dirty="0"/>
              <a:t>CPU</a:t>
            </a:r>
            <a:r>
              <a:rPr lang="zh-CN" altLang="en-US" sz="2400" dirty="0"/>
              <a:t>中断的事件，常见的中断源有如下几种。</a:t>
            </a:r>
          </a:p>
          <a:p>
            <a:pPr algn="l">
              <a:lnSpc>
                <a:spcPct val="150000"/>
              </a:lnSpc>
            </a:pPr>
            <a:r>
              <a:rPr lang="en-US" altLang="zh-CN" sz="2400" dirty="0" smtClean="0"/>
              <a:t>       </a:t>
            </a:r>
            <a:r>
              <a:rPr lang="en-US" altLang="zh-CN" sz="2400" b="1" dirty="0">
                <a:solidFill>
                  <a:srgbClr val="0000FF"/>
                </a:solidFill>
              </a:rPr>
              <a:t> </a:t>
            </a:r>
            <a:r>
              <a:rPr lang="zh-CN" altLang="en-US" sz="2400" b="1" dirty="0">
                <a:solidFill>
                  <a:srgbClr val="0000FF"/>
                </a:solidFill>
              </a:rPr>
              <a:t>（</a:t>
            </a:r>
            <a:r>
              <a:rPr lang="en-US" altLang="zh-CN" sz="2400" b="1" dirty="0" smtClean="0">
                <a:solidFill>
                  <a:srgbClr val="0000FF"/>
                </a:solidFill>
              </a:rPr>
              <a:t>1</a:t>
            </a:r>
            <a:r>
              <a:rPr lang="zh-CN" altLang="en-US" sz="2400" b="1" dirty="0" smtClean="0">
                <a:solidFill>
                  <a:srgbClr val="0000FF"/>
                </a:solidFill>
              </a:rPr>
              <a:t>）外部设备</a:t>
            </a:r>
            <a:r>
              <a:rPr lang="zh-CN" altLang="en-US" sz="2400" b="1" dirty="0">
                <a:solidFill>
                  <a:srgbClr val="0000FF"/>
                </a:solidFill>
              </a:rPr>
              <a:t>中断源</a:t>
            </a:r>
          </a:p>
          <a:p>
            <a:pPr algn="l">
              <a:lnSpc>
                <a:spcPct val="150000"/>
              </a:lnSpc>
            </a:pPr>
            <a:r>
              <a:rPr lang="zh-CN" altLang="en-US" sz="2400" dirty="0" smtClean="0"/>
              <a:t>        打印机</a:t>
            </a:r>
            <a:r>
              <a:rPr lang="zh-CN" altLang="en-US" sz="2400" dirty="0"/>
              <a:t>和键盘等计算机外设都可以用做中断源。</a:t>
            </a:r>
          </a:p>
          <a:p>
            <a:pPr algn="l">
              <a:lnSpc>
                <a:spcPct val="150000"/>
              </a:lnSpc>
            </a:pPr>
            <a:r>
              <a:rPr lang="en-US" altLang="zh-CN" sz="2400" b="1" dirty="0">
                <a:solidFill>
                  <a:srgbClr val="0000FF"/>
                </a:solidFill>
              </a:rPr>
              <a:t>        </a:t>
            </a:r>
            <a:r>
              <a:rPr lang="zh-CN" altLang="en-US" sz="2400" b="1" dirty="0">
                <a:solidFill>
                  <a:srgbClr val="0000FF"/>
                </a:solidFill>
              </a:rPr>
              <a:t>（</a:t>
            </a:r>
            <a:r>
              <a:rPr lang="en-US" altLang="zh-CN" sz="2400" b="1" dirty="0">
                <a:solidFill>
                  <a:srgbClr val="0000FF"/>
                </a:solidFill>
              </a:rPr>
              <a:t>2</a:t>
            </a:r>
            <a:r>
              <a:rPr lang="zh-CN" altLang="en-US" sz="2400" b="1" dirty="0" smtClean="0">
                <a:solidFill>
                  <a:srgbClr val="0000FF"/>
                </a:solidFill>
              </a:rPr>
              <a:t>）控制对象</a:t>
            </a:r>
            <a:r>
              <a:rPr lang="zh-CN" altLang="en-US" sz="2400" b="1" dirty="0">
                <a:solidFill>
                  <a:srgbClr val="0000FF"/>
                </a:solidFill>
              </a:rPr>
              <a:t>中断源</a:t>
            </a:r>
          </a:p>
          <a:p>
            <a:pPr algn="l">
              <a:lnSpc>
                <a:spcPct val="150000"/>
              </a:lnSpc>
            </a:pPr>
            <a:r>
              <a:rPr lang="zh-CN" altLang="en-US" sz="2400" dirty="0" smtClean="0"/>
              <a:t>        被控对象</a:t>
            </a:r>
            <a:r>
              <a:rPr lang="zh-CN" altLang="en-US" sz="2400" dirty="0"/>
              <a:t>常常</a:t>
            </a:r>
            <a:r>
              <a:rPr lang="zh-CN" altLang="en-US" sz="2400" dirty="0" smtClean="0"/>
              <a:t>是实时控制计算机的主要中断</a:t>
            </a:r>
            <a:r>
              <a:rPr lang="zh-CN" altLang="en-US" sz="2400" dirty="0"/>
              <a:t>源。</a:t>
            </a:r>
          </a:p>
          <a:p>
            <a:pPr algn="l">
              <a:lnSpc>
                <a:spcPct val="150000"/>
              </a:lnSpc>
            </a:pPr>
            <a:r>
              <a:rPr lang="en-US" altLang="zh-CN" sz="2400" dirty="0" smtClean="0"/>
              <a:t>       </a:t>
            </a:r>
            <a:r>
              <a:rPr lang="en-US" altLang="zh-CN" sz="2400" b="1" dirty="0">
                <a:solidFill>
                  <a:srgbClr val="0000FF"/>
                </a:solidFill>
              </a:rPr>
              <a:t> </a:t>
            </a:r>
            <a:r>
              <a:rPr lang="zh-CN" altLang="en-US" sz="2400" b="1" dirty="0">
                <a:solidFill>
                  <a:srgbClr val="0000FF"/>
                </a:solidFill>
              </a:rPr>
              <a:t>（</a:t>
            </a:r>
            <a:r>
              <a:rPr lang="en-US" altLang="zh-CN" sz="2400" b="1" dirty="0">
                <a:solidFill>
                  <a:srgbClr val="0000FF"/>
                </a:solidFill>
              </a:rPr>
              <a:t>3</a:t>
            </a:r>
            <a:r>
              <a:rPr lang="zh-CN" altLang="en-US" sz="2400" b="1" dirty="0" smtClean="0">
                <a:solidFill>
                  <a:srgbClr val="0000FF"/>
                </a:solidFill>
              </a:rPr>
              <a:t>）故障</a:t>
            </a:r>
            <a:r>
              <a:rPr lang="zh-CN" altLang="en-US" sz="2400" b="1" dirty="0">
                <a:solidFill>
                  <a:srgbClr val="0000FF"/>
                </a:solidFill>
              </a:rPr>
              <a:t>中断源</a:t>
            </a:r>
          </a:p>
          <a:p>
            <a:pPr algn="l">
              <a:lnSpc>
                <a:spcPct val="150000"/>
              </a:lnSpc>
            </a:pPr>
            <a:r>
              <a:rPr lang="en-US" altLang="zh-CN" sz="2400" b="1" dirty="0">
                <a:solidFill>
                  <a:srgbClr val="0000FF"/>
                </a:solidFill>
              </a:rPr>
              <a:t>        </a:t>
            </a:r>
            <a:r>
              <a:rPr lang="zh-CN" altLang="en-US" sz="2400" b="1" dirty="0">
                <a:solidFill>
                  <a:srgbClr val="0000FF"/>
                </a:solidFill>
              </a:rPr>
              <a:t>（</a:t>
            </a:r>
            <a:r>
              <a:rPr lang="en-US" altLang="zh-CN" sz="2400" b="1" dirty="0">
                <a:solidFill>
                  <a:srgbClr val="0000FF"/>
                </a:solidFill>
              </a:rPr>
              <a:t>4</a:t>
            </a:r>
            <a:r>
              <a:rPr lang="zh-CN" altLang="en-US" sz="2400" b="1" dirty="0" smtClean="0">
                <a:solidFill>
                  <a:srgbClr val="0000FF"/>
                </a:solidFill>
              </a:rPr>
              <a:t>）定时</a:t>
            </a:r>
            <a:r>
              <a:rPr lang="zh-CN" altLang="en-US" sz="2400" b="1" dirty="0">
                <a:solidFill>
                  <a:srgbClr val="0000FF"/>
                </a:solidFill>
              </a:rPr>
              <a:t>脉冲中断源</a:t>
            </a:r>
          </a:p>
          <a:p>
            <a:pPr algn="l"/>
            <a:r>
              <a:rPr lang="zh-CN" altLang="en-US" sz="2400" dirty="0" smtClean="0"/>
              <a:t>        定时器</a:t>
            </a:r>
            <a:r>
              <a:rPr lang="en-US" altLang="zh-CN" sz="2400" dirty="0"/>
              <a:t>/</a:t>
            </a:r>
            <a:r>
              <a:rPr lang="zh-CN" altLang="en-US" sz="2400" dirty="0"/>
              <a:t>计数器溢出</a:t>
            </a:r>
            <a:r>
              <a:rPr lang="zh-CN" altLang="en-US" sz="2400" dirty="0" smtClean="0"/>
              <a:t>时产生的信号可引起</a:t>
            </a:r>
            <a:r>
              <a:rPr lang="en-US" altLang="zh-CN" sz="2400" dirty="0" smtClean="0"/>
              <a:t>CPU</a:t>
            </a:r>
            <a:r>
              <a:rPr lang="zh-CN" altLang="en-US" sz="2400" dirty="0" smtClean="0"/>
              <a:t>的中断，使</a:t>
            </a:r>
            <a:r>
              <a:rPr lang="en-US" altLang="zh-CN" sz="2400" dirty="0" smtClean="0"/>
              <a:t>CPU</a:t>
            </a:r>
            <a:r>
              <a:rPr lang="zh-CN" altLang="en-US" sz="2400" dirty="0" smtClean="0"/>
              <a:t>可以进行定时或计数的处理</a:t>
            </a:r>
            <a:r>
              <a:rPr lang="zh-CN" altLang="en-US" sz="2400" dirty="0"/>
              <a:t>，以便达到时</a:t>
            </a:r>
            <a:r>
              <a:rPr lang="zh-CN" altLang="en-US" sz="2400" dirty="0" smtClean="0"/>
              <a:t>间或计数控制</a:t>
            </a:r>
            <a:r>
              <a:rPr lang="zh-CN" altLang="en-US" sz="2400" dirty="0"/>
              <a:t>的目的。</a:t>
            </a:r>
          </a:p>
          <a:p>
            <a:pPr algn="l">
              <a:lnSpc>
                <a:spcPct val="150000"/>
              </a:lnSpc>
            </a:pPr>
            <a:r>
              <a:rPr lang="en-US" altLang="zh-CN" sz="2400" b="1" dirty="0">
                <a:solidFill>
                  <a:srgbClr val="0000FF"/>
                </a:solidFill>
              </a:rPr>
              <a:t>        </a:t>
            </a:r>
            <a:r>
              <a:rPr lang="zh-CN" altLang="en-US" sz="2400" b="1" dirty="0">
                <a:solidFill>
                  <a:srgbClr val="0000FF"/>
                </a:solidFill>
              </a:rPr>
              <a:t>（</a:t>
            </a:r>
            <a:r>
              <a:rPr lang="en-US" altLang="zh-CN" sz="2400" b="1" dirty="0">
                <a:solidFill>
                  <a:srgbClr val="0000FF"/>
                </a:solidFill>
              </a:rPr>
              <a:t>5</a:t>
            </a:r>
            <a:r>
              <a:rPr lang="zh-CN" altLang="en-US" sz="2400" b="1" dirty="0" smtClean="0">
                <a:solidFill>
                  <a:srgbClr val="0000FF"/>
                </a:solidFill>
              </a:rPr>
              <a:t>）软件</a:t>
            </a:r>
            <a:r>
              <a:rPr lang="zh-CN" altLang="en-US" sz="2400" b="1" dirty="0">
                <a:solidFill>
                  <a:srgbClr val="0000FF"/>
                </a:solidFill>
              </a:rPr>
              <a:t>引起的中断源</a:t>
            </a:r>
          </a:p>
          <a:p>
            <a:pPr algn="l">
              <a:lnSpc>
                <a:spcPct val="150000"/>
              </a:lnSpc>
            </a:pPr>
            <a:r>
              <a:rPr lang="zh-CN" altLang="en-US" sz="2400" dirty="0" smtClean="0"/>
              <a:t>        </a:t>
            </a:r>
            <a:endParaRPr lang="zh-CN" altLang="en-US" sz="2400" dirty="0"/>
          </a:p>
        </p:txBody>
      </p:sp>
    </p:spTree>
    <p:extLst>
      <p:ext uri="{BB962C8B-B14F-4D97-AF65-F5344CB8AC3E}">
        <p14:creationId xmlns:p14="http://schemas.microsoft.com/office/powerpoint/2010/main" val="595643985"/>
      </p:ext>
    </p:extLst>
  </p:cSld>
  <p:clrMapOvr>
    <a:masterClrMapping/>
  </p:clrMapOvr>
  <p:transition>
    <p:random/>
    <p:sndAc>
      <p:stSnd>
        <p:snd r:embed="rId2" name="camera.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a:t>
            </a:fld>
            <a:endParaRPr lang="en-US" altLang="zh-CN" dirty="0"/>
          </a:p>
        </p:txBody>
      </p:sp>
      <p:sp>
        <p:nvSpPr>
          <p:cNvPr id="4" name="矩形 3"/>
          <p:cNvSpPr/>
          <p:nvPr/>
        </p:nvSpPr>
        <p:spPr>
          <a:xfrm>
            <a:off x="805070" y="632081"/>
            <a:ext cx="8179904" cy="461665"/>
          </a:xfrm>
          <a:prstGeom prst="rect">
            <a:avLst/>
          </a:prstGeom>
        </p:spPr>
        <p:txBody>
          <a:bodyPr wrap="square">
            <a:spAutoFit/>
          </a:bodyPr>
          <a:lstStyle/>
          <a:p>
            <a:pPr lvl="0" algn="just">
              <a:spcBef>
                <a:spcPts val="600"/>
              </a:spcBef>
              <a:spcAft>
                <a:spcPts val="600"/>
              </a:spcAft>
            </a:pPr>
            <a:r>
              <a:rPr lang="en-US" altLang="zh-CN" sz="2400" b="1" dirty="0">
                <a:solidFill>
                  <a:srgbClr val="0000FF"/>
                </a:solidFill>
                <a:latin typeface="Arial"/>
                <a:ea typeface="幼圆"/>
              </a:rPr>
              <a:t>2. </a:t>
            </a:r>
            <a:r>
              <a:rPr lang="zh-CN" altLang="zh-CN" sz="2400" b="1" dirty="0">
                <a:solidFill>
                  <a:srgbClr val="0000FF"/>
                </a:solidFill>
                <a:latin typeface="Arial"/>
                <a:ea typeface="幼圆"/>
              </a:rPr>
              <a:t>中断标志触发器</a:t>
            </a:r>
          </a:p>
        </p:txBody>
      </p:sp>
      <p:sp>
        <p:nvSpPr>
          <p:cNvPr id="5" name="矩形 4"/>
          <p:cNvSpPr/>
          <p:nvPr/>
        </p:nvSpPr>
        <p:spPr>
          <a:xfrm>
            <a:off x="1" y="1411357"/>
            <a:ext cx="9144000" cy="830997"/>
          </a:xfrm>
          <a:prstGeom prst="rect">
            <a:avLst/>
          </a:prstGeom>
        </p:spPr>
        <p:txBody>
          <a:bodyPr wrap="square">
            <a:spAutoFit/>
          </a:bodyPr>
          <a:lstStyle/>
          <a:p>
            <a:pPr lvl="0" indent="255905" algn="just">
              <a:spcAft>
                <a:spcPts val="0"/>
              </a:spcAft>
            </a:pPr>
            <a:r>
              <a:rPr lang="en-US" altLang="zh-CN" sz="2400" b="1" dirty="0" smtClean="0">
                <a:solidFill>
                  <a:schemeClr val="accent2"/>
                </a:solidFill>
              </a:rPr>
              <a:t>     </a:t>
            </a:r>
            <a:r>
              <a:rPr lang="zh-CN" altLang="zh-CN" sz="2400" b="1" dirty="0" smtClean="0">
                <a:solidFill>
                  <a:schemeClr val="accent2"/>
                </a:solidFill>
              </a:rPr>
              <a:t>每</a:t>
            </a:r>
            <a:r>
              <a:rPr lang="zh-CN" altLang="zh-CN" sz="2400" b="1" dirty="0">
                <a:solidFill>
                  <a:schemeClr val="accent2"/>
                </a:solidFill>
              </a:rPr>
              <a:t>一个中断源都需要由一个触发器来记录中断请求信号的产生和撤消，这就是中断标志触发器</a:t>
            </a:r>
            <a:r>
              <a:rPr lang="zh-CN" altLang="zh-CN" sz="2400" b="1" dirty="0" smtClean="0">
                <a:solidFill>
                  <a:schemeClr val="accent2"/>
                </a:solidFill>
              </a:rPr>
              <a:t>。</a:t>
            </a:r>
            <a:endParaRPr lang="en-US" altLang="zh-CN" sz="2400" b="1" dirty="0" smtClean="0">
              <a:solidFill>
                <a:schemeClr val="accent2"/>
              </a:solidFill>
            </a:endParaRPr>
          </a:p>
        </p:txBody>
      </p:sp>
      <p:sp>
        <p:nvSpPr>
          <p:cNvPr id="6" name="矩形 5"/>
          <p:cNvSpPr/>
          <p:nvPr/>
        </p:nvSpPr>
        <p:spPr>
          <a:xfrm>
            <a:off x="-89451" y="2401602"/>
            <a:ext cx="9144001" cy="830997"/>
          </a:xfrm>
          <a:prstGeom prst="rect">
            <a:avLst/>
          </a:prstGeom>
        </p:spPr>
        <p:txBody>
          <a:bodyPr wrap="square">
            <a:spAutoFit/>
          </a:bodyPr>
          <a:lstStyle/>
          <a:p>
            <a:pPr lvl="0" indent="255905" algn="just">
              <a:spcAft>
                <a:spcPts val="0"/>
              </a:spcAft>
            </a:pPr>
            <a:r>
              <a:rPr lang="en-US" altLang="zh-CN" sz="2400" b="1" dirty="0">
                <a:solidFill>
                  <a:srgbClr val="333399"/>
                </a:solidFill>
              </a:rPr>
              <a:t> </a:t>
            </a:r>
            <a:r>
              <a:rPr lang="en-US" altLang="zh-CN" sz="2400" b="1" dirty="0" smtClean="0">
                <a:solidFill>
                  <a:srgbClr val="333399"/>
                </a:solidFill>
              </a:rPr>
              <a:t>    </a:t>
            </a:r>
            <a:r>
              <a:rPr lang="zh-CN" altLang="zh-CN" sz="2400" b="1" dirty="0" smtClean="0">
                <a:solidFill>
                  <a:srgbClr val="333399"/>
                </a:solidFill>
              </a:rPr>
              <a:t>当</a:t>
            </a:r>
            <a:r>
              <a:rPr lang="zh-CN" altLang="zh-CN" sz="2400" b="1" dirty="0">
                <a:solidFill>
                  <a:srgbClr val="333399"/>
                </a:solidFill>
              </a:rPr>
              <a:t>这个触发器为“</a:t>
            </a:r>
            <a:r>
              <a:rPr lang="en-US" altLang="zh-CN" sz="2400" b="1" dirty="0">
                <a:solidFill>
                  <a:srgbClr val="333399"/>
                </a:solidFill>
              </a:rPr>
              <a:t>0</a:t>
            </a:r>
            <a:r>
              <a:rPr lang="zh-CN" altLang="zh-CN" sz="2400" b="1" dirty="0">
                <a:solidFill>
                  <a:srgbClr val="333399"/>
                </a:solidFill>
              </a:rPr>
              <a:t>”状态时，表示没有中断产生；</a:t>
            </a:r>
            <a:endParaRPr lang="en-US" altLang="zh-CN" sz="2400" b="1" dirty="0">
              <a:solidFill>
                <a:srgbClr val="333399"/>
              </a:solidFill>
            </a:endParaRPr>
          </a:p>
          <a:p>
            <a:pPr lvl="0" indent="255905" algn="just">
              <a:spcAft>
                <a:spcPts val="0"/>
              </a:spcAft>
            </a:pPr>
            <a:r>
              <a:rPr lang="en-US" altLang="zh-CN" sz="2400" b="1" dirty="0">
                <a:solidFill>
                  <a:srgbClr val="333399"/>
                </a:solidFill>
              </a:rPr>
              <a:t>     </a:t>
            </a:r>
            <a:endParaRPr lang="zh-CN" altLang="en-US" dirty="0"/>
          </a:p>
        </p:txBody>
      </p:sp>
      <p:sp>
        <p:nvSpPr>
          <p:cNvPr id="7" name="矩形 6"/>
          <p:cNvSpPr/>
          <p:nvPr/>
        </p:nvSpPr>
        <p:spPr>
          <a:xfrm>
            <a:off x="-44725" y="2976126"/>
            <a:ext cx="9233452" cy="1200329"/>
          </a:xfrm>
          <a:prstGeom prst="rect">
            <a:avLst/>
          </a:prstGeom>
        </p:spPr>
        <p:txBody>
          <a:bodyPr wrap="square">
            <a:spAutoFit/>
          </a:bodyPr>
          <a:lstStyle/>
          <a:p>
            <a:pPr lvl="0" indent="255905" algn="just">
              <a:spcAft>
                <a:spcPts val="0"/>
              </a:spcAft>
            </a:pPr>
            <a:r>
              <a:rPr lang="en-US" altLang="zh-CN" sz="2400" b="1" dirty="0" smtClean="0">
                <a:solidFill>
                  <a:srgbClr val="333399"/>
                </a:solidFill>
              </a:rPr>
              <a:t>    </a:t>
            </a:r>
            <a:r>
              <a:rPr lang="zh-CN" altLang="zh-CN" sz="2400" b="1" dirty="0" smtClean="0">
                <a:solidFill>
                  <a:srgbClr val="333399"/>
                </a:solidFill>
              </a:rPr>
              <a:t>当</a:t>
            </a:r>
            <a:r>
              <a:rPr lang="zh-CN" altLang="zh-CN" sz="2400" b="1" dirty="0">
                <a:solidFill>
                  <a:srgbClr val="333399"/>
                </a:solidFill>
              </a:rPr>
              <a:t>这个触发器为“</a:t>
            </a:r>
            <a:r>
              <a:rPr lang="en-US" altLang="zh-CN" sz="2400" b="1" dirty="0">
                <a:solidFill>
                  <a:srgbClr val="333399"/>
                </a:solidFill>
              </a:rPr>
              <a:t>1</a:t>
            </a:r>
            <a:r>
              <a:rPr lang="zh-CN" altLang="zh-CN" sz="2400" b="1" dirty="0">
                <a:solidFill>
                  <a:srgbClr val="333399"/>
                </a:solidFill>
              </a:rPr>
              <a:t>”状态时，表示有中断产生，请求</a:t>
            </a:r>
            <a:r>
              <a:rPr lang="en-US" altLang="zh-CN" sz="2400" b="1" dirty="0">
                <a:solidFill>
                  <a:srgbClr val="333399"/>
                </a:solidFill>
              </a:rPr>
              <a:t>CPU</a:t>
            </a:r>
            <a:r>
              <a:rPr lang="zh-CN" altLang="zh-CN" sz="2400" b="1" dirty="0">
                <a:solidFill>
                  <a:srgbClr val="333399"/>
                </a:solidFill>
              </a:rPr>
              <a:t>为这个中断源服务，当</a:t>
            </a:r>
            <a:r>
              <a:rPr lang="en-US" altLang="zh-CN" sz="2400" b="1" dirty="0">
                <a:solidFill>
                  <a:srgbClr val="333399"/>
                </a:solidFill>
              </a:rPr>
              <a:t>CPU</a:t>
            </a:r>
            <a:r>
              <a:rPr lang="zh-CN" altLang="zh-CN" sz="2400" b="1" dirty="0">
                <a:solidFill>
                  <a:srgbClr val="333399"/>
                </a:solidFill>
              </a:rPr>
              <a:t>响应这个中断请求后，该触发器要能被复位为“</a:t>
            </a:r>
            <a:r>
              <a:rPr lang="en-US" altLang="zh-CN" sz="2400" b="1" dirty="0">
                <a:solidFill>
                  <a:srgbClr val="333399"/>
                </a:solidFill>
              </a:rPr>
              <a:t>0</a:t>
            </a:r>
            <a:r>
              <a:rPr lang="zh-CN" altLang="zh-CN" sz="2400" b="1" dirty="0">
                <a:solidFill>
                  <a:srgbClr val="333399"/>
                </a:solidFill>
              </a:rPr>
              <a:t>”状态。</a:t>
            </a:r>
            <a:endParaRPr lang="zh-CN" altLang="en-US" dirty="0">
              <a:solidFill>
                <a:srgbClr val="000000"/>
              </a:solidFill>
            </a:endParaRPr>
          </a:p>
        </p:txBody>
      </p:sp>
    </p:spTree>
    <p:extLst>
      <p:ext uri="{BB962C8B-B14F-4D97-AF65-F5344CB8AC3E}">
        <p14:creationId xmlns:p14="http://schemas.microsoft.com/office/powerpoint/2010/main" val="41228084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a:t>
            </a:fld>
            <a:endParaRPr lang="en-US" altLang="zh-CN" dirty="0"/>
          </a:p>
        </p:txBody>
      </p:sp>
      <p:sp>
        <p:nvSpPr>
          <p:cNvPr id="4" name="矩形 3"/>
          <p:cNvSpPr/>
          <p:nvPr/>
        </p:nvSpPr>
        <p:spPr>
          <a:xfrm>
            <a:off x="0" y="577969"/>
            <a:ext cx="9144000" cy="7848302"/>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0000FF"/>
                </a:solidFill>
                <a:latin typeface="Arial"/>
                <a:ea typeface="幼圆"/>
              </a:rPr>
              <a:t> 3</a:t>
            </a:r>
            <a:r>
              <a:rPr lang="zh-CN" altLang="en-US" sz="2400" b="1" dirty="0">
                <a:solidFill>
                  <a:srgbClr val="0000FF"/>
                </a:solidFill>
                <a:latin typeface="Arial"/>
                <a:ea typeface="幼圆"/>
              </a:rPr>
              <a:t>．中断判优及中断嵌套</a:t>
            </a:r>
            <a:endParaRPr lang="en-US" altLang="zh-CN" sz="2400" b="1" dirty="0">
              <a:solidFill>
                <a:srgbClr val="0000FF"/>
              </a:solidFill>
              <a:latin typeface="Arial"/>
              <a:ea typeface="幼圆"/>
            </a:endParaRPr>
          </a:p>
          <a:p>
            <a:pPr indent="255905" algn="just">
              <a:spcAft>
                <a:spcPts val="0"/>
              </a:spcAft>
            </a:pPr>
            <a:r>
              <a:rPr lang="en-US" altLang="zh-CN" sz="2400" b="1" dirty="0" smtClean="0">
                <a:solidFill>
                  <a:schemeClr val="accent2"/>
                </a:solidFill>
              </a:rPr>
              <a:t>     </a:t>
            </a:r>
            <a:r>
              <a:rPr lang="zh-CN" altLang="zh-CN" sz="2400" b="1" dirty="0" smtClean="0">
                <a:solidFill>
                  <a:schemeClr val="accent2"/>
                </a:solidFill>
              </a:rPr>
              <a:t>一</a:t>
            </a:r>
            <a:r>
              <a:rPr lang="zh-CN" altLang="zh-CN" sz="2400" b="1" dirty="0">
                <a:solidFill>
                  <a:schemeClr val="accent2"/>
                </a:solidFill>
              </a:rPr>
              <a:t>个中断系统通常都有多个中断源</a:t>
            </a:r>
            <a:r>
              <a:rPr lang="zh-CN" altLang="zh-CN" sz="2400" b="1" dirty="0" smtClean="0">
                <a:solidFill>
                  <a:schemeClr val="accent2"/>
                </a:solidFill>
              </a:rPr>
              <a:t>，</a:t>
            </a:r>
            <a:endParaRPr lang="en-US" altLang="zh-CN" sz="2400" b="1" dirty="0" smtClean="0">
              <a:solidFill>
                <a:schemeClr val="accent2"/>
              </a:solidFill>
            </a:endParaRPr>
          </a:p>
          <a:p>
            <a:pPr indent="255905" algn="just">
              <a:spcAft>
                <a:spcPts val="0"/>
              </a:spcAft>
            </a:pPr>
            <a:r>
              <a:rPr lang="en-US" altLang="zh-CN" sz="2400" b="1" dirty="0">
                <a:solidFill>
                  <a:schemeClr val="accent2"/>
                </a:solidFill>
              </a:rPr>
              <a:t> </a:t>
            </a:r>
            <a:r>
              <a:rPr lang="en-US" altLang="zh-CN" sz="2400" b="1" dirty="0" smtClean="0">
                <a:solidFill>
                  <a:schemeClr val="accent2"/>
                </a:solidFill>
              </a:rPr>
              <a:t>    </a:t>
            </a:r>
            <a:r>
              <a:rPr lang="zh-CN" altLang="zh-CN" sz="2400" b="1" dirty="0" smtClean="0">
                <a:solidFill>
                  <a:schemeClr val="accent2"/>
                </a:solidFill>
              </a:rPr>
              <a:t>这样</a:t>
            </a:r>
            <a:r>
              <a:rPr lang="zh-CN" altLang="zh-CN" sz="2400" b="1" dirty="0">
                <a:solidFill>
                  <a:schemeClr val="accent2"/>
                </a:solidFill>
              </a:rPr>
              <a:t>就可能出现两种情况</a:t>
            </a:r>
            <a:r>
              <a:rPr lang="zh-CN" altLang="zh-CN" sz="2400" b="1" dirty="0" smtClean="0">
                <a:solidFill>
                  <a:schemeClr val="accent2"/>
                </a:solidFill>
              </a:rPr>
              <a:t>：</a:t>
            </a:r>
            <a:endParaRPr lang="en-US" altLang="zh-CN" sz="2400" b="1" dirty="0" smtClean="0">
              <a:solidFill>
                <a:schemeClr val="accent2"/>
              </a:solidFill>
            </a:endParaRPr>
          </a:p>
          <a:p>
            <a:pPr indent="255905" algn="just">
              <a:spcAft>
                <a:spcPts val="0"/>
              </a:spcAft>
            </a:pPr>
            <a:r>
              <a:rPr lang="en-US" altLang="zh-CN" sz="2400" b="1" dirty="0">
                <a:solidFill>
                  <a:schemeClr val="accent2"/>
                </a:solidFill>
              </a:rPr>
              <a:t> </a:t>
            </a:r>
            <a:r>
              <a:rPr lang="en-US" altLang="zh-CN" sz="2400" b="1" dirty="0" smtClean="0">
                <a:solidFill>
                  <a:schemeClr val="accent2"/>
                </a:solidFill>
              </a:rPr>
              <a:t>     </a:t>
            </a:r>
            <a:r>
              <a:rPr lang="zh-CN" altLang="zh-CN" sz="2400" b="1" dirty="0" smtClean="0">
                <a:solidFill>
                  <a:schemeClr val="accent2"/>
                </a:solidFill>
              </a:rPr>
              <a:t>一</a:t>
            </a:r>
            <a:r>
              <a:rPr lang="zh-CN" altLang="zh-CN" sz="2400" b="1" dirty="0">
                <a:solidFill>
                  <a:schemeClr val="accent2"/>
                </a:solidFill>
              </a:rPr>
              <a:t>是当有多个中断源同时发出中断请求时，</a:t>
            </a:r>
            <a:r>
              <a:rPr lang="en-US" altLang="zh-CN" sz="2400" b="1" dirty="0">
                <a:solidFill>
                  <a:schemeClr val="accent2"/>
                </a:solidFill>
              </a:rPr>
              <a:t>CPU</a:t>
            </a:r>
            <a:r>
              <a:rPr lang="zh-CN" altLang="zh-CN" sz="2400" b="1" dirty="0">
                <a:solidFill>
                  <a:schemeClr val="accent2"/>
                </a:solidFill>
              </a:rPr>
              <a:t>应该响应哪一个</a:t>
            </a:r>
            <a:r>
              <a:rPr lang="zh-CN" altLang="zh-CN" sz="2400" b="1" dirty="0" smtClean="0">
                <a:solidFill>
                  <a:schemeClr val="accent2"/>
                </a:solidFill>
              </a:rPr>
              <a:t>？</a:t>
            </a:r>
            <a:endParaRPr lang="en-US" altLang="zh-CN" sz="2400" b="1" dirty="0" smtClean="0">
              <a:solidFill>
                <a:schemeClr val="accent2"/>
              </a:solidFill>
            </a:endParaRPr>
          </a:p>
          <a:p>
            <a:pPr indent="255905" algn="just">
              <a:spcAft>
                <a:spcPts val="0"/>
              </a:spcAft>
            </a:pPr>
            <a:r>
              <a:rPr lang="en-US" altLang="zh-CN" sz="2400" b="1" dirty="0">
                <a:solidFill>
                  <a:schemeClr val="accent2"/>
                </a:solidFill>
              </a:rPr>
              <a:t> </a:t>
            </a:r>
            <a:r>
              <a:rPr lang="en-US" altLang="zh-CN" sz="2400" b="1" dirty="0" smtClean="0">
                <a:solidFill>
                  <a:schemeClr val="accent2"/>
                </a:solidFill>
              </a:rPr>
              <a:t>     </a:t>
            </a:r>
            <a:r>
              <a:rPr lang="zh-CN" altLang="zh-CN" sz="2400" b="1" dirty="0" smtClean="0">
                <a:solidFill>
                  <a:schemeClr val="accent2"/>
                </a:solidFill>
              </a:rPr>
              <a:t>二</a:t>
            </a:r>
            <a:r>
              <a:rPr lang="zh-CN" altLang="zh-CN" sz="2400" b="1" dirty="0">
                <a:solidFill>
                  <a:schemeClr val="accent2"/>
                </a:solidFill>
              </a:rPr>
              <a:t>是如果</a:t>
            </a:r>
            <a:r>
              <a:rPr lang="en-US" altLang="zh-CN" sz="2400" b="1" dirty="0">
                <a:solidFill>
                  <a:schemeClr val="accent2"/>
                </a:solidFill>
              </a:rPr>
              <a:t>CPU</a:t>
            </a:r>
            <a:r>
              <a:rPr lang="zh-CN" altLang="zh-CN" sz="2400" b="1" dirty="0">
                <a:solidFill>
                  <a:schemeClr val="accent2"/>
                </a:solidFill>
              </a:rPr>
              <a:t>正在执行中断服务程序时，又有新的中断源发出申请 ，</a:t>
            </a:r>
            <a:r>
              <a:rPr lang="en-US" altLang="zh-CN" sz="2400" b="1" dirty="0">
                <a:solidFill>
                  <a:schemeClr val="accent2"/>
                </a:solidFill>
              </a:rPr>
              <a:t>CPU</a:t>
            </a:r>
            <a:r>
              <a:rPr lang="zh-CN" altLang="zh-CN" sz="2400" b="1" dirty="0">
                <a:solidFill>
                  <a:schemeClr val="accent2"/>
                </a:solidFill>
              </a:rPr>
              <a:t>该如何处理呢</a:t>
            </a:r>
            <a:r>
              <a:rPr lang="zh-CN" altLang="zh-CN" sz="2400" b="1" dirty="0" smtClean="0">
                <a:solidFill>
                  <a:schemeClr val="accent2"/>
                </a:solidFill>
              </a:rPr>
              <a:t>？</a:t>
            </a:r>
            <a:endParaRPr lang="en-US" altLang="zh-CN" sz="2400" b="1" dirty="0" smtClean="0">
              <a:solidFill>
                <a:schemeClr val="accent2"/>
              </a:solidFill>
            </a:endParaRPr>
          </a:p>
          <a:p>
            <a:pPr indent="255905" algn="just">
              <a:spcAft>
                <a:spcPts val="0"/>
              </a:spcAft>
            </a:pPr>
            <a:r>
              <a:rPr lang="en-US" altLang="zh-CN" sz="2400" b="1" dirty="0">
                <a:solidFill>
                  <a:schemeClr val="accent2"/>
                </a:solidFill>
              </a:rPr>
              <a:t> </a:t>
            </a:r>
            <a:r>
              <a:rPr lang="en-US" altLang="zh-CN" sz="2400" b="1" dirty="0" smtClean="0">
                <a:solidFill>
                  <a:schemeClr val="accent2"/>
                </a:solidFill>
              </a:rPr>
              <a:t>    </a:t>
            </a:r>
            <a:r>
              <a:rPr lang="zh-CN" altLang="zh-CN" sz="2400" b="1" dirty="0" smtClean="0">
                <a:solidFill>
                  <a:schemeClr val="accent2"/>
                </a:solidFill>
              </a:rPr>
              <a:t>其</a:t>
            </a:r>
            <a:r>
              <a:rPr lang="zh-CN" altLang="zh-CN" sz="2400" b="1" dirty="0">
                <a:solidFill>
                  <a:schemeClr val="accent2"/>
                </a:solidFill>
              </a:rPr>
              <a:t>解决办法是首先按照轻重缓急分别给每个中断源赋予一个中断优先级（优先权）。</a:t>
            </a:r>
          </a:p>
          <a:p>
            <a:pPr algn="l">
              <a:lnSpc>
                <a:spcPct val="150000"/>
              </a:lnSpc>
            </a:pPr>
            <a:endParaRPr lang="en-US" altLang="zh-CN" sz="2400" b="1" dirty="0">
              <a:solidFill>
                <a:srgbClr val="9900CC"/>
              </a:solidFill>
              <a:latin typeface="+mn-lt"/>
              <a:ea typeface="+mn-ea"/>
            </a:endParaRPr>
          </a:p>
          <a:p>
            <a:pPr lvl="0"/>
            <a:r>
              <a:rPr lang="en-US" altLang="zh-CN" sz="2400" b="1" dirty="0" smtClean="0">
                <a:solidFill>
                  <a:srgbClr val="333399"/>
                </a:solidFill>
              </a:rPr>
              <a:t>        </a:t>
            </a:r>
            <a:r>
              <a:rPr lang="zh-CN" altLang="zh-CN" sz="2400" b="1" dirty="0" smtClean="0">
                <a:solidFill>
                  <a:srgbClr val="333399"/>
                </a:solidFill>
              </a:rPr>
              <a:t>判别</a:t>
            </a:r>
            <a:r>
              <a:rPr lang="zh-CN" altLang="zh-CN" sz="2400" b="1" dirty="0">
                <a:solidFill>
                  <a:srgbClr val="333399"/>
                </a:solidFill>
              </a:rPr>
              <a:t>中断源优先级的方法，有软件查询法和硬件排队法两种。</a:t>
            </a:r>
            <a:endParaRPr lang="zh-CN" altLang="en-US" sz="2400" b="1" dirty="0">
              <a:solidFill>
                <a:srgbClr val="333399"/>
              </a:solidFill>
            </a:endParaRPr>
          </a:p>
          <a:p>
            <a:pPr algn="l">
              <a:lnSpc>
                <a:spcPct val="150000"/>
              </a:lnSpc>
            </a:pPr>
            <a:endParaRPr lang="en-US" altLang="zh-CN" sz="2400" b="1" dirty="0" smtClean="0">
              <a:solidFill>
                <a:srgbClr val="9900CC"/>
              </a:solidFill>
              <a:latin typeface="+mn-lt"/>
              <a:ea typeface="+mn-ea"/>
            </a:endParaRPr>
          </a:p>
          <a:p>
            <a:pPr algn="l">
              <a:lnSpc>
                <a:spcPct val="150000"/>
              </a:lnSpc>
            </a:pPr>
            <a:endParaRPr lang="en-US" altLang="zh-CN" sz="2400" b="1" dirty="0">
              <a:solidFill>
                <a:srgbClr val="9900CC"/>
              </a:solidFill>
              <a:latin typeface="+mn-lt"/>
              <a:ea typeface="+mn-ea"/>
            </a:endParaRPr>
          </a:p>
          <a:p>
            <a:pPr algn="l">
              <a:lnSpc>
                <a:spcPct val="150000"/>
              </a:lnSpc>
            </a:pPr>
            <a:endParaRPr lang="en-US" altLang="zh-CN" sz="2400" b="1" dirty="0" smtClean="0">
              <a:solidFill>
                <a:srgbClr val="9900CC"/>
              </a:solidFill>
              <a:latin typeface="+mn-lt"/>
              <a:ea typeface="+mn-ea"/>
            </a:endParaRPr>
          </a:p>
          <a:p>
            <a:pPr algn="l">
              <a:lnSpc>
                <a:spcPct val="150000"/>
              </a:lnSpc>
            </a:pPr>
            <a:endParaRPr lang="en-US" altLang="zh-CN" sz="2400" b="1" dirty="0">
              <a:solidFill>
                <a:srgbClr val="9900CC"/>
              </a:solidFill>
              <a:latin typeface="+mn-lt"/>
              <a:ea typeface="+mn-ea"/>
            </a:endParaRPr>
          </a:p>
          <a:p>
            <a:pPr algn="l">
              <a:lnSpc>
                <a:spcPct val="150000"/>
              </a:lnSpc>
            </a:pPr>
            <a:endParaRPr lang="en-US" altLang="zh-CN" sz="2400" b="1" dirty="0" smtClean="0">
              <a:solidFill>
                <a:srgbClr val="9900CC"/>
              </a:solidFill>
              <a:latin typeface="+mn-lt"/>
              <a:ea typeface="+mn-ea"/>
            </a:endParaRPr>
          </a:p>
          <a:p>
            <a:pPr algn="l">
              <a:lnSpc>
                <a:spcPct val="150000"/>
              </a:lnSpc>
            </a:pPr>
            <a:endParaRPr lang="zh-CN" altLang="en-US" sz="2400" b="1" dirty="0">
              <a:solidFill>
                <a:srgbClr val="9900CC"/>
              </a:solidFill>
              <a:latin typeface="+mn-lt"/>
              <a:ea typeface="+mn-ea"/>
            </a:endParaRPr>
          </a:p>
        </p:txBody>
      </p:sp>
    </p:spTree>
    <p:extLst>
      <p:ext uri="{BB962C8B-B14F-4D97-AF65-F5344CB8AC3E}">
        <p14:creationId xmlns:p14="http://schemas.microsoft.com/office/powerpoint/2010/main" val="3107834570"/>
      </p:ext>
    </p:extLst>
  </p:cSld>
  <p:clrMapOvr>
    <a:masterClrMapping/>
  </p:clrMapOvr>
  <p:transition>
    <p:random/>
    <p:sndAc>
      <p:stSnd>
        <p:snd r:embed="rId3" name="camera.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14</a:t>
            </a:fld>
            <a:endParaRPr lang="en-US" altLang="zh-CN" dirty="0"/>
          </a:p>
        </p:txBody>
      </p:sp>
      <p:sp>
        <p:nvSpPr>
          <p:cNvPr id="4" name="矩形 3"/>
          <p:cNvSpPr/>
          <p:nvPr/>
        </p:nvSpPr>
        <p:spPr>
          <a:xfrm>
            <a:off x="0" y="650877"/>
            <a:ext cx="9144000" cy="2308324"/>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zh-CN" altLang="en-US" sz="2400" b="1" dirty="0">
                <a:solidFill>
                  <a:srgbClr val="0000FF"/>
                </a:solidFill>
                <a:latin typeface="Arial"/>
                <a:ea typeface="幼圆"/>
              </a:rPr>
              <a:t>（</a:t>
            </a:r>
            <a:r>
              <a:rPr lang="en-US" altLang="zh-CN" sz="2400" b="1" dirty="0">
                <a:solidFill>
                  <a:srgbClr val="0000FF"/>
                </a:solidFill>
                <a:latin typeface="Arial"/>
                <a:ea typeface="幼圆"/>
              </a:rPr>
              <a:t>1</a:t>
            </a:r>
            <a:r>
              <a:rPr lang="zh-CN" altLang="en-US" sz="2400" b="1" dirty="0">
                <a:solidFill>
                  <a:srgbClr val="0000FF"/>
                </a:solidFill>
                <a:latin typeface="Arial"/>
                <a:ea typeface="幼圆"/>
              </a:rPr>
              <a:t>）软件查询法 </a:t>
            </a:r>
          </a:p>
          <a:p>
            <a:pPr lvl="0" algn="l">
              <a:lnSpc>
                <a:spcPct val="150000"/>
              </a:lnSpc>
            </a:pPr>
            <a:r>
              <a:rPr lang="zh-CN" altLang="en-US" sz="2400" dirty="0">
                <a:solidFill>
                  <a:srgbClr val="000000"/>
                </a:solidFill>
              </a:rPr>
              <a:t>        </a:t>
            </a:r>
            <a:r>
              <a:rPr lang="zh-CN" altLang="en-US" sz="2400" b="1" dirty="0">
                <a:solidFill>
                  <a:srgbClr val="333399"/>
                </a:solidFill>
              </a:rPr>
              <a:t>软件查询法是在</a:t>
            </a:r>
            <a:r>
              <a:rPr lang="en-US" altLang="zh-CN" sz="2400" b="1" dirty="0">
                <a:solidFill>
                  <a:srgbClr val="333399"/>
                </a:solidFill>
              </a:rPr>
              <a:t>CPU</a:t>
            </a:r>
            <a:r>
              <a:rPr lang="zh-CN" altLang="en-US" sz="2400" b="1" dirty="0">
                <a:solidFill>
                  <a:srgbClr val="333399"/>
                </a:solidFill>
              </a:rPr>
              <a:t>响应某个中断后，首先进入一个软件查询程序，按照事先确定的中断优先级别从高到低依次查询，先查到的中断请求先响应，这就实现了先响应的是优先级别高的中断源。</a:t>
            </a:r>
            <a:endParaRPr lang="zh-CN" altLang="en-US" dirty="0"/>
          </a:p>
        </p:txBody>
      </p:sp>
    </p:spTree>
    <p:extLst>
      <p:ext uri="{BB962C8B-B14F-4D97-AF65-F5344CB8AC3E}">
        <p14:creationId xmlns:p14="http://schemas.microsoft.com/office/powerpoint/2010/main" val="1076271818"/>
      </p:ext>
    </p:extLst>
  </p:cSld>
  <p:clrMapOvr>
    <a:masterClrMapping/>
  </p:clrMapOvr>
  <p:transition>
    <p:random/>
    <p:sndAc>
      <p:stSnd>
        <p:snd r:embed="rId2" name="camera.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15</a:t>
            </a:fld>
            <a:endParaRPr lang="en-US" altLang="zh-CN" dirty="0"/>
          </a:p>
        </p:txBody>
      </p:sp>
      <p:sp>
        <p:nvSpPr>
          <p:cNvPr id="4" name="矩形 3"/>
          <p:cNvSpPr/>
          <p:nvPr/>
        </p:nvSpPr>
        <p:spPr>
          <a:xfrm>
            <a:off x="0" y="511074"/>
            <a:ext cx="9144000" cy="2308324"/>
          </a:xfrm>
          <a:prstGeom prst="rect">
            <a:avLst/>
          </a:prstGeom>
        </p:spPr>
        <p:txBody>
          <a:bodyPr wrap="square">
            <a:spAutoFit/>
          </a:bodyPr>
          <a:lstStyle/>
          <a:p>
            <a:pPr lvl="0" algn="l">
              <a:lnSpc>
                <a:spcPct val="150000"/>
              </a:lnSpc>
            </a:pPr>
            <a:r>
              <a:rPr lang="zh-CN" altLang="en-US" sz="2400" dirty="0">
                <a:solidFill>
                  <a:srgbClr val="000000"/>
                </a:solidFill>
              </a:rPr>
              <a:t> </a:t>
            </a:r>
            <a:r>
              <a:rPr lang="zh-CN" altLang="en-US" sz="2400" dirty="0" smtClean="0">
                <a:solidFill>
                  <a:srgbClr val="000000"/>
                </a:solidFill>
              </a:rPr>
              <a:t>       </a:t>
            </a:r>
            <a:r>
              <a:rPr lang="zh-CN" altLang="en-US" sz="2400" dirty="0" smtClean="0">
                <a:solidFill>
                  <a:srgbClr val="000000"/>
                </a:solidFill>
                <a:hlinkClick r:id="rId4" action="ppaction://hlinksldjump"/>
              </a:rPr>
              <a:t>图</a:t>
            </a:r>
            <a:r>
              <a:rPr lang="en-US" altLang="zh-CN" sz="2400" dirty="0">
                <a:solidFill>
                  <a:srgbClr val="000000"/>
                </a:solidFill>
                <a:hlinkClick r:id="rId4" action="ppaction://hlinksldjump"/>
              </a:rPr>
              <a:t>8-2</a:t>
            </a:r>
            <a:r>
              <a:rPr lang="zh-CN" altLang="en-US" sz="2400" dirty="0">
                <a:solidFill>
                  <a:srgbClr val="000000"/>
                </a:solidFill>
              </a:rPr>
              <a:t>是一个软件中断优先级排队的接口</a:t>
            </a:r>
            <a:r>
              <a:rPr lang="zh-CN" altLang="en-US" sz="2400" dirty="0" smtClean="0">
                <a:solidFill>
                  <a:srgbClr val="000000"/>
                </a:solidFill>
              </a:rPr>
              <a:t>电路。</a:t>
            </a:r>
            <a:endParaRPr lang="en-US" altLang="zh-CN" sz="2400" dirty="0" smtClean="0">
              <a:solidFill>
                <a:srgbClr val="000000"/>
              </a:solidFill>
            </a:endParaRPr>
          </a:p>
          <a:p>
            <a:pPr lvl="0" algn="l">
              <a:lnSpc>
                <a:spcPct val="150000"/>
              </a:lnSpc>
            </a:pPr>
            <a:r>
              <a:rPr lang="en-US" altLang="zh-CN" sz="2400" dirty="0">
                <a:solidFill>
                  <a:srgbClr val="000000"/>
                </a:solidFill>
              </a:rPr>
              <a:t> </a:t>
            </a:r>
            <a:r>
              <a:rPr lang="en-US" altLang="zh-CN" sz="2400" dirty="0" smtClean="0">
                <a:solidFill>
                  <a:srgbClr val="000000"/>
                </a:solidFill>
              </a:rPr>
              <a:t>       </a:t>
            </a:r>
            <a:r>
              <a:rPr lang="zh-CN" altLang="en-US" sz="2400" dirty="0" smtClean="0">
                <a:solidFill>
                  <a:srgbClr val="000000"/>
                </a:solidFill>
              </a:rPr>
              <a:t>它</a:t>
            </a:r>
            <a:r>
              <a:rPr lang="zh-CN" altLang="en-US" sz="2400" dirty="0">
                <a:solidFill>
                  <a:srgbClr val="000000"/>
                </a:solidFill>
              </a:rPr>
              <a:t>把</a:t>
            </a:r>
            <a:r>
              <a:rPr lang="en-US" altLang="zh-CN" sz="2400" dirty="0">
                <a:solidFill>
                  <a:srgbClr val="000000"/>
                </a:solidFill>
              </a:rPr>
              <a:t>8</a:t>
            </a:r>
            <a:r>
              <a:rPr lang="zh-CN" altLang="en-US" sz="2400" dirty="0">
                <a:solidFill>
                  <a:srgbClr val="000000"/>
                </a:solidFill>
              </a:rPr>
              <a:t>个外设的中断请求触发器组合成</a:t>
            </a:r>
            <a:r>
              <a:rPr lang="zh-CN" altLang="en-US" sz="2400" b="1" dirty="0">
                <a:solidFill>
                  <a:srgbClr val="CC3300"/>
                </a:solidFill>
              </a:rPr>
              <a:t>一个端口</a:t>
            </a:r>
            <a:r>
              <a:rPr lang="zh-CN" altLang="en-US" sz="2400" dirty="0">
                <a:solidFill>
                  <a:srgbClr val="000000"/>
                </a:solidFill>
              </a:rPr>
              <a:t>，作为中断寄存器使用，并赋以</a:t>
            </a:r>
            <a:r>
              <a:rPr lang="zh-CN" altLang="en-US" sz="2400" b="1" dirty="0">
                <a:solidFill>
                  <a:srgbClr val="CC3300"/>
                </a:solidFill>
              </a:rPr>
              <a:t>地址</a:t>
            </a:r>
            <a:r>
              <a:rPr lang="zh-CN" altLang="en-US" sz="2400" dirty="0" smtClean="0">
                <a:solidFill>
                  <a:srgbClr val="000000"/>
                </a:solidFill>
              </a:rPr>
              <a:t>。</a:t>
            </a:r>
            <a:endParaRPr lang="en-US" altLang="zh-CN" sz="2400" dirty="0" smtClean="0">
              <a:solidFill>
                <a:srgbClr val="000000"/>
              </a:solidFill>
            </a:endParaRPr>
          </a:p>
          <a:p>
            <a:pPr lvl="0" algn="l">
              <a:lnSpc>
                <a:spcPct val="150000"/>
              </a:lnSpc>
            </a:pPr>
            <a:r>
              <a:rPr lang="en-US" altLang="zh-CN" sz="2400" dirty="0" smtClean="0">
                <a:solidFill>
                  <a:srgbClr val="000000"/>
                </a:solidFill>
              </a:rPr>
              <a:t>                        </a:t>
            </a:r>
            <a:endParaRPr lang="zh-CN" altLang="en-US" sz="2400" dirty="0">
              <a:solidFill>
                <a:srgbClr val="000000"/>
              </a:solidFill>
            </a:endParaRPr>
          </a:p>
        </p:txBody>
      </p:sp>
      <p:sp>
        <p:nvSpPr>
          <p:cNvPr id="5" name="矩形 4"/>
          <p:cNvSpPr/>
          <p:nvPr/>
        </p:nvSpPr>
        <p:spPr>
          <a:xfrm>
            <a:off x="0" y="5910706"/>
            <a:ext cx="6858000" cy="461665"/>
          </a:xfrm>
          <a:prstGeom prst="rect">
            <a:avLst/>
          </a:prstGeom>
        </p:spPr>
        <p:txBody>
          <a:bodyPr wrap="square">
            <a:spAutoFit/>
          </a:bodyPr>
          <a:lstStyle/>
          <a:p>
            <a:r>
              <a:rPr lang="zh-CN" altLang="en-US" sz="2400" dirty="0">
                <a:solidFill>
                  <a:srgbClr val="000000"/>
                </a:solidFill>
                <a:hlinkClick r:id="rId5" action="ppaction://hlinksldjump"/>
              </a:rPr>
              <a:t>图</a:t>
            </a:r>
            <a:r>
              <a:rPr lang="en-US" altLang="zh-CN" sz="2400" dirty="0">
                <a:solidFill>
                  <a:srgbClr val="000000"/>
                </a:solidFill>
                <a:hlinkClick r:id="rId5" action="ppaction://hlinksldjump"/>
              </a:rPr>
              <a:t>8-3</a:t>
            </a:r>
            <a:r>
              <a:rPr lang="zh-CN" altLang="en-US" sz="2400" dirty="0">
                <a:solidFill>
                  <a:srgbClr val="000000"/>
                </a:solidFill>
              </a:rPr>
              <a:t>中给出了查询式中断的流程。</a:t>
            </a:r>
            <a:endParaRPr lang="zh-CN" altLang="en-US" dirty="0"/>
          </a:p>
        </p:txBody>
      </p:sp>
      <p:sp>
        <p:nvSpPr>
          <p:cNvPr id="6" name="矩形 5"/>
          <p:cNvSpPr/>
          <p:nvPr/>
        </p:nvSpPr>
        <p:spPr>
          <a:xfrm>
            <a:off x="0" y="3614193"/>
            <a:ext cx="9144000" cy="2308324"/>
          </a:xfrm>
          <a:prstGeom prst="rect">
            <a:avLst/>
          </a:prstGeom>
        </p:spPr>
        <p:txBody>
          <a:bodyPr wrap="square">
            <a:spAutoFit/>
          </a:bodyPr>
          <a:lstStyle/>
          <a:p>
            <a:pPr lvl="0" algn="l">
              <a:lnSpc>
                <a:spcPct val="150000"/>
              </a:lnSpc>
            </a:pPr>
            <a:r>
              <a:rPr lang="en-US" altLang="zh-CN" sz="2400" b="1" dirty="0" smtClean="0">
                <a:solidFill>
                  <a:srgbClr val="CC3300"/>
                </a:solidFill>
              </a:rPr>
              <a:t>        CPU</a:t>
            </a:r>
            <a:r>
              <a:rPr lang="zh-CN" altLang="en-US" sz="2400" b="1" dirty="0">
                <a:solidFill>
                  <a:srgbClr val="CC3300"/>
                </a:solidFill>
              </a:rPr>
              <a:t>在查询</a:t>
            </a:r>
            <a:r>
              <a:rPr lang="zh-CN" altLang="en-US" sz="2400" dirty="0">
                <a:solidFill>
                  <a:srgbClr val="000000"/>
                </a:solidFill>
              </a:rPr>
              <a:t>时，读取中断寄存器端口的内容，</a:t>
            </a:r>
            <a:r>
              <a:rPr lang="zh-CN" altLang="en-US" sz="2400" b="1" dirty="0">
                <a:solidFill>
                  <a:srgbClr val="CC3300"/>
                </a:solidFill>
              </a:rPr>
              <a:t>从高位到低位依次</a:t>
            </a:r>
            <a:r>
              <a:rPr lang="zh-CN" altLang="en-US" sz="2400" dirty="0">
                <a:solidFill>
                  <a:srgbClr val="000000"/>
                </a:solidFill>
              </a:rPr>
              <a:t>检测，先检测到的，就先执行相应的中断服务程序，由于寄存器从高位到低位，依次是优先级高到低的中断源的中断请求触发器的状态，故</a:t>
            </a:r>
            <a:r>
              <a:rPr lang="zh-CN" altLang="en-US" sz="2400" b="1" dirty="0">
                <a:solidFill>
                  <a:srgbClr val="CC3300"/>
                </a:solidFill>
              </a:rPr>
              <a:t>查询实现了优先级高的先响应</a:t>
            </a:r>
            <a:r>
              <a:rPr lang="zh-CN" altLang="en-US" sz="2400" dirty="0">
                <a:solidFill>
                  <a:srgbClr val="000000"/>
                </a:solidFill>
              </a:rPr>
              <a:t>。</a:t>
            </a:r>
            <a:endParaRPr lang="en-US" altLang="zh-CN" sz="2400" dirty="0">
              <a:solidFill>
                <a:srgbClr val="000000"/>
              </a:solidFill>
            </a:endParaRPr>
          </a:p>
        </p:txBody>
      </p:sp>
      <p:sp>
        <p:nvSpPr>
          <p:cNvPr id="7" name="矩形 6"/>
          <p:cNvSpPr/>
          <p:nvPr/>
        </p:nvSpPr>
        <p:spPr>
          <a:xfrm>
            <a:off x="0" y="2209607"/>
            <a:ext cx="9249878" cy="1754326"/>
          </a:xfrm>
          <a:prstGeom prst="rect">
            <a:avLst/>
          </a:prstGeom>
        </p:spPr>
        <p:txBody>
          <a:bodyPr wrap="square">
            <a:spAutoFit/>
          </a:bodyPr>
          <a:lstStyle/>
          <a:p>
            <a:pPr lvl="0" algn="l">
              <a:lnSpc>
                <a:spcPct val="150000"/>
              </a:lnSpc>
            </a:pPr>
            <a:r>
              <a:rPr lang="zh-CN" altLang="en-US" sz="2400" dirty="0" smtClean="0">
                <a:solidFill>
                  <a:srgbClr val="000000"/>
                </a:solidFill>
              </a:rPr>
              <a:t>        各</a:t>
            </a:r>
            <a:r>
              <a:rPr lang="zh-CN" altLang="en-US" sz="2400" dirty="0">
                <a:solidFill>
                  <a:srgbClr val="000000"/>
                </a:solidFill>
              </a:rPr>
              <a:t>外设的中断请求信号相“或”后作为中断请求信号（</a:t>
            </a:r>
            <a:r>
              <a:rPr lang="en-US" altLang="zh-CN" sz="2400" dirty="0">
                <a:solidFill>
                  <a:srgbClr val="000000"/>
                </a:solidFill>
              </a:rPr>
              <a:t>INTR</a:t>
            </a:r>
            <a:r>
              <a:rPr lang="zh-CN" altLang="en-US" sz="2400" dirty="0">
                <a:solidFill>
                  <a:srgbClr val="000000"/>
                </a:solidFill>
              </a:rPr>
              <a:t>）送给</a:t>
            </a:r>
            <a:r>
              <a:rPr lang="en-US" altLang="zh-CN" sz="2400" dirty="0">
                <a:solidFill>
                  <a:srgbClr val="000000"/>
                </a:solidFill>
              </a:rPr>
              <a:t>CPU</a:t>
            </a:r>
            <a:r>
              <a:rPr lang="zh-CN" altLang="en-US" sz="2400" dirty="0">
                <a:solidFill>
                  <a:srgbClr val="000000"/>
                </a:solidFill>
              </a:rPr>
              <a:t>，</a:t>
            </a:r>
            <a:r>
              <a:rPr lang="zh-CN" altLang="en-US" sz="2400" b="1" dirty="0">
                <a:solidFill>
                  <a:srgbClr val="CC3300"/>
                </a:solidFill>
              </a:rPr>
              <a:t>只要一个</a:t>
            </a:r>
            <a:r>
              <a:rPr lang="zh-CN" altLang="en-US" sz="2400" dirty="0">
                <a:solidFill>
                  <a:srgbClr val="000000"/>
                </a:solidFill>
              </a:rPr>
              <a:t>或多个外设有中断请求，都能向</a:t>
            </a:r>
            <a:r>
              <a:rPr lang="en-US" altLang="zh-CN" sz="2400" dirty="0">
                <a:solidFill>
                  <a:srgbClr val="000000"/>
                </a:solidFill>
              </a:rPr>
              <a:t>CPU</a:t>
            </a:r>
            <a:r>
              <a:rPr lang="zh-CN" altLang="en-US" sz="2400" dirty="0">
                <a:solidFill>
                  <a:srgbClr val="000000"/>
                </a:solidFill>
              </a:rPr>
              <a:t>提出</a:t>
            </a:r>
            <a:r>
              <a:rPr lang="zh-CN" altLang="en-US" sz="2400" dirty="0" smtClean="0">
                <a:solidFill>
                  <a:srgbClr val="000000"/>
                </a:solidFill>
              </a:rPr>
              <a:t>中断请求。</a:t>
            </a:r>
            <a:endParaRPr lang="en-US" altLang="zh-CN" sz="2400" dirty="0">
              <a:solidFill>
                <a:srgbClr val="000000"/>
              </a:solidFill>
            </a:endParaRPr>
          </a:p>
        </p:txBody>
      </p:sp>
    </p:spTree>
    <p:extLst>
      <p:ext uri="{BB962C8B-B14F-4D97-AF65-F5344CB8AC3E}">
        <p14:creationId xmlns:p14="http://schemas.microsoft.com/office/powerpoint/2010/main" val="3875248760"/>
      </p:ext>
    </p:extLst>
  </p:cSld>
  <p:clrMapOvr>
    <a:masterClrMapping/>
  </p:clrMapOvr>
  <p:transition>
    <p:random/>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16</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2923" y="741389"/>
            <a:ext cx="6012477" cy="5151502"/>
          </a:xfrm>
          <a:prstGeom prst="rect">
            <a:avLst/>
          </a:prstGeom>
        </p:spPr>
      </p:pic>
      <p:sp>
        <p:nvSpPr>
          <p:cNvPr id="5" name="矩形 4"/>
          <p:cNvSpPr/>
          <p:nvPr/>
        </p:nvSpPr>
        <p:spPr>
          <a:xfrm>
            <a:off x="2160875" y="6013025"/>
            <a:ext cx="4339650" cy="369332"/>
          </a:xfrm>
          <a:prstGeom prst="rect">
            <a:avLst/>
          </a:prstGeom>
        </p:spPr>
        <p:txBody>
          <a:bodyPr wrap="none">
            <a:spAutoFit/>
          </a:bodyPr>
          <a:lstStyle/>
          <a:p>
            <a:r>
              <a:rPr lang="zh-CN" altLang="en-US" b="1" dirty="0">
                <a:solidFill>
                  <a:srgbClr val="0000FF"/>
                </a:solidFill>
              </a:rPr>
              <a:t>图</a:t>
            </a:r>
            <a:r>
              <a:rPr lang="en-US" altLang="zh-CN" b="1" dirty="0">
                <a:solidFill>
                  <a:srgbClr val="0000FF"/>
                </a:solidFill>
              </a:rPr>
              <a:t>8-2  </a:t>
            </a:r>
            <a:r>
              <a:rPr lang="zh-CN" altLang="en-US" b="1" dirty="0">
                <a:solidFill>
                  <a:srgbClr val="0000FF"/>
                </a:solidFill>
              </a:rPr>
              <a:t>中断优先级软件查询法的接口电路</a:t>
            </a:r>
          </a:p>
        </p:txBody>
      </p:sp>
    </p:spTree>
    <p:extLst>
      <p:ext uri="{BB962C8B-B14F-4D97-AF65-F5344CB8AC3E}">
        <p14:creationId xmlns:p14="http://schemas.microsoft.com/office/powerpoint/2010/main" val="706610836"/>
      </p:ext>
    </p:extLst>
  </p:cSld>
  <p:clrMapOvr>
    <a:masterClrMapping/>
  </p:clrMapOvr>
  <p:transition>
    <p:random/>
    <p:sndAc>
      <p:stSnd>
        <p:snd r:embed="rId2" name="camera.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17</a:t>
            </a:fld>
            <a:endParaRPr lang="en-US" altLang="zh-CN" dirty="0"/>
          </a:p>
        </p:txBody>
      </p:sp>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534" y="647701"/>
            <a:ext cx="8551466" cy="5670480"/>
          </a:xfrm>
          <a:prstGeom prst="rect">
            <a:avLst/>
          </a:prstGeom>
        </p:spPr>
      </p:pic>
      <p:sp>
        <p:nvSpPr>
          <p:cNvPr id="5" name="矩形 4"/>
          <p:cNvSpPr/>
          <p:nvPr/>
        </p:nvSpPr>
        <p:spPr>
          <a:xfrm>
            <a:off x="4868267" y="5948849"/>
            <a:ext cx="4108817" cy="369332"/>
          </a:xfrm>
          <a:prstGeom prst="rect">
            <a:avLst/>
          </a:prstGeom>
        </p:spPr>
        <p:txBody>
          <a:bodyPr wrap="none">
            <a:spAutoFit/>
          </a:bodyPr>
          <a:lstStyle/>
          <a:p>
            <a:r>
              <a:rPr lang="zh-CN" altLang="en-US" b="1" dirty="0">
                <a:solidFill>
                  <a:srgbClr val="0000FF"/>
                </a:solidFill>
              </a:rPr>
              <a:t>图</a:t>
            </a:r>
            <a:r>
              <a:rPr lang="en-US" altLang="zh-CN" b="1" dirty="0">
                <a:solidFill>
                  <a:srgbClr val="0000FF"/>
                </a:solidFill>
              </a:rPr>
              <a:t>8-3  </a:t>
            </a:r>
            <a:r>
              <a:rPr lang="zh-CN" altLang="en-US" b="1" dirty="0">
                <a:solidFill>
                  <a:srgbClr val="0000FF"/>
                </a:solidFill>
              </a:rPr>
              <a:t>中断优先级软件查询法的流程图</a:t>
            </a:r>
          </a:p>
        </p:txBody>
      </p:sp>
    </p:spTree>
    <p:extLst>
      <p:ext uri="{BB962C8B-B14F-4D97-AF65-F5344CB8AC3E}">
        <p14:creationId xmlns:p14="http://schemas.microsoft.com/office/powerpoint/2010/main" val="2332167651"/>
      </p:ext>
    </p:extLst>
  </p:cSld>
  <p:clrMapOvr>
    <a:masterClrMapping/>
  </p:clrMapOvr>
  <p:transition>
    <p:random/>
    <p:sndAc>
      <p:stSnd>
        <p:snd r:embed="rId3" name="camera.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18</a:t>
            </a:fld>
            <a:endParaRPr lang="en-US" altLang="zh-CN" dirty="0"/>
          </a:p>
        </p:txBody>
      </p:sp>
      <p:sp>
        <p:nvSpPr>
          <p:cNvPr id="5" name="矩形 4"/>
          <p:cNvSpPr/>
          <p:nvPr/>
        </p:nvSpPr>
        <p:spPr>
          <a:xfrm>
            <a:off x="0" y="636479"/>
            <a:ext cx="9144000" cy="1754326"/>
          </a:xfrm>
          <a:prstGeom prst="rect">
            <a:avLst/>
          </a:prstGeom>
        </p:spPr>
        <p:txBody>
          <a:bodyPr wrap="square">
            <a:spAutoFit/>
          </a:bodyPr>
          <a:lstStyle/>
          <a:p>
            <a:pPr lvl="0" algn="l">
              <a:lnSpc>
                <a:spcPct val="150000"/>
              </a:lnSpc>
            </a:pPr>
            <a:r>
              <a:rPr lang="zh-CN" altLang="en-US" sz="2400" b="1" dirty="0">
                <a:solidFill>
                  <a:srgbClr val="0000FF"/>
                </a:solidFill>
                <a:latin typeface="+mn-lt"/>
                <a:ea typeface="+mn-ea"/>
              </a:rPr>
              <a:t>        （</a:t>
            </a:r>
            <a:r>
              <a:rPr lang="en-US" altLang="zh-CN" sz="2400" b="1" dirty="0">
                <a:solidFill>
                  <a:srgbClr val="0000FF"/>
                </a:solidFill>
                <a:latin typeface="+mn-lt"/>
                <a:ea typeface="+mn-ea"/>
              </a:rPr>
              <a:t>2</a:t>
            </a:r>
            <a:r>
              <a:rPr lang="zh-CN" altLang="en-US" sz="2400" b="1" dirty="0">
                <a:solidFill>
                  <a:srgbClr val="0000FF"/>
                </a:solidFill>
                <a:latin typeface="+mn-lt"/>
                <a:ea typeface="+mn-ea"/>
              </a:rPr>
              <a:t>）硬件排队法</a:t>
            </a:r>
          </a:p>
          <a:p>
            <a:pPr lvl="0" algn="l">
              <a:lnSpc>
                <a:spcPct val="150000"/>
              </a:lnSpc>
            </a:pPr>
            <a:r>
              <a:rPr lang="zh-CN" altLang="en-US" sz="2400" dirty="0" smtClean="0">
                <a:solidFill>
                  <a:srgbClr val="000000"/>
                </a:solidFill>
              </a:rPr>
              <a:t>        实现</a:t>
            </a:r>
            <a:r>
              <a:rPr lang="zh-CN" altLang="en-US" sz="2400" dirty="0">
                <a:solidFill>
                  <a:srgbClr val="000000"/>
                </a:solidFill>
              </a:rPr>
              <a:t>中断优先级排队的硬件电路常用的有链式电路和优先级编码电路</a:t>
            </a:r>
            <a:r>
              <a:rPr lang="zh-CN" altLang="en-US" sz="2400" dirty="0" smtClean="0">
                <a:solidFill>
                  <a:srgbClr val="000000"/>
                </a:solidFill>
              </a:rPr>
              <a:t>。</a:t>
            </a:r>
            <a:endParaRPr lang="zh-CN" altLang="en-US" sz="2400" dirty="0">
              <a:solidFill>
                <a:srgbClr val="000000"/>
              </a:solidFill>
            </a:endParaRPr>
          </a:p>
        </p:txBody>
      </p:sp>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3850" y="2297395"/>
            <a:ext cx="3954050" cy="3989105"/>
          </a:xfrm>
          <a:prstGeom prst="rect">
            <a:avLst/>
          </a:prstGeom>
        </p:spPr>
      </p:pic>
      <p:sp>
        <p:nvSpPr>
          <p:cNvPr id="7" name="矩形 6"/>
          <p:cNvSpPr/>
          <p:nvPr/>
        </p:nvSpPr>
        <p:spPr>
          <a:xfrm>
            <a:off x="4499975" y="1921197"/>
            <a:ext cx="2954655" cy="369332"/>
          </a:xfrm>
          <a:prstGeom prst="rect">
            <a:avLst/>
          </a:prstGeom>
        </p:spPr>
        <p:txBody>
          <a:bodyPr wrap="none">
            <a:spAutoFit/>
          </a:bodyPr>
          <a:lstStyle/>
          <a:p>
            <a:r>
              <a:rPr lang="zh-CN" altLang="en-US" b="1" dirty="0">
                <a:solidFill>
                  <a:srgbClr val="0000FF"/>
                </a:solidFill>
              </a:rPr>
              <a:t>图</a:t>
            </a:r>
            <a:r>
              <a:rPr lang="en-US" altLang="zh-CN" b="1" dirty="0">
                <a:solidFill>
                  <a:srgbClr val="0000FF"/>
                </a:solidFill>
              </a:rPr>
              <a:t>8-4  </a:t>
            </a:r>
            <a:r>
              <a:rPr lang="zh-CN" altLang="en-US" b="1" dirty="0">
                <a:solidFill>
                  <a:srgbClr val="0000FF"/>
                </a:solidFill>
              </a:rPr>
              <a:t>中断优先级编码电路</a:t>
            </a:r>
          </a:p>
        </p:txBody>
      </p:sp>
    </p:spTree>
    <p:extLst>
      <p:ext uri="{BB962C8B-B14F-4D97-AF65-F5344CB8AC3E}">
        <p14:creationId xmlns:p14="http://schemas.microsoft.com/office/powerpoint/2010/main" val="797303533"/>
      </p:ext>
    </p:extLst>
  </p:cSld>
  <p:clrMapOvr>
    <a:masterClrMapping/>
  </p:clrMapOvr>
  <p:transition>
    <p:random/>
    <p:sndAc>
      <p:stSnd>
        <p:snd r:embed="rId2" name="camera.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19</a:t>
            </a:fld>
            <a:endParaRPr lang="en-US" altLang="zh-CN" dirty="0"/>
          </a:p>
        </p:txBody>
      </p:sp>
      <p:sp>
        <p:nvSpPr>
          <p:cNvPr id="4" name="矩形 3"/>
          <p:cNvSpPr/>
          <p:nvPr/>
        </p:nvSpPr>
        <p:spPr>
          <a:xfrm>
            <a:off x="0" y="797131"/>
            <a:ext cx="9004852" cy="1846659"/>
          </a:xfrm>
          <a:prstGeom prst="rect">
            <a:avLst/>
          </a:prstGeom>
        </p:spPr>
        <p:txBody>
          <a:bodyPr wrap="square">
            <a:spAutoFit/>
          </a:bodyPr>
          <a:lstStyle/>
          <a:p>
            <a:pPr indent="255905" algn="just">
              <a:spcAft>
                <a:spcPts val="0"/>
              </a:spcAft>
            </a:pPr>
            <a:r>
              <a:rPr lang="en-US" altLang="zh-CN" sz="2400" b="1" dirty="0" smtClean="0">
                <a:solidFill>
                  <a:srgbClr val="333399"/>
                </a:solidFill>
              </a:rPr>
              <a:t>     </a:t>
            </a:r>
            <a:r>
              <a:rPr lang="zh-CN" altLang="zh-CN" sz="2400" b="1" dirty="0" smtClean="0">
                <a:solidFill>
                  <a:srgbClr val="333399"/>
                </a:solidFill>
              </a:rPr>
              <a:t>在</a:t>
            </a:r>
            <a:r>
              <a:rPr lang="zh-CN" altLang="zh-CN" sz="2400" b="1" dirty="0">
                <a:solidFill>
                  <a:srgbClr val="333399"/>
                </a:solidFill>
              </a:rPr>
              <a:t>以上提到的两种方法中，软件查询法不需要额外增加设备，但中断源较多时，查询所花费的时间也较长，影响</a:t>
            </a:r>
            <a:r>
              <a:rPr lang="en-US" altLang="zh-CN" sz="2400" b="1" dirty="0">
                <a:solidFill>
                  <a:srgbClr val="333399"/>
                </a:solidFill>
              </a:rPr>
              <a:t>CPU</a:t>
            </a:r>
            <a:r>
              <a:rPr lang="zh-CN" altLang="zh-CN" sz="2400" b="1" dirty="0">
                <a:solidFill>
                  <a:srgbClr val="333399"/>
                </a:solidFill>
              </a:rPr>
              <a:t>的响应速度，而硬件排队法的响应时间不受中断源数量的影响，响应速度较快，但费用增加。</a:t>
            </a:r>
          </a:p>
          <a:p>
            <a:pPr indent="255905" algn="just">
              <a:spcAft>
                <a:spcPts val="0"/>
              </a:spcAft>
            </a:pPr>
            <a:endParaRPr lang="zh-CN" altLang="zh-CN" kern="1000" dirty="0">
              <a:effectLst/>
              <a:latin typeface="Times New Roman"/>
              <a:ea typeface="宋体"/>
            </a:endParaRPr>
          </a:p>
        </p:txBody>
      </p:sp>
      <p:sp>
        <p:nvSpPr>
          <p:cNvPr id="5" name="矩形 4"/>
          <p:cNvSpPr/>
          <p:nvPr/>
        </p:nvSpPr>
        <p:spPr>
          <a:xfrm>
            <a:off x="0" y="2791099"/>
            <a:ext cx="9004852" cy="3416320"/>
          </a:xfrm>
          <a:prstGeom prst="rect">
            <a:avLst/>
          </a:prstGeom>
        </p:spPr>
        <p:txBody>
          <a:bodyPr wrap="square">
            <a:spAutoFit/>
          </a:bodyPr>
          <a:lstStyle/>
          <a:p>
            <a:pPr algn="l"/>
            <a:r>
              <a:rPr lang="en-US" altLang="zh-CN" sz="2400" b="1" dirty="0" smtClean="0">
                <a:solidFill>
                  <a:srgbClr val="333399"/>
                </a:solidFill>
              </a:rPr>
              <a:t>        </a:t>
            </a:r>
            <a:r>
              <a:rPr lang="zh-CN" altLang="zh-CN" sz="2400" b="1" dirty="0" smtClean="0">
                <a:solidFill>
                  <a:srgbClr val="333399"/>
                </a:solidFill>
              </a:rPr>
              <a:t>有了</a:t>
            </a:r>
            <a:r>
              <a:rPr lang="zh-CN" altLang="zh-CN" sz="2400" b="1" dirty="0">
                <a:solidFill>
                  <a:srgbClr val="333399"/>
                </a:solidFill>
              </a:rPr>
              <a:t>中断判优机制，通过判断中断优先级</a:t>
            </a:r>
            <a:r>
              <a:rPr lang="zh-CN" altLang="zh-CN" sz="2400" b="1" dirty="0" smtClean="0">
                <a:solidFill>
                  <a:srgbClr val="333399"/>
                </a:solidFill>
              </a:rPr>
              <a:t>，</a:t>
            </a:r>
            <a:endParaRPr lang="en-US" altLang="zh-CN" sz="2400" b="1" dirty="0" smtClean="0">
              <a:solidFill>
                <a:srgbClr val="333399"/>
              </a:solidFill>
            </a:endParaRPr>
          </a:p>
          <a:p>
            <a:pPr algn="l"/>
            <a:r>
              <a:rPr lang="en-US" altLang="zh-CN" sz="2400" b="1" dirty="0" smtClean="0">
                <a:solidFill>
                  <a:srgbClr val="333399"/>
                </a:solidFill>
              </a:rPr>
              <a:t>        </a:t>
            </a:r>
            <a:r>
              <a:rPr lang="zh-CN" altLang="zh-CN" sz="2400" b="1" dirty="0" smtClean="0">
                <a:solidFill>
                  <a:srgbClr val="333399"/>
                </a:solidFill>
              </a:rPr>
              <a:t>对</a:t>
            </a:r>
            <a:r>
              <a:rPr lang="zh-CN" altLang="zh-CN" sz="2400" b="1" dirty="0">
                <a:solidFill>
                  <a:srgbClr val="333399"/>
                </a:solidFill>
              </a:rPr>
              <a:t>前述第一种情况是率先响应优先权较高的中断源的中断请求，而把</a:t>
            </a:r>
            <a:r>
              <a:rPr lang="zh-CN" altLang="zh-CN" sz="2400" b="1" dirty="0">
                <a:solidFill>
                  <a:srgbClr val="FF0000"/>
                </a:solidFill>
              </a:rPr>
              <a:t>中断优先权较低</a:t>
            </a:r>
            <a:r>
              <a:rPr lang="zh-CN" altLang="zh-CN" sz="2400" b="1" dirty="0">
                <a:solidFill>
                  <a:srgbClr val="333399"/>
                </a:solidFill>
              </a:rPr>
              <a:t>的中断请求暂时搁置起来，等到处理完优先权高的中断请求后再来响应优先权低的中断</a:t>
            </a:r>
            <a:r>
              <a:rPr lang="zh-CN" altLang="zh-CN" sz="2400" b="1" dirty="0" smtClean="0">
                <a:solidFill>
                  <a:srgbClr val="333399"/>
                </a:solidFill>
              </a:rPr>
              <a:t>；</a:t>
            </a:r>
            <a:endParaRPr lang="en-US" altLang="zh-CN" sz="2400" b="1" dirty="0" smtClean="0">
              <a:solidFill>
                <a:srgbClr val="333399"/>
              </a:solidFill>
            </a:endParaRPr>
          </a:p>
          <a:p>
            <a:pPr algn="l"/>
            <a:endParaRPr lang="en-US" altLang="zh-CN" sz="2400" b="1" dirty="0" smtClean="0">
              <a:solidFill>
                <a:srgbClr val="333399"/>
              </a:solidFill>
            </a:endParaRPr>
          </a:p>
          <a:p>
            <a:pPr algn="l"/>
            <a:r>
              <a:rPr lang="en-US" altLang="zh-CN" sz="2400" b="1" dirty="0">
                <a:solidFill>
                  <a:srgbClr val="333399"/>
                </a:solidFill>
              </a:rPr>
              <a:t> </a:t>
            </a:r>
            <a:r>
              <a:rPr lang="en-US" altLang="zh-CN" sz="2400" b="1" dirty="0" smtClean="0">
                <a:solidFill>
                  <a:srgbClr val="333399"/>
                </a:solidFill>
              </a:rPr>
              <a:t>       </a:t>
            </a:r>
            <a:r>
              <a:rPr lang="zh-CN" altLang="zh-CN" sz="2400" b="1" dirty="0" smtClean="0">
                <a:solidFill>
                  <a:srgbClr val="333399"/>
                </a:solidFill>
              </a:rPr>
              <a:t>对</a:t>
            </a:r>
            <a:r>
              <a:rPr lang="zh-CN" altLang="zh-CN" sz="2400" b="1" dirty="0">
                <a:solidFill>
                  <a:srgbClr val="333399"/>
                </a:solidFill>
              </a:rPr>
              <a:t>第二种情况，如果新来的中断优先级高于</a:t>
            </a:r>
            <a:r>
              <a:rPr lang="en-US" altLang="zh-CN" sz="2400" b="1" dirty="0">
                <a:solidFill>
                  <a:srgbClr val="333399"/>
                </a:solidFill>
              </a:rPr>
              <a:t>CPU</a:t>
            </a:r>
            <a:r>
              <a:rPr lang="zh-CN" altLang="zh-CN" sz="2400" b="1" dirty="0">
                <a:solidFill>
                  <a:srgbClr val="333399"/>
                </a:solidFill>
              </a:rPr>
              <a:t>现行服务的中断优先级，则允许中断，否则把这个中断优先权低的</a:t>
            </a:r>
            <a:r>
              <a:rPr lang="zh-CN" altLang="zh-CN" sz="2400" b="1" dirty="0">
                <a:solidFill>
                  <a:srgbClr val="FF0000"/>
                </a:solidFill>
              </a:rPr>
              <a:t>中断请求暂时搁置</a:t>
            </a:r>
            <a:r>
              <a:rPr lang="zh-CN" altLang="zh-CN" sz="2400" b="1" dirty="0">
                <a:solidFill>
                  <a:srgbClr val="333399"/>
                </a:solidFill>
              </a:rPr>
              <a:t>起来，等到处理完优先权高的中断请求后再来响应这个优先权低的中断</a:t>
            </a:r>
            <a:r>
              <a:rPr lang="zh-CN" altLang="zh-CN" kern="100" dirty="0">
                <a:solidFill>
                  <a:srgbClr val="000000"/>
                </a:solidFill>
                <a:latin typeface="Times New Roman"/>
                <a:ea typeface="宋体"/>
              </a:rPr>
              <a:t>。</a:t>
            </a:r>
            <a:endParaRPr lang="zh-CN" altLang="en-US" dirty="0"/>
          </a:p>
        </p:txBody>
      </p:sp>
    </p:spTree>
    <p:extLst>
      <p:ext uri="{BB962C8B-B14F-4D97-AF65-F5344CB8AC3E}">
        <p14:creationId xmlns:p14="http://schemas.microsoft.com/office/powerpoint/2010/main" val="643816820"/>
      </p:ext>
    </p:extLst>
  </p:cSld>
  <p:clrMapOvr>
    <a:masterClrMapping/>
  </p:clrMapOvr>
  <p:transition>
    <p:random/>
    <p:sndAc>
      <p:stSnd>
        <p:snd r:embed="rId2" name="camer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20</a:t>
            </a:fld>
            <a:endParaRPr lang="en-US" altLang="zh-CN" dirty="0"/>
          </a:p>
        </p:txBody>
      </p:sp>
      <p:sp>
        <p:nvSpPr>
          <p:cNvPr id="4" name="矩形 3"/>
          <p:cNvSpPr/>
          <p:nvPr/>
        </p:nvSpPr>
        <p:spPr>
          <a:xfrm>
            <a:off x="0" y="659368"/>
            <a:ext cx="9144000" cy="646331"/>
          </a:xfrm>
          <a:prstGeom prst="rect">
            <a:avLst/>
          </a:prstGeom>
        </p:spPr>
        <p:txBody>
          <a:bodyPr wrap="square">
            <a:spAutoFit/>
          </a:bodyPr>
          <a:lstStyle/>
          <a:p>
            <a:pPr algn="l">
              <a:lnSpc>
                <a:spcPct val="150000"/>
              </a:lnSpc>
            </a:pPr>
            <a:r>
              <a:rPr lang="en-US" altLang="zh-CN" sz="2400" b="1" dirty="0" smtClean="0">
                <a:solidFill>
                  <a:srgbClr val="0000FF"/>
                </a:solidFill>
              </a:rPr>
              <a:t>        </a:t>
            </a:r>
            <a:r>
              <a:rPr lang="zh-CN" altLang="en-US" sz="2400" b="1" dirty="0" smtClean="0">
                <a:solidFill>
                  <a:srgbClr val="0000FF"/>
                </a:solidFill>
              </a:rPr>
              <a:t>中断</a:t>
            </a:r>
            <a:r>
              <a:rPr lang="zh-CN" altLang="en-US" sz="2400" b="1" dirty="0">
                <a:solidFill>
                  <a:srgbClr val="0000FF"/>
                </a:solidFill>
              </a:rPr>
              <a:t>嵌套</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 y="1305698"/>
            <a:ext cx="9067800" cy="4707235"/>
          </a:xfrm>
          <a:prstGeom prst="rect">
            <a:avLst/>
          </a:prstGeom>
        </p:spPr>
      </p:pic>
      <p:sp>
        <p:nvSpPr>
          <p:cNvPr id="6" name="矩形 5"/>
          <p:cNvSpPr/>
          <p:nvPr/>
        </p:nvSpPr>
        <p:spPr>
          <a:xfrm>
            <a:off x="3310572" y="6012934"/>
            <a:ext cx="2954655" cy="369332"/>
          </a:xfrm>
          <a:prstGeom prst="rect">
            <a:avLst/>
          </a:prstGeom>
        </p:spPr>
        <p:txBody>
          <a:bodyPr wrap="none">
            <a:spAutoFit/>
          </a:bodyPr>
          <a:lstStyle/>
          <a:p>
            <a:r>
              <a:rPr lang="zh-CN" altLang="en-US" b="1" dirty="0">
                <a:solidFill>
                  <a:srgbClr val="0000FF"/>
                </a:solidFill>
              </a:rPr>
              <a:t>图</a:t>
            </a:r>
            <a:r>
              <a:rPr lang="en-US" altLang="zh-CN" b="1" dirty="0">
                <a:solidFill>
                  <a:srgbClr val="0000FF"/>
                </a:solidFill>
              </a:rPr>
              <a:t>8-5  </a:t>
            </a:r>
            <a:r>
              <a:rPr lang="zh-CN" altLang="en-US" b="1" dirty="0">
                <a:solidFill>
                  <a:srgbClr val="0000FF"/>
                </a:solidFill>
              </a:rPr>
              <a:t>中断嵌套过程示意图</a:t>
            </a:r>
          </a:p>
        </p:txBody>
      </p:sp>
    </p:spTree>
    <p:extLst>
      <p:ext uri="{BB962C8B-B14F-4D97-AF65-F5344CB8AC3E}">
        <p14:creationId xmlns:p14="http://schemas.microsoft.com/office/powerpoint/2010/main" val="2310380919"/>
      </p:ext>
    </p:extLst>
  </p:cSld>
  <p:clrMapOvr>
    <a:masterClrMapping/>
  </p:clrMapOvr>
  <p:transition>
    <p:random/>
    <p:sndAc>
      <p:stSnd>
        <p:snd r:embed="rId2" name="camera.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21</a:t>
            </a:fld>
            <a:endParaRPr lang="en-US" altLang="zh-CN" dirty="0"/>
          </a:p>
        </p:txBody>
      </p:sp>
      <p:sp>
        <p:nvSpPr>
          <p:cNvPr id="4" name="矩形 3"/>
          <p:cNvSpPr/>
          <p:nvPr/>
        </p:nvSpPr>
        <p:spPr>
          <a:xfrm>
            <a:off x="0" y="544346"/>
            <a:ext cx="9144000" cy="6017032"/>
          </a:xfrm>
          <a:prstGeom prst="rect">
            <a:avLst/>
          </a:prstGeom>
        </p:spPr>
        <p:txBody>
          <a:bodyPr wrap="square">
            <a:spAutoFit/>
          </a:bodyPr>
          <a:lstStyle/>
          <a:p>
            <a:pPr indent="255905" algn="just">
              <a:spcBef>
                <a:spcPts val="600"/>
              </a:spcBef>
              <a:spcAft>
                <a:spcPts val="600"/>
              </a:spcAft>
            </a:pPr>
            <a:r>
              <a:rPr lang="en-US" altLang="zh-CN" sz="2400" b="1" dirty="0" smtClean="0">
                <a:solidFill>
                  <a:srgbClr val="0000FF"/>
                </a:solidFill>
                <a:latin typeface="Arial"/>
                <a:ea typeface="幼圆"/>
              </a:rPr>
              <a:t>    4</a:t>
            </a:r>
            <a:r>
              <a:rPr lang="zh-CN" altLang="zh-CN" sz="2400" b="1" dirty="0">
                <a:solidFill>
                  <a:srgbClr val="0000FF"/>
                </a:solidFill>
                <a:latin typeface="Arial"/>
                <a:ea typeface="幼圆"/>
              </a:rPr>
              <a:t>．中断响应 </a:t>
            </a:r>
          </a:p>
          <a:p>
            <a:pPr indent="255905" algn="just">
              <a:spcAft>
                <a:spcPts val="0"/>
              </a:spcAft>
            </a:pPr>
            <a:r>
              <a:rPr lang="en-US" altLang="zh-CN" sz="2400" b="1" dirty="0" smtClean="0">
                <a:solidFill>
                  <a:srgbClr val="333399"/>
                </a:solidFill>
              </a:rPr>
              <a:t>   </a:t>
            </a:r>
            <a:r>
              <a:rPr lang="en-US" altLang="zh-CN" sz="2000" b="1" dirty="0" smtClean="0">
                <a:solidFill>
                  <a:srgbClr val="333399"/>
                </a:solidFill>
              </a:rPr>
              <a:t> </a:t>
            </a:r>
            <a:r>
              <a:rPr lang="zh-CN" altLang="zh-CN" sz="2000" b="1" dirty="0" smtClean="0">
                <a:solidFill>
                  <a:srgbClr val="333399"/>
                </a:solidFill>
              </a:rPr>
              <a:t>对</a:t>
            </a:r>
            <a:r>
              <a:rPr lang="en-US" altLang="zh-CN" sz="2000" b="1" dirty="0">
                <a:solidFill>
                  <a:srgbClr val="333399"/>
                </a:solidFill>
              </a:rPr>
              <a:t>CPU</a:t>
            </a:r>
            <a:r>
              <a:rPr lang="zh-CN" altLang="zh-CN" sz="2000" b="1" dirty="0">
                <a:solidFill>
                  <a:srgbClr val="333399"/>
                </a:solidFill>
              </a:rPr>
              <a:t>而言，中断源产生的中断请求是</a:t>
            </a:r>
            <a:r>
              <a:rPr lang="zh-CN" altLang="zh-CN" sz="2000" b="1" dirty="0">
                <a:solidFill>
                  <a:srgbClr val="FF0000"/>
                </a:solidFill>
              </a:rPr>
              <a:t>随机发生</a:t>
            </a:r>
            <a:r>
              <a:rPr lang="zh-CN" altLang="zh-CN" sz="2000" b="1" dirty="0">
                <a:solidFill>
                  <a:srgbClr val="333399"/>
                </a:solidFill>
              </a:rPr>
              <a:t>且无法预料的。因此，</a:t>
            </a:r>
            <a:r>
              <a:rPr lang="en-US" altLang="zh-CN" sz="2000" b="1" dirty="0">
                <a:solidFill>
                  <a:srgbClr val="333399"/>
                </a:solidFill>
              </a:rPr>
              <a:t>CPU</a:t>
            </a:r>
            <a:r>
              <a:rPr lang="zh-CN" altLang="zh-CN" sz="2000" b="1" dirty="0">
                <a:solidFill>
                  <a:srgbClr val="333399"/>
                </a:solidFill>
              </a:rPr>
              <a:t>必须</a:t>
            </a:r>
            <a:r>
              <a:rPr lang="zh-CN" altLang="zh-CN" sz="2000" b="1" dirty="0">
                <a:solidFill>
                  <a:srgbClr val="FF0000"/>
                </a:solidFill>
              </a:rPr>
              <a:t>不断检测</a:t>
            </a:r>
            <a:r>
              <a:rPr lang="zh-CN" altLang="zh-CN" sz="2000" b="1" dirty="0">
                <a:solidFill>
                  <a:srgbClr val="333399"/>
                </a:solidFill>
              </a:rPr>
              <a:t>中断输入线上的中断请求信号，而且相邻两次检测时间不能相隔太长，否则就会影响响应中断的时效。通常，</a:t>
            </a:r>
            <a:r>
              <a:rPr lang="en-US" altLang="zh-CN" sz="2000" b="1" dirty="0">
                <a:solidFill>
                  <a:srgbClr val="333399"/>
                </a:solidFill>
              </a:rPr>
              <a:t>CPU</a:t>
            </a:r>
            <a:r>
              <a:rPr lang="zh-CN" altLang="zh-CN" sz="2000" b="1" dirty="0">
                <a:solidFill>
                  <a:srgbClr val="333399"/>
                </a:solidFill>
              </a:rPr>
              <a:t>总是在每条指令的</a:t>
            </a:r>
            <a:r>
              <a:rPr lang="zh-CN" altLang="zh-CN" sz="2000" b="1" dirty="0">
                <a:solidFill>
                  <a:srgbClr val="FF0000"/>
                </a:solidFill>
              </a:rPr>
              <a:t>最后状态</a:t>
            </a:r>
            <a:r>
              <a:rPr lang="zh-CN" altLang="zh-CN" sz="2000" b="1" dirty="0">
                <a:solidFill>
                  <a:srgbClr val="333399"/>
                </a:solidFill>
              </a:rPr>
              <a:t>对中断请求进行一次检测，因此从中断源产生中断请求信号到被</a:t>
            </a:r>
            <a:r>
              <a:rPr lang="en-US" altLang="zh-CN" sz="2000" b="1" dirty="0">
                <a:solidFill>
                  <a:srgbClr val="333399"/>
                </a:solidFill>
              </a:rPr>
              <a:t>CPU</a:t>
            </a:r>
            <a:r>
              <a:rPr lang="zh-CN" altLang="zh-CN" sz="2000" b="1" dirty="0">
                <a:solidFill>
                  <a:srgbClr val="333399"/>
                </a:solidFill>
              </a:rPr>
              <a:t>检测到它的存在一般</a:t>
            </a:r>
            <a:r>
              <a:rPr lang="zh-CN" altLang="zh-CN" sz="2000" b="1" dirty="0">
                <a:solidFill>
                  <a:srgbClr val="FF0000"/>
                </a:solidFill>
              </a:rPr>
              <a:t>不会超过</a:t>
            </a:r>
            <a:r>
              <a:rPr lang="zh-CN" altLang="zh-CN" sz="2000" b="1" dirty="0">
                <a:solidFill>
                  <a:srgbClr val="333399"/>
                </a:solidFill>
              </a:rPr>
              <a:t>一条指令的时间。</a:t>
            </a:r>
          </a:p>
          <a:p>
            <a:pPr indent="255905" algn="just">
              <a:spcAft>
                <a:spcPts val="0"/>
              </a:spcAft>
            </a:pPr>
            <a:r>
              <a:rPr lang="en-US" altLang="zh-CN" sz="2400" b="1" dirty="0" smtClean="0">
                <a:solidFill>
                  <a:srgbClr val="0000FF"/>
                </a:solidFill>
                <a:latin typeface="+mn-lt"/>
                <a:ea typeface="+mn-ea"/>
              </a:rPr>
              <a:t>  </a:t>
            </a:r>
            <a:r>
              <a:rPr lang="zh-CN" altLang="zh-CN" sz="2400" b="1" dirty="0" smtClean="0">
                <a:solidFill>
                  <a:srgbClr val="0000FF"/>
                </a:solidFill>
                <a:latin typeface="+mn-lt"/>
                <a:ea typeface="+mn-ea"/>
              </a:rPr>
              <a:t>（</a:t>
            </a:r>
            <a:r>
              <a:rPr lang="en-US" altLang="zh-CN" sz="2400" b="1" dirty="0" smtClean="0">
                <a:solidFill>
                  <a:srgbClr val="0000FF"/>
                </a:solidFill>
                <a:latin typeface="+mn-lt"/>
                <a:ea typeface="+mn-ea"/>
              </a:rPr>
              <a:t>1</a:t>
            </a:r>
            <a:r>
              <a:rPr lang="zh-CN" altLang="zh-CN" sz="2400" b="1" dirty="0">
                <a:solidFill>
                  <a:srgbClr val="0000FF"/>
                </a:solidFill>
                <a:latin typeface="+mn-lt"/>
                <a:ea typeface="+mn-ea"/>
              </a:rPr>
              <a:t>）中断响应的条件与时机</a:t>
            </a:r>
          </a:p>
          <a:p>
            <a:pPr indent="255905" algn="just">
              <a:spcAft>
                <a:spcPts val="0"/>
              </a:spcAft>
            </a:pPr>
            <a:r>
              <a:rPr lang="en-US" altLang="zh-CN" sz="2000" b="1" dirty="0" smtClean="0">
                <a:solidFill>
                  <a:srgbClr val="333399"/>
                </a:solidFill>
              </a:rPr>
              <a:t>    </a:t>
            </a:r>
            <a:r>
              <a:rPr lang="zh-CN" altLang="zh-CN" sz="2000" b="1" dirty="0" smtClean="0">
                <a:solidFill>
                  <a:srgbClr val="333399"/>
                </a:solidFill>
              </a:rPr>
              <a:t>当</a:t>
            </a:r>
            <a:r>
              <a:rPr lang="zh-CN" altLang="zh-CN" sz="2000" b="1" dirty="0">
                <a:solidFill>
                  <a:srgbClr val="333399"/>
                </a:solidFill>
              </a:rPr>
              <a:t>外设的中断请求送给</a:t>
            </a:r>
            <a:r>
              <a:rPr lang="en-US" altLang="zh-CN" sz="2000" b="1" dirty="0">
                <a:solidFill>
                  <a:srgbClr val="333399"/>
                </a:solidFill>
              </a:rPr>
              <a:t>CPU</a:t>
            </a:r>
            <a:r>
              <a:rPr lang="zh-CN" altLang="zh-CN" sz="2000" b="1" dirty="0">
                <a:solidFill>
                  <a:srgbClr val="333399"/>
                </a:solidFill>
              </a:rPr>
              <a:t>后，对于可屏蔽中断请求，还必须满足以下条件才可响应中断。</a:t>
            </a:r>
          </a:p>
          <a:p>
            <a:pPr indent="255905" algn="just">
              <a:spcAft>
                <a:spcPts val="0"/>
              </a:spcAft>
            </a:pPr>
            <a:r>
              <a:rPr lang="en-US" altLang="zh-CN" sz="2400" b="1" dirty="0" smtClean="0">
                <a:solidFill>
                  <a:srgbClr val="0000FF"/>
                </a:solidFill>
                <a:latin typeface="+mn-lt"/>
                <a:ea typeface="+mn-ea"/>
              </a:rPr>
              <a:t>     </a:t>
            </a:r>
            <a:r>
              <a:rPr lang="zh-CN" altLang="zh-CN" sz="2000" b="1" dirty="0" smtClean="0">
                <a:solidFill>
                  <a:srgbClr val="0000FF"/>
                </a:solidFill>
                <a:latin typeface="+mn-lt"/>
                <a:ea typeface="+mn-ea"/>
              </a:rPr>
              <a:t>①</a:t>
            </a:r>
            <a:r>
              <a:rPr lang="en-US" altLang="zh-CN" sz="2000" b="1" dirty="0" smtClean="0">
                <a:solidFill>
                  <a:srgbClr val="0000FF"/>
                </a:solidFill>
                <a:latin typeface="+mn-lt"/>
                <a:ea typeface="+mn-ea"/>
              </a:rPr>
              <a:t> </a:t>
            </a:r>
            <a:r>
              <a:rPr lang="en-US" altLang="zh-CN" sz="2000" b="1" dirty="0">
                <a:solidFill>
                  <a:srgbClr val="0000FF"/>
                </a:solidFill>
                <a:latin typeface="+mn-lt"/>
                <a:ea typeface="+mn-ea"/>
              </a:rPr>
              <a:t>CPU</a:t>
            </a:r>
            <a:r>
              <a:rPr lang="zh-CN" altLang="zh-CN" sz="2000" b="1" dirty="0">
                <a:solidFill>
                  <a:srgbClr val="0000FF"/>
                </a:solidFill>
                <a:latin typeface="+mn-lt"/>
                <a:ea typeface="+mn-ea"/>
              </a:rPr>
              <a:t>是允许中断的</a:t>
            </a:r>
          </a:p>
          <a:p>
            <a:pPr indent="255905" algn="just">
              <a:spcAft>
                <a:spcPts val="0"/>
              </a:spcAft>
            </a:pPr>
            <a:r>
              <a:rPr lang="en-US" altLang="zh-CN" sz="2000" b="1" dirty="0" smtClean="0">
                <a:solidFill>
                  <a:srgbClr val="333399"/>
                </a:solidFill>
              </a:rPr>
              <a:t>     CPU</a:t>
            </a:r>
            <a:r>
              <a:rPr lang="zh-CN" altLang="zh-CN" sz="2000" b="1" dirty="0">
                <a:solidFill>
                  <a:srgbClr val="333399"/>
                </a:solidFill>
              </a:rPr>
              <a:t>内部设有</a:t>
            </a:r>
            <a:r>
              <a:rPr lang="zh-CN" altLang="zh-CN" sz="2000" b="1" dirty="0">
                <a:solidFill>
                  <a:srgbClr val="FF0000"/>
                </a:solidFill>
              </a:rPr>
              <a:t>中断允许触发器</a:t>
            </a:r>
            <a:r>
              <a:rPr lang="zh-CN" altLang="zh-CN" sz="2000" b="1" dirty="0">
                <a:solidFill>
                  <a:srgbClr val="333399"/>
                </a:solidFill>
              </a:rPr>
              <a:t>，可以用指令对其进行</a:t>
            </a:r>
            <a:r>
              <a:rPr lang="zh-CN" altLang="zh-CN" sz="2000" b="1" dirty="0">
                <a:solidFill>
                  <a:srgbClr val="FF0000"/>
                </a:solidFill>
              </a:rPr>
              <a:t>设置</a:t>
            </a:r>
            <a:r>
              <a:rPr lang="zh-CN" altLang="zh-CN" sz="2000" b="1" dirty="0">
                <a:solidFill>
                  <a:srgbClr val="333399"/>
                </a:solidFill>
              </a:rPr>
              <a:t>，如果</a:t>
            </a:r>
            <a:r>
              <a:rPr lang="zh-CN" altLang="zh-CN" sz="2000" b="1" dirty="0">
                <a:solidFill>
                  <a:srgbClr val="FF0000"/>
                </a:solidFill>
              </a:rPr>
              <a:t>关闭</a:t>
            </a:r>
            <a:r>
              <a:rPr lang="zh-CN" altLang="zh-CN" sz="2000" b="1" dirty="0">
                <a:solidFill>
                  <a:srgbClr val="333399"/>
                </a:solidFill>
              </a:rPr>
              <a:t>，即使有中断请求，也</a:t>
            </a:r>
            <a:r>
              <a:rPr lang="zh-CN" altLang="zh-CN" sz="2000" b="1" dirty="0">
                <a:solidFill>
                  <a:srgbClr val="FF0000"/>
                </a:solidFill>
              </a:rPr>
              <a:t>不会响应</a:t>
            </a:r>
            <a:r>
              <a:rPr lang="zh-CN" altLang="zh-CN" sz="2000" b="1" dirty="0">
                <a:solidFill>
                  <a:srgbClr val="333399"/>
                </a:solidFill>
              </a:rPr>
              <a:t>，</a:t>
            </a:r>
            <a:r>
              <a:rPr lang="zh-CN" altLang="zh-CN" sz="2000" b="1" dirty="0">
                <a:solidFill>
                  <a:srgbClr val="FF0000"/>
                </a:solidFill>
              </a:rPr>
              <a:t>只有它被允许时，才能</a:t>
            </a:r>
            <a:r>
              <a:rPr lang="zh-CN" altLang="zh-CN" sz="2000" b="1" dirty="0">
                <a:solidFill>
                  <a:srgbClr val="333399"/>
                </a:solidFill>
              </a:rPr>
              <a:t>响应外设的中断请求。在一些计算机系统中，为了处理紧急情况，也允许某些中断请求不受</a:t>
            </a:r>
            <a:r>
              <a:rPr lang="en-US" altLang="zh-CN" sz="2000" b="1" dirty="0">
                <a:solidFill>
                  <a:srgbClr val="333399"/>
                </a:solidFill>
              </a:rPr>
              <a:t>CPU</a:t>
            </a:r>
            <a:r>
              <a:rPr lang="zh-CN" altLang="zh-CN" sz="2000" b="1" dirty="0">
                <a:solidFill>
                  <a:srgbClr val="333399"/>
                </a:solidFill>
              </a:rPr>
              <a:t>的这一限制，非屏蔽中断请求</a:t>
            </a:r>
            <a:r>
              <a:rPr lang="en-US" altLang="zh-CN" sz="2000" b="1" dirty="0">
                <a:solidFill>
                  <a:srgbClr val="333399"/>
                </a:solidFill>
              </a:rPr>
              <a:t>NMI</a:t>
            </a:r>
            <a:r>
              <a:rPr lang="zh-CN" altLang="zh-CN" sz="2000" b="1" dirty="0">
                <a:solidFill>
                  <a:srgbClr val="333399"/>
                </a:solidFill>
              </a:rPr>
              <a:t>即为一例。</a:t>
            </a:r>
            <a:r>
              <a:rPr lang="en-US" altLang="zh-CN" sz="2000" b="1" dirty="0">
                <a:solidFill>
                  <a:srgbClr val="333399"/>
                </a:solidFill>
              </a:rPr>
              <a:t> </a:t>
            </a:r>
            <a:endParaRPr lang="zh-CN" altLang="zh-CN" sz="2000" b="1" dirty="0">
              <a:solidFill>
                <a:srgbClr val="333399"/>
              </a:solidFill>
            </a:endParaRPr>
          </a:p>
          <a:p>
            <a:pPr indent="255905" algn="just">
              <a:spcAft>
                <a:spcPts val="0"/>
              </a:spcAft>
            </a:pPr>
            <a:r>
              <a:rPr lang="en-US" altLang="zh-CN" sz="2400" b="1" dirty="0" smtClean="0">
                <a:solidFill>
                  <a:srgbClr val="0000FF"/>
                </a:solidFill>
                <a:latin typeface="+mn-lt"/>
                <a:ea typeface="+mn-ea"/>
              </a:rPr>
              <a:t>    </a:t>
            </a:r>
            <a:r>
              <a:rPr lang="en-US" altLang="zh-CN" sz="2000" b="1" dirty="0">
                <a:solidFill>
                  <a:srgbClr val="0000FF"/>
                </a:solidFill>
                <a:latin typeface="+mn-lt"/>
                <a:ea typeface="+mn-ea"/>
              </a:rPr>
              <a:t> </a:t>
            </a:r>
            <a:r>
              <a:rPr lang="zh-CN" altLang="zh-CN" sz="2000" b="1" dirty="0">
                <a:solidFill>
                  <a:srgbClr val="0000FF"/>
                </a:solidFill>
                <a:latin typeface="+mn-lt"/>
                <a:ea typeface="+mn-ea"/>
              </a:rPr>
              <a:t>② 执行完现行指令后响应</a:t>
            </a:r>
          </a:p>
          <a:p>
            <a:pPr indent="255905" algn="just">
              <a:spcAft>
                <a:spcPts val="0"/>
              </a:spcAft>
            </a:pPr>
            <a:r>
              <a:rPr lang="en-US" altLang="zh-CN" sz="2000" b="1" dirty="0" smtClean="0">
                <a:solidFill>
                  <a:srgbClr val="333399"/>
                </a:solidFill>
              </a:rPr>
              <a:t>     </a:t>
            </a:r>
            <a:r>
              <a:rPr lang="zh-CN" altLang="zh-CN" sz="2000" b="1" dirty="0" smtClean="0">
                <a:solidFill>
                  <a:srgbClr val="333399"/>
                </a:solidFill>
              </a:rPr>
              <a:t>若</a:t>
            </a:r>
            <a:r>
              <a:rPr lang="zh-CN" altLang="zh-CN" sz="2000" b="1" dirty="0">
                <a:solidFill>
                  <a:srgbClr val="333399"/>
                </a:solidFill>
              </a:rPr>
              <a:t>中断请求送给</a:t>
            </a:r>
            <a:r>
              <a:rPr lang="en-US" altLang="zh-CN" sz="2000" b="1" dirty="0">
                <a:solidFill>
                  <a:srgbClr val="333399"/>
                </a:solidFill>
              </a:rPr>
              <a:t>CPU</a:t>
            </a:r>
            <a:r>
              <a:rPr lang="zh-CN" altLang="zh-CN" sz="2000" b="1" dirty="0">
                <a:solidFill>
                  <a:srgbClr val="333399"/>
                </a:solidFill>
              </a:rPr>
              <a:t>的时刻，</a:t>
            </a:r>
            <a:r>
              <a:rPr lang="en-US" altLang="zh-CN" sz="2000" b="1" dirty="0">
                <a:solidFill>
                  <a:srgbClr val="333399"/>
                </a:solidFill>
              </a:rPr>
              <a:t>CPU</a:t>
            </a:r>
            <a:r>
              <a:rPr lang="zh-CN" altLang="zh-CN" sz="2000" b="1" dirty="0">
                <a:solidFill>
                  <a:srgbClr val="333399"/>
                </a:solidFill>
              </a:rPr>
              <a:t>正在执行一条指令，则</a:t>
            </a:r>
            <a:r>
              <a:rPr lang="zh-CN" altLang="zh-CN" sz="2000" b="1" dirty="0">
                <a:solidFill>
                  <a:srgbClr val="FF0000"/>
                </a:solidFill>
              </a:rPr>
              <a:t>必须等</a:t>
            </a:r>
            <a:r>
              <a:rPr lang="zh-CN" altLang="zh-CN" sz="2000" b="1" dirty="0">
                <a:solidFill>
                  <a:srgbClr val="333399"/>
                </a:solidFill>
              </a:rPr>
              <a:t>这条指令执行完后，才能响应。因为</a:t>
            </a:r>
            <a:r>
              <a:rPr lang="en-US" altLang="zh-CN" sz="2000" b="1" dirty="0">
                <a:solidFill>
                  <a:srgbClr val="333399"/>
                </a:solidFill>
              </a:rPr>
              <a:t>CPU</a:t>
            </a:r>
            <a:r>
              <a:rPr lang="zh-CN" altLang="zh-CN" sz="2000" b="1" dirty="0">
                <a:solidFill>
                  <a:srgbClr val="333399"/>
                </a:solidFill>
              </a:rPr>
              <a:t>是在每条指令的最后一个机器周期才会去检测是否有中断请求。</a:t>
            </a:r>
          </a:p>
        </p:txBody>
      </p:sp>
    </p:spTree>
    <p:extLst>
      <p:ext uri="{BB962C8B-B14F-4D97-AF65-F5344CB8AC3E}">
        <p14:creationId xmlns:p14="http://schemas.microsoft.com/office/powerpoint/2010/main" val="1022931092"/>
      </p:ext>
    </p:extLst>
  </p:cSld>
  <p:clrMapOvr>
    <a:masterClrMapping/>
  </p:clrMapOvr>
  <p:transition>
    <p:random/>
    <p:sndAc>
      <p:stSnd>
        <p:snd r:embed="rId2" name="camera.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22</a:t>
            </a:fld>
            <a:endParaRPr lang="en-US" altLang="zh-CN" dirty="0"/>
          </a:p>
        </p:txBody>
      </p:sp>
      <p:sp>
        <p:nvSpPr>
          <p:cNvPr id="4" name="矩形 3"/>
          <p:cNvSpPr/>
          <p:nvPr/>
        </p:nvSpPr>
        <p:spPr>
          <a:xfrm>
            <a:off x="0" y="563180"/>
            <a:ext cx="9144000" cy="5632311"/>
          </a:xfrm>
          <a:prstGeom prst="rect">
            <a:avLst/>
          </a:prstGeom>
        </p:spPr>
        <p:txBody>
          <a:bodyPr wrap="square">
            <a:spAutoFit/>
          </a:bodyPr>
          <a:lstStyle/>
          <a:p>
            <a:pPr lvl="0" indent="255905" algn="just">
              <a:lnSpc>
                <a:spcPct val="150000"/>
              </a:lnSpc>
              <a:spcAft>
                <a:spcPts val="0"/>
              </a:spcAft>
            </a:pPr>
            <a:r>
              <a:rPr lang="en-US" altLang="zh-CN" sz="2400" b="1" dirty="0" smtClean="0">
                <a:solidFill>
                  <a:srgbClr val="333399"/>
                </a:solidFill>
              </a:rPr>
              <a:t>  </a:t>
            </a:r>
            <a:r>
              <a:rPr lang="zh-CN" altLang="zh-CN" sz="2400" b="1" dirty="0">
                <a:solidFill>
                  <a:srgbClr val="0000FF"/>
                </a:solidFill>
                <a:latin typeface="+mn-lt"/>
                <a:ea typeface="+mn-ea"/>
              </a:rPr>
              <a:t>（</a:t>
            </a:r>
            <a:r>
              <a:rPr lang="en-US" altLang="zh-CN" sz="2400" b="1" dirty="0">
                <a:solidFill>
                  <a:srgbClr val="0000FF"/>
                </a:solidFill>
                <a:latin typeface="+mn-lt"/>
                <a:ea typeface="+mn-ea"/>
              </a:rPr>
              <a:t>2</a:t>
            </a:r>
            <a:r>
              <a:rPr lang="zh-CN" altLang="zh-CN" sz="2400" b="1" dirty="0">
                <a:solidFill>
                  <a:srgbClr val="0000FF"/>
                </a:solidFill>
                <a:latin typeface="+mn-lt"/>
                <a:ea typeface="+mn-ea"/>
              </a:rPr>
              <a:t>）中断响应的过程</a:t>
            </a:r>
          </a:p>
          <a:p>
            <a:pPr lvl="0" indent="255905" algn="just">
              <a:lnSpc>
                <a:spcPct val="150000"/>
              </a:lnSpc>
              <a:spcAft>
                <a:spcPts val="0"/>
              </a:spcAft>
            </a:pPr>
            <a:r>
              <a:rPr lang="en-US" altLang="zh-CN" sz="2400" b="1" dirty="0" smtClean="0">
                <a:solidFill>
                  <a:srgbClr val="333399"/>
                </a:solidFill>
              </a:rPr>
              <a:t>   </a:t>
            </a:r>
            <a:r>
              <a:rPr lang="zh-CN" altLang="zh-CN" sz="2400" b="1" dirty="0" smtClean="0">
                <a:solidFill>
                  <a:srgbClr val="333399"/>
                </a:solidFill>
              </a:rPr>
              <a:t>满足</a:t>
            </a:r>
            <a:r>
              <a:rPr lang="zh-CN" altLang="zh-CN" sz="2400" b="1" dirty="0">
                <a:solidFill>
                  <a:srgbClr val="333399"/>
                </a:solidFill>
              </a:rPr>
              <a:t>以上两个条件后，</a:t>
            </a:r>
            <a:r>
              <a:rPr lang="en-US" altLang="zh-CN" sz="2400" b="1" dirty="0">
                <a:solidFill>
                  <a:srgbClr val="333399"/>
                </a:solidFill>
              </a:rPr>
              <a:t>CPU</a:t>
            </a:r>
            <a:r>
              <a:rPr lang="zh-CN" altLang="zh-CN" sz="2400" b="1" dirty="0">
                <a:solidFill>
                  <a:srgbClr val="333399"/>
                </a:solidFill>
              </a:rPr>
              <a:t>进入中断响应周期，完成以下操作。</a:t>
            </a:r>
          </a:p>
          <a:p>
            <a:pPr lvl="0" indent="255905" algn="just">
              <a:lnSpc>
                <a:spcPct val="150000"/>
              </a:lnSpc>
              <a:spcAft>
                <a:spcPts val="0"/>
              </a:spcAft>
            </a:pPr>
            <a:r>
              <a:rPr lang="en-US" altLang="zh-CN" sz="2400" b="1" dirty="0">
                <a:solidFill>
                  <a:srgbClr val="0000FF"/>
                </a:solidFill>
                <a:latin typeface="+mn-lt"/>
                <a:ea typeface="+mn-ea"/>
              </a:rPr>
              <a:t>   </a:t>
            </a:r>
            <a:r>
              <a:rPr lang="zh-CN" altLang="zh-CN" sz="2400" b="1" dirty="0">
                <a:solidFill>
                  <a:srgbClr val="0000FF"/>
                </a:solidFill>
                <a:latin typeface="+mn-lt"/>
                <a:ea typeface="+mn-ea"/>
              </a:rPr>
              <a:t>①断点保护</a:t>
            </a:r>
          </a:p>
          <a:p>
            <a:pPr lvl="0" indent="255905" algn="just">
              <a:lnSpc>
                <a:spcPct val="150000"/>
              </a:lnSpc>
              <a:spcAft>
                <a:spcPts val="0"/>
              </a:spcAft>
            </a:pPr>
            <a:r>
              <a:rPr lang="en-US" altLang="zh-CN" sz="2400" b="1" dirty="0" smtClean="0">
                <a:solidFill>
                  <a:srgbClr val="333399"/>
                </a:solidFill>
              </a:rPr>
              <a:t>   </a:t>
            </a:r>
            <a:r>
              <a:rPr lang="en-US" altLang="zh-CN" sz="2000" b="1" dirty="0" smtClean="0">
                <a:solidFill>
                  <a:srgbClr val="333399"/>
                </a:solidFill>
              </a:rPr>
              <a:t>CPU</a:t>
            </a:r>
            <a:r>
              <a:rPr lang="zh-CN" altLang="zh-CN" sz="2000" b="1" dirty="0">
                <a:solidFill>
                  <a:srgbClr val="333399"/>
                </a:solidFill>
              </a:rPr>
              <a:t>在一条指令执行完毕后，响应中断，此时</a:t>
            </a:r>
            <a:r>
              <a:rPr lang="en-US" altLang="zh-CN" sz="2000" b="1" dirty="0">
                <a:solidFill>
                  <a:srgbClr val="333399"/>
                </a:solidFill>
              </a:rPr>
              <a:t>PC</a:t>
            </a:r>
            <a:r>
              <a:rPr lang="zh-CN" altLang="zh-CN" sz="2000" b="1" dirty="0">
                <a:solidFill>
                  <a:srgbClr val="333399"/>
                </a:solidFill>
              </a:rPr>
              <a:t>的值为下一条指令的地址，即断点地址，为了使得</a:t>
            </a:r>
            <a:r>
              <a:rPr lang="en-US" altLang="zh-CN" sz="2000" b="1" dirty="0">
                <a:solidFill>
                  <a:srgbClr val="333399"/>
                </a:solidFill>
              </a:rPr>
              <a:t>CPU</a:t>
            </a:r>
            <a:r>
              <a:rPr lang="zh-CN" altLang="zh-CN" sz="2000" b="1" dirty="0">
                <a:solidFill>
                  <a:srgbClr val="333399"/>
                </a:solidFill>
              </a:rPr>
              <a:t>在执行完中断处理程序后，仍能回到断点处继续执行主程序，必须在服务程序入口地址送</a:t>
            </a:r>
            <a:r>
              <a:rPr lang="en-US" altLang="zh-CN" sz="2000" b="1" dirty="0">
                <a:solidFill>
                  <a:srgbClr val="333399"/>
                </a:solidFill>
              </a:rPr>
              <a:t>PC</a:t>
            </a:r>
            <a:r>
              <a:rPr lang="zh-CN" altLang="zh-CN" sz="2000" b="1" dirty="0">
                <a:solidFill>
                  <a:srgbClr val="333399"/>
                </a:solidFill>
              </a:rPr>
              <a:t>之前，将断点地址送入堆栈保护起来，这一工作由硬件自动完成。</a:t>
            </a:r>
          </a:p>
          <a:p>
            <a:pPr lvl="0" indent="255905" algn="just">
              <a:lnSpc>
                <a:spcPct val="150000"/>
              </a:lnSpc>
              <a:spcAft>
                <a:spcPts val="0"/>
              </a:spcAft>
            </a:pPr>
            <a:r>
              <a:rPr lang="en-US" altLang="zh-CN" sz="2400" b="1" dirty="0" smtClean="0">
                <a:solidFill>
                  <a:srgbClr val="333399"/>
                </a:solidFill>
              </a:rPr>
              <a:t>    </a:t>
            </a:r>
            <a:r>
              <a:rPr lang="zh-CN" altLang="zh-CN" sz="2400" b="1" dirty="0">
                <a:solidFill>
                  <a:srgbClr val="0000FF"/>
                </a:solidFill>
                <a:latin typeface="+mn-lt"/>
                <a:ea typeface="+mn-ea"/>
              </a:rPr>
              <a:t>② 转中断服务程序入口地址</a:t>
            </a:r>
          </a:p>
          <a:p>
            <a:pPr lvl="0" indent="255905" algn="just">
              <a:lnSpc>
                <a:spcPct val="150000"/>
              </a:lnSpc>
              <a:spcAft>
                <a:spcPts val="0"/>
              </a:spcAft>
            </a:pPr>
            <a:r>
              <a:rPr lang="en-US" altLang="zh-CN" sz="2000" b="1" dirty="0" smtClean="0">
                <a:solidFill>
                  <a:srgbClr val="333399"/>
                </a:solidFill>
              </a:rPr>
              <a:t>    </a:t>
            </a:r>
            <a:r>
              <a:rPr lang="zh-CN" altLang="zh-CN" sz="2000" b="1" dirty="0" smtClean="0">
                <a:solidFill>
                  <a:srgbClr val="333399"/>
                </a:solidFill>
              </a:rPr>
              <a:t>由于</a:t>
            </a:r>
            <a:r>
              <a:rPr lang="zh-CN" altLang="zh-CN" sz="2000" b="1" dirty="0">
                <a:solidFill>
                  <a:srgbClr val="333399"/>
                </a:solidFill>
              </a:rPr>
              <a:t>一般情况下计算机带有多个中断源，计算机响应中断后必须首先确定响应的是哪一个中断源的请求，然后将该中断源的服务程序的第一条指令地址即入口地址送入</a:t>
            </a:r>
            <a:r>
              <a:rPr lang="en-US" altLang="zh-CN" sz="2000" b="1" dirty="0">
                <a:solidFill>
                  <a:srgbClr val="333399"/>
                </a:solidFill>
              </a:rPr>
              <a:t>PC</a:t>
            </a:r>
            <a:r>
              <a:rPr lang="zh-CN" altLang="zh-CN" sz="2000" b="1" dirty="0">
                <a:solidFill>
                  <a:srgbClr val="333399"/>
                </a:solidFill>
              </a:rPr>
              <a:t>，使</a:t>
            </a:r>
            <a:r>
              <a:rPr lang="en-US" altLang="zh-CN" sz="2000" b="1" dirty="0">
                <a:solidFill>
                  <a:srgbClr val="333399"/>
                </a:solidFill>
              </a:rPr>
              <a:t>CPU</a:t>
            </a:r>
            <a:r>
              <a:rPr lang="zh-CN" altLang="zh-CN" sz="2000" b="1" dirty="0">
                <a:solidFill>
                  <a:srgbClr val="333399"/>
                </a:solidFill>
              </a:rPr>
              <a:t>转去执行服务程序</a:t>
            </a:r>
            <a:r>
              <a:rPr lang="zh-CN" altLang="zh-CN" sz="2000" b="1" dirty="0" smtClean="0">
                <a:solidFill>
                  <a:srgbClr val="333399"/>
                </a:solidFill>
              </a:rPr>
              <a:t>。</a:t>
            </a:r>
            <a:endParaRPr lang="zh-CN" altLang="zh-CN" sz="2400" b="1" dirty="0">
              <a:solidFill>
                <a:srgbClr val="333399"/>
              </a:solidFill>
            </a:endParaRPr>
          </a:p>
        </p:txBody>
      </p:sp>
    </p:spTree>
    <p:extLst>
      <p:ext uri="{BB962C8B-B14F-4D97-AF65-F5344CB8AC3E}">
        <p14:creationId xmlns:p14="http://schemas.microsoft.com/office/powerpoint/2010/main" val="785559882"/>
      </p:ext>
    </p:extLst>
  </p:cSld>
  <p:clrMapOvr>
    <a:masterClrMapping/>
  </p:clrMapOvr>
  <p:transition>
    <p:random/>
    <p:sndAc>
      <p:stSnd>
        <p:snd r:embed="rId2" name="camera.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23</a:t>
            </a:fld>
            <a:endParaRPr lang="en-US" altLang="zh-CN" dirty="0"/>
          </a:p>
        </p:txBody>
      </p:sp>
      <p:sp>
        <p:nvSpPr>
          <p:cNvPr id="4" name="矩形 3"/>
          <p:cNvSpPr/>
          <p:nvPr/>
        </p:nvSpPr>
        <p:spPr>
          <a:xfrm>
            <a:off x="0" y="783468"/>
            <a:ext cx="9144000" cy="5078313"/>
          </a:xfrm>
          <a:prstGeom prst="rect">
            <a:avLst/>
          </a:prstGeom>
        </p:spPr>
        <p:txBody>
          <a:bodyPr wrap="square">
            <a:spAutoFit/>
          </a:bodyPr>
          <a:lstStyle/>
          <a:p>
            <a:pPr lvl="0" indent="255905" algn="just">
              <a:lnSpc>
                <a:spcPct val="150000"/>
              </a:lnSpc>
              <a:spcAft>
                <a:spcPts val="0"/>
              </a:spcAft>
            </a:pPr>
            <a:r>
              <a:rPr lang="en-US" altLang="zh-CN" sz="2400" b="1" dirty="0" smtClean="0">
                <a:solidFill>
                  <a:srgbClr val="333399"/>
                </a:solidFill>
              </a:rPr>
              <a:t>     </a:t>
            </a:r>
            <a:r>
              <a:rPr lang="zh-CN" altLang="zh-CN" sz="2400" b="1" dirty="0" smtClean="0">
                <a:solidFill>
                  <a:srgbClr val="333399"/>
                </a:solidFill>
              </a:rPr>
              <a:t>确定</a:t>
            </a:r>
            <a:r>
              <a:rPr lang="zh-CN" altLang="zh-CN" sz="2400" b="1" dirty="0">
                <a:solidFill>
                  <a:srgbClr val="333399"/>
                </a:solidFill>
              </a:rPr>
              <a:t>入口地址的具体方式，对于不同的</a:t>
            </a:r>
            <a:r>
              <a:rPr lang="en-US" altLang="zh-CN" sz="2400" b="1" dirty="0">
                <a:solidFill>
                  <a:srgbClr val="333399"/>
                </a:solidFill>
              </a:rPr>
              <a:t>CPU</a:t>
            </a:r>
            <a:r>
              <a:rPr lang="zh-CN" altLang="zh-CN" sz="2400" b="1" dirty="0">
                <a:solidFill>
                  <a:srgbClr val="333399"/>
                </a:solidFill>
              </a:rPr>
              <a:t>并不相同，通常有两种方式。</a:t>
            </a:r>
          </a:p>
          <a:p>
            <a:pPr lvl="0" indent="255905" algn="just">
              <a:lnSpc>
                <a:spcPct val="150000"/>
              </a:lnSpc>
              <a:spcAft>
                <a:spcPts val="0"/>
              </a:spcAft>
            </a:pPr>
            <a:r>
              <a:rPr lang="en-US" altLang="zh-CN" sz="2400" b="1" dirty="0" smtClean="0">
                <a:solidFill>
                  <a:srgbClr val="333399"/>
                </a:solidFill>
                <a:sym typeface="Wingdings"/>
              </a:rPr>
              <a:t>     </a:t>
            </a:r>
            <a:r>
              <a:rPr lang="en-US" altLang="zh-CN" sz="2400" b="1" dirty="0">
                <a:solidFill>
                  <a:srgbClr val="0000FF"/>
                </a:solidFill>
                <a:latin typeface="+mn-lt"/>
                <a:ea typeface="+mn-ea"/>
                <a:sym typeface="Wingdings"/>
              </a:rPr>
              <a:t></a:t>
            </a:r>
            <a:r>
              <a:rPr lang="en-US" altLang="zh-CN" sz="2400" b="1" dirty="0">
                <a:solidFill>
                  <a:srgbClr val="0000FF"/>
                </a:solidFill>
                <a:latin typeface="+mn-lt"/>
                <a:ea typeface="+mn-ea"/>
              </a:rPr>
              <a:t>  </a:t>
            </a:r>
            <a:r>
              <a:rPr lang="zh-CN" altLang="zh-CN" sz="2400" b="1" dirty="0">
                <a:solidFill>
                  <a:srgbClr val="0000FF"/>
                </a:solidFill>
                <a:latin typeface="+mn-lt"/>
                <a:ea typeface="+mn-ea"/>
              </a:rPr>
              <a:t>软件查询法</a:t>
            </a:r>
          </a:p>
          <a:p>
            <a:pPr lvl="0" indent="255905" algn="just">
              <a:lnSpc>
                <a:spcPct val="150000"/>
              </a:lnSpc>
              <a:spcAft>
                <a:spcPts val="0"/>
              </a:spcAft>
            </a:pPr>
            <a:r>
              <a:rPr lang="en-US" altLang="zh-CN" sz="2400" b="1" dirty="0" smtClean="0">
                <a:solidFill>
                  <a:srgbClr val="333399"/>
                </a:solidFill>
              </a:rPr>
              <a:t>     </a:t>
            </a:r>
            <a:r>
              <a:rPr lang="zh-CN" altLang="zh-CN" sz="2400" b="1" dirty="0" smtClean="0">
                <a:solidFill>
                  <a:srgbClr val="333399"/>
                </a:solidFill>
              </a:rPr>
              <a:t>对</a:t>
            </a:r>
            <a:r>
              <a:rPr lang="zh-CN" altLang="zh-CN" sz="2400" b="1" dirty="0">
                <a:solidFill>
                  <a:srgbClr val="333399"/>
                </a:solidFill>
              </a:rPr>
              <a:t>所有的中断源按照优先级别从高到低逐个查询，先查到的即响应，该中断源的入口地址也就确定。</a:t>
            </a:r>
          </a:p>
          <a:p>
            <a:pPr lvl="0" indent="255905" algn="just">
              <a:lnSpc>
                <a:spcPct val="150000"/>
              </a:lnSpc>
              <a:spcAft>
                <a:spcPts val="0"/>
              </a:spcAft>
            </a:pPr>
            <a:r>
              <a:rPr lang="en-US" altLang="zh-CN" sz="2400" b="1" dirty="0" smtClean="0">
                <a:solidFill>
                  <a:srgbClr val="333399"/>
                </a:solidFill>
                <a:sym typeface="Wingdings"/>
              </a:rPr>
              <a:t>     </a:t>
            </a:r>
            <a:r>
              <a:rPr lang="en-US" altLang="zh-CN" sz="2400" b="1" dirty="0">
                <a:solidFill>
                  <a:srgbClr val="0000FF"/>
                </a:solidFill>
                <a:latin typeface="+mn-lt"/>
                <a:ea typeface="+mn-ea"/>
                <a:sym typeface="Wingdings"/>
              </a:rPr>
              <a:t></a:t>
            </a:r>
            <a:r>
              <a:rPr lang="en-US" altLang="zh-CN" sz="2400" b="1" dirty="0">
                <a:solidFill>
                  <a:srgbClr val="0000FF"/>
                </a:solidFill>
                <a:latin typeface="+mn-lt"/>
                <a:ea typeface="+mn-ea"/>
              </a:rPr>
              <a:t>  </a:t>
            </a:r>
            <a:r>
              <a:rPr lang="zh-CN" altLang="zh-CN" sz="2400" b="1" dirty="0">
                <a:solidFill>
                  <a:srgbClr val="0000FF"/>
                </a:solidFill>
                <a:latin typeface="+mn-lt"/>
                <a:ea typeface="+mn-ea"/>
              </a:rPr>
              <a:t>中断向量法</a:t>
            </a:r>
          </a:p>
          <a:p>
            <a:pPr lvl="0" indent="255905" algn="just">
              <a:lnSpc>
                <a:spcPct val="150000"/>
              </a:lnSpc>
              <a:spcAft>
                <a:spcPts val="0"/>
              </a:spcAft>
            </a:pPr>
            <a:r>
              <a:rPr lang="en-US" altLang="zh-CN" sz="2400" b="1" dirty="0" smtClean="0">
                <a:solidFill>
                  <a:srgbClr val="333399"/>
                </a:solidFill>
              </a:rPr>
              <a:t>     </a:t>
            </a:r>
            <a:r>
              <a:rPr lang="zh-CN" altLang="zh-CN" sz="2400" b="1" dirty="0" smtClean="0">
                <a:solidFill>
                  <a:srgbClr val="333399"/>
                </a:solidFill>
              </a:rPr>
              <a:t>由</a:t>
            </a:r>
            <a:r>
              <a:rPr lang="zh-CN" altLang="zh-CN" sz="2400" b="1" dirty="0">
                <a:solidFill>
                  <a:srgbClr val="333399"/>
                </a:solidFill>
              </a:rPr>
              <a:t>被响应的中断源自动送上一个中断向量，不同的中断源有各自不同的中断向量，根据中断向量经过某种计算或查表，便可得到中断服务程序的入口地址，从而转入中断服务程序。</a:t>
            </a:r>
          </a:p>
        </p:txBody>
      </p:sp>
    </p:spTree>
    <p:extLst>
      <p:ext uri="{BB962C8B-B14F-4D97-AF65-F5344CB8AC3E}">
        <p14:creationId xmlns:p14="http://schemas.microsoft.com/office/powerpoint/2010/main" val="3656487068"/>
      </p:ext>
    </p:extLst>
  </p:cSld>
  <p:clrMapOvr>
    <a:masterClrMapping/>
  </p:clrMapOvr>
  <p:transition>
    <p:random/>
    <p:sndAc>
      <p:stSnd>
        <p:snd r:embed="rId2" name="camera.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24</a:t>
            </a:fld>
            <a:endParaRPr lang="en-US" altLang="zh-CN" dirty="0"/>
          </a:p>
        </p:txBody>
      </p:sp>
      <p:sp>
        <p:nvSpPr>
          <p:cNvPr id="4" name="矩形 3"/>
          <p:cNvSpPr/>
          <p:nvPr/>
        </p:nvSpPr>
        <p:spPr>
          <a:xfrm>
            <a:off x="0" y="624038"/>
            <a:ext cx="9144000" cy="5463034"/>
          </a:xfrm>
          <a:prstGeom prst="rect">
            <a:avLst/>
          </a:prstGeom>
        </p:spPr>
        <p:txBody>
          <a:bodyPr wrap="square">
            <a:spAutoFit/>
          </a:bodyPr>
          <a:lstStyle/>
          <a:p>
            <a:pPr indent="255905" algn="l">
              <a:spcBef>
                <a:spcPts val="600"/>
              </a:spcBef>
              <a:spcAft>
                <a:spcPts val="600"/>
              </a:spcAft>
            </a:pPr>
            <a:r>
              <a:rPr lang="en-US" altLang="zh-CN" sz="2400" b="1" dirty="0" smtClean="0">
                <a:solidFill>
                  <a:srgbClr val="0000FF"/>
                </a:solidFill>
                <a:latin typeface="Arial"/>
                <a:ea typeface="幼圆"/>
              </a:rPr>
              <a:t>      5</a:t>
            </a:r>
            <a:r>
              <a:rPr lang="zh-CN" altLang="zh-CN" sz="2400" b="1" dirty="0">
                <a:solidFill>
                  <a:srgbClr val="0000FF"/>
                </a:solidFill>
                <a:latin typeface="Arial"/>
                <a:ea typeface="幼圆"/>
              </a:rPr>
              <a:t>．</a:t>
            </a:r>
            <a:r>
              <a:rPr lang="zh-CN" altLang="zh-CN" sz="2400" b="1" dirty="0" smtClean="0">
                <a:solidFill>
                  <a:srgbClr val="0000FF"/>
                </a:solidFill>
                <a:latin typeface="Arial"/>
                <a:ea typeface="幼圆"/>
              </a:rPr>
              <a:t>中断处理</a:t>
            </a:r>
          </a:p>
          <a:p>
            <a:pPr indent="255905" algn="l">
              <a:spcAft>
                <a:spcPts val="0"/>
              </a:spcAft>
            </a:pPr>
            <a:r>
              <a:rPr lang="en-US" altLang="zh-CN" sz="2400" b="1" dirty="0" smtClean="0">
                <a:solidFill>
                  <a:srgbClr val="333399"/>
                </a:solidFill>
              </a:rPr>
              <a:t>      </a:t>
            </a:r>
            <a:r>
              <a:rPr lang="zh-CN" altLang="zh-CN" sz="2400" b="1" dirty="0" smtClean="0">
                <a:solidFill>
                  <a:srgbClr val="333399"/>
                </a:solidFill>
              </a:rPr>
              <a:t>中断处理就是执行中断服务程序，一般要完成以下操作。</a:t>
            </a:r>
            <a:endParaRPr lang="en-US" altLang="zh-CN" sz="2400" b="1" dirty="0" smtClean="0">
              <a:solidFill>
                <a:srgbClr val="333399"/>
              </a:solidFill>
            </a:endParaRPr>
          </a:p>
          <a:p>
            <a:pPr indent="255905" algn="l">
              <a:spcAft>
                <a:spcPts val="0"/>
              </a:spcAft>
            </a:pPr>
            <a:endParaRPr lang="zh-CN" altLang="zh-CN" sz="2400" b="1" dirty="0" smtClean="0">
              <a:solidFill>
                <a:srgbClr val="333399"/>
              </a:solidFill>
            </a:endParaRPr>
          </a:p>
          <a:p>
            <a:pPr indent="255905" algn="l">
              <a:spcAft>
                <a:spcPts val="0"/>
              </a:spcAft>
            </a:pPr>
            <a:r>
              <a:rPr lang="en-US" altLang="zh-CN" sz="2400" b="1" dirty="0" smtClean="0">
                <a:solidFill>
                  <a:srgbClr val="333399"/>
                </a:solidFill>
              </a:rPr>
              <a:t>    </a:t>
            </a:r>
            <a:r>
              <a:rPr lang="zh-CN" altLang="zh-CN" sz="2400" b="1" dirty="0">
                <a:solidFill>
                  <a:srgbClr val="0000FF"/>
                </a:solidFill>
                <a:latin typeface="Arial"/>
                <a:ea typeface="幼圆"/>
              </a:rPr>
              <a:t>（</a:t>
            </a:r>
            <a:r>
              <a:rPr lang="en-US" altLang="zh-CN" sz="2400" b="1" dirty="0">
                <a:solidFill>
                  <a:srgbClr val="0000FF"/>
                </a:solidFill>
                <a:latin typeface="Arial"/>
                <a:ea typeface="幼圆"/>
              </a:rPr>
              <a:t>1</a:t>
            </a:r>
            <a:r>
              <a:rPr lang="zh-CN" altLang="zh-CN" sz="2400" b="1" dirty="0">
                <a:solidFill>
                  <a:srgbClr val="0000FF"/>
                </a:solidFill>
                <a:latin typeface="Arial"/>
                <a:ea typeface="幼圆"/>
              </a:rPr>
              <a:t>）保护现场</a:t>
            </a:r>
          </a:p>
          <a:p>
            <a:pPr indent="255905" algn="l">
              <a:spcAft>
                <a:spcPts val="0"/>
              </a:spcAft>
            </a:pPr>
            <a:r>
              <a:rPr lang="en-US" altLang="zh-CN" sz="2000" b="1" dirty="0" smtClean="0">
                <a:solidFill>
                  <a:srgbClr val="333399"/>
                </a:solidFill>
              </a:rPr>
              <a:t>      </a:t>
            </a:r>
            <a:r>
              <a:rPr lang="zh-CN" altLang="zh-CN" sz="2000" b="1" dirty="0" smtClean="0">
                <a:solidFill>
                  <a:srgbClr val="333399"/>
                </a:solidFill>
              </a:rPr>
              <a:t>由于</a:t>
            </a:r>
            <a:r>
              <a:rPr lang="zh-CN" altLang="zh-CN" sz="2000" b="1" dirty="0">
                <a:solidFill>
                  <a:srgbClr val="333399"/>
                </a:solidFill>
              </a:rPr>
              <a:t>在执行服务程序时需要使用</a:t>
            </a:r>
            <a:r>
              <a:rPr lang="en-US" altLang="zh-CN" sz="2000" b="1" dirty="0">
                <a:solidFill>
                  <a:srgbClr val="333399"/>
                </a:solidFill>
              </a:rPr>
              <a:t>CPU</a:t>
            </a:r>
            <a:r>
              <a:rPr lang="zh-CN" altLang="zh-CN" sz="2000" b="1" dirty="0">
                <a:solidFill>
                  <a:srgbClr val="333399"/>
                </a:solidFill>
              </a:rPr>
              <a:t>的某些寄存器来进行运算、传送、保存中间结果，这样一来，就使得断点处的这些寄存器的原值被改变，中断返回后，继续执行主程序时就会产生错误。因此，在正式执行服务程序之前必须采取保护措施，将断点处的有关寄存器的值送入堆栈保护，</a:t>
            </a:r>
            <a:r>
              <a:rPr lang="zh-CN" altLang="zh-CN" sz="2000" b="1" dirty="0">
                <a:solidFill>
                  <a:srgbClr val="FF0000"/>
                </a:solidFill>
              </a:rPr>
              <a:t>具体保护哪些寄存器的内容，应根据具体情况而定。</a:t>
            </a:r>
          </a:p>
          <a:p>
            <a:pPr indent="255905" algn="l">
              <a:spcAft>
                <a:spcPts val="0"/>
              </a:spcAft>
            </a:pPr>
            <a:r>
              <a:rPr lang="en-US" altLang="zh-CN" sz="2400" b="1" dirty="0" smtClean="0">
                <a:solidFill>
                  <a:srgbClr val="333399"/>
                </a:solidFill>
              </a:rPr>
              <a:t>    </a:t>
            </a:r>
            <a:r>
              <a:rPr lang="zh-CN" altLang="zh-CN" sz="2400" b="1" dirty="0">
                <a:solidFill>
                  <a:srgbClr val="0000FF"/>
                </a:solidFill>
                <a:latin typeface="Arial"/>
                <a:ea typeface="幼圆"/>
              </a:rPr>
              <a:t>（</a:t>
            </a:r>
            <a:r>
              <a:rPr lang="en-US" altLang="zh-CN" sz="2400" b="1" dirty="0">
                <a:solidFill>
                  <a:srgbClr val="0000FF"/>
                </a:solidFill>
                <a:latin typeface="Arial"/>
                <a:ea typeface="幼圆"/>
              </a:rPr>
              <a:t>2</a:t>
            </a:r>
            <a:r>
              <a:rPr lang="zh-CN" altLang="zh-CN" sz="2400" b="1" dirty="0">
                <a:solidFill>
                  <a:srgbClr val="0000FF"/>
                </a:solidFill>
                <a:latin typeface="Arial"/>
                <a:ea typeface="幼圆"/>
              </a:rPr>
              <a:t>）中断服务</a:t>
            </a:r>
          </a:p>
          <a:p>
            <a:pPr indent="255905" algn="l">
              <a:spcAft>
                <a:spcPts val="0"/>
              </a:spcAft>
            </a:pPr>
            <a:r>
              <a:rPr lang="en-US" altLang="zh-CN" sz="2000" b="1" dirty="0" smtClean="0">
                <a:solidFill>
                  <a:srgbClr val="333399"/>
                </a:solidFill>
              </a:rPr>
              <a:t>       </a:t>
            </a:r>
            <a:r>
              <a:rPr lang="zh-CN" altLang="zh-CN" sz="2000" b="1" dirty="0" smtClean="0">
                <a:solidFill>
                  <a:srgbClr val="333399"/>
                </a:solidFill>
              </a:rPr>
              <a:t>执行</a:t>
            </a:r>
            <a:r>
              <a:rPr lang="zh-CN" altLang="zh-CN" sz="2000" b="1" dirty="0">
                <a:solidFill>
                  <a:srgbClr val="333399"/>
                </a:solidFill>
              </a:rPr>
              <a:t>中断源所需要的服务程序，例如，使用输入</a:t>
            </a:r>
            <a:r>
              <a:rPr lang="en-US" altLang="zh-CN" sz="2000" b="1" dirty="0">
                <a:solidFill>
                  <a:srgbClr val="333399"/>
                </a:solidFill>
              </a:rPr>
              <a:t>/</a:t>
            </a:r>
            <a:r>
              <a:rPr lang="zh-CN" altLang="zh-CN" sz="2000" b="1" dirty="0">
                <a:solidFill>
                  <a:srgbClr val="333399"/>
                </a:solidFill>
              </a:rPr>
              <a:t>输出指令和外设交换信息等，</a:t>
            </a:r>
            <a:r>
              <a:rPr lang="zh-CN" altLang="zh-CN" sz="2000" b="1" dirty="0">
                <a:solidFill>
                  <a:srgbClr val="FF0000"/>
                </a:solidFill>
              </a:rPr>
              <a:t>不同的中断源有各自不同的服务程序。</a:t>
            </a:r>
          </a:p>
          <a:p>
            <a:pPr indent="255905" algn="l">
              <a:spcAft>
                <a:spcPts val="0"/>
              </a:spcAft>
            </a:pPr>
            <a:r>
              <a:rPr lang="en-US" altLang="zh-CN" sz="2400" b="1" dirty="0" smtClean="0">
                <a:solidFill>
                  <a:srgbClr val="0000FF"/>
                </a:solidFill>
                <a:latin typeface="Arial"/>
                <a:ea typeface="幼圆"/>
              </a:rPr>
              <a:t>    </a:t>
            </a:r>
            <a:r>
              <a:rPr lang="zh-CN" altLang="zh-CN" sz="2400" b="1" dirty="0" smtClean="0">
                <a:solidFill>
                  <a:srgbClr val="0000FF"/>
                </a:solidFill>
                <a:latin typeface="Arial"/>
                <a:ea typeface="幼圆"/>
              </a:rPr>
              <a:t>（</a:t>
            </a:r>
            <a:r>
              <a:rPr lang="en-US" altLang="zh-CN" sz="2400" b="1" dirty="0">
                <a:solidFill>
                  <a:srgbClr val="0000FF"/>
                </a:solidFill>
                <a:latin typeface="Arial"/>
                <a:ea typeface="幼圆"/>
              </a:rPr>
              <a:t>3</a:t>
            </a:r>
            <a:r>
              <a:rPr lang="zh-CN" altLang="zh-CN" sz="2400" b="1" dirty="0">
                <a:solidFill>
                  <a:srgbClr val="0000FF"/>
                </a:solidFill>
                <a:latin typeface="Arial"/>
                <a:ea typeface="幼圆"/>
              </a:rPr>
              <a:t>）恢复现场</a:t>
            </a:r>
          </a:p>
          <a:p>
            <a:pPr indent="255905" algn="l">
              <a:spcAft>
                <a:spcPts val="0"/>
              </a:spcAft>
            </a:pPr>
            <a:r>
              <a:rPr lang="en-US" altLang="zh-CN" sz="2000" b="1" dirty="0" smtClean="0">
                <a:solidFill>
                  <a:srgbClr val="333399"/>
                </a:solidFill>
              </a:rPr>
              <a:t>       </a:t>
            </a:r>
            <a:r>
              <a:rPr lang="zh-CN" altLang="zh-CN" sz="2000" b="1" dirty="0" smtClean="0">
                <a:solidFill>
                  <a:srgbClr val="333399"/>
                </a:solidFill>
              </a:rPr>
              <a:t>执行</a:t>
            </a:r>
            <a:r>
              <a:rPr lang="zh-CN" altLang="zh-CN" sz="2000" b="1" dirty="0">
                <a:solidFill>
                  <a:srgbClr val="333399"/>
                </a:solidFill>
              </a:rPr>
              <a:t>完服务程序之后，要回到主程序。为此，必须将前面保护现场时送到堆栈中的</a:t>
            </a:r>
            <a:r>
              <a:rPr lang="en-US" altLang="zh-CN" sz="2000" b="1" dirty="0">
                <a:solidFill>
                  <a:srgbClr val="333399"/>
                </a:solidFill>
              </a:rPr>
              <a:t>CPU</a:t>
            </a:r>
            <a:r>
              <a:rPr lang="zh-CN" altLang="zh-CN" sz="2000" b="1" dirty="0">
                <a:solidFill>
                  <a:srgbClr val="333399"/>
                </a:solidFill>
              </a:rPr>
              <a:t>各相应寄存器的内容，重新从堆栈中弹回到各寄存器，使主程序能正确执行，这一工作称为恢复现场。</a:t>
            </a:r>
          </a:p>
        </p:txBody>
      </p:sp>
    </p:spTree>
    <p:extLst>
      <p:ext uri="{BB962C8B-B14F-4D97-AF65-F5344CB8AC3E}">
        <p14:creationId xmlns:p14="http://schemas.microsoft.com/office/powerpoint/2010/main" val="199243672"/>
      </p:ext>
    </p:extLst>
  </p:cSld>
  <p:clrMapOvr>
    <a:masterClrMapping/>
  </p:clrMapOvr>
  <p:transition>
    <p:random/>
    <p:sndAc>
      <p:stSnd>
        <p:snd r:embed="rId2" name="camera.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25</a:t>
            </a:fld>
            <a:endParaRPr lang="en-US" altLang="zh-CN" dirty="0"/>
          </a:p>
        </p:txBody>
      </p:sp>
      <p:sp>
        <p:nvSpPr>
          <p:cNvPr id="4" name="矩形 3"/>
          <p:cNvSpPr/>
          <p:nvPr/>
        </p:nvSpPr>
        <p:spPr>
          <a:xfrm>
            <a:off x="99392" y="625260"/>
            <a:ext cx="9044608" cy="3123932"/>
          </a:xfrm>
          <a:prstGeom prst="rect">
            <a:avLst/>
          </a:prstGeom>
        </p:spPr>
        <p:txBody>
          <a:bodyPr wrap="square">
            <a:spAutoFit/>
          </a:bodyPr>
          <a:lstStyle/>
          <a:p>
            <a:pPr indent="255905" algn="just">
              <a:spcBef>
                <a:spcPts val="600"/>
              </a:spcBef>
              <a:spcAft>
                <a:spcPts val="600"/>
              </a:spcAft>
            </a:pPr>
            <a:r>
              <a:rPr lang="en-US" altLang="zh-CN" sz="2400" b="1" dirty="0" smtClean="0">
                <a:solidFill>
                  <a:srgbClr val="0000FF"/>
                </a:solidFill>
                <a:latin typeface="Arial"/>
                <a:ea typeface="幼圆"/>
              </a:rPr>
              <a:t>      6</a:t>
            </a:r>
            <a:r>
              <a:rPr lang="zh-CN" altLang="zh-CN" sz="2400" b="1" dirty="0">
                <a:solidFill>
                  <a:srgbClr val="0000FF"/>
                </a:solidFill>
                <a:latin typeface="Arial"/>
                <a:ea typeface="幼圆"/>
              </a:rPr>
              <a:t>．中断返回</a:t>
            </a:r>
          </a:p>
          <a:p>
            <a:pPr indent="255905" algn="just">
              <a:spcAft>
                <a:spcPts val="0"/>
              </a:spcAft>
            </a:pPr>
            <a:endParaRPr lang="en-US" altLang="zh-CN" sz="2400" b="1" dirty="0" smtClean="0">
              <a:solidFill>
                <a:srgbClr val="333399"/>
              </a:solidFill>
            </a:endParaRPr>
          </a:p>
          <a:p>
            <a:pPr indent="255905" algn="just">
              <a:spcAft>
                <a:spcPts val="0"/>
              </a:spcAft>
            </a:pPr>
            <a:r>
              <a:rPr lang="en-US" altLang="zh-CN" sz="2400" b="1" dirty="0">
                <a:solidFill>
                  <a:srgbClr val="333399"/>
                </a:solidFill>
              </a:rPr>
              <a:t> </a:t>
            </a:r>
            <a:r>
              <a:rPr lang="en-US" altLang="zh-CN" sz="2400" b="1" dirty="0" smtClean="0">
                <a:solidFill>
                  <a:srgbClr val="333399"/>
                </a:solidFill>
              </a:rPr>
              <a:t>    </a:t>
            </a:r>
            <a:r>
              <a:rPr lang="zh-CN" altLang="zh-CN" sz="2400" b="1" dirty="0" smtClean="0">
                <a:solidFill>
                  <a:srgbClr val="333399"/>
                </a:solidFill>
              </a:rPr>
              <a:t>中断</a:t>
            </a:r>
            <a:r>
              <a:rPr lang="zh-CN" altLang="zh-CN" sz="2400" b="1" dirty="0">
                <a:solidFill>
                  <a:srgbClr val="333399"/>
                </a:solidFill>
              </a:rPr>
              <a:t>返回实际上是</a:t>
            </a:r>
            <a:r>
              <a:rPr lang="en-US" altLang="zh-CN" sz="2400" b="1" dirty="0">
                <a:solidFill>
                  <a:srgbClr val="333399"/>
                </a:solidFill>
              </a:rPr>
              <a:t>CPU</a:t>
            </a:r>
            <a:r>
              <a:rPr lang="zh-CN" altLang="zh-CN" sz="2400" b="1" dirty="0">
                <a:solidFill>
                  <a:srgbClr val="333399"/>
                </a:solidFill>
              </a:rPr>
              <a:t>硬件断点保护的相反操作，它从堆栈中取出断点信息，使</a:t>
            </a:r>
            <a:r>
              <a:rPr lang="en-US" altLang="zh-CN" sz="2400" b="1" dirty="0">
                <a:solidFill>
                  <a:srgbClr val="333399"/>
                </a:solidFill>
              </a:rPr>
              <a:t>CPU</a:t>
            </a:r>
            <a:r>
              <a:rPr lang="zh-CN" altLang="zh-CN" sz="2400" b="1" dirty="0">
                <a:solidFill>
                  <a:srgbClr val="333399"/>
                </a:solidFill>
              </a:rPr>
              <a:t>能够从中断处理程序返回到被中断的程序上继续执行，一般中断返回操作都是在中断服务程序的最后安排一条中断返回指令（</a:t>
            </a:r>
            <a:r>
              <a:rPr lang="en-US" altLang="zh-CN" sz="2400" b="1" dirty="0">
                <a:solidFill>
                  <a:srgbClr val="FF0000"/>
                </a:solidFill>
              </a:rPr>
              <a:t>RETI</a:t>
            </a:r>
            <a:r>
              <a:rPr lang="zh-CN" altLang="zh-CN" sz="2400" b="1" dirty="0">
                <a:solidFill>
                  <a:srgbClr val="333399"/>
                </a:solidFill>
              </a:rPr>
              <a:t>）来指令实现的，该指令的功能是将堆栈中保存的断点地址弹出到程序计数器</a:t>
            </a:r>
            <a:r>
              <a:rPr lang="en-US" altLang="zh-CN" sz="2400" b="1" dirty="0">
                <a:solidFill>
                  <a:srgbClr val="333399"/>
                </a:solidFill>
              </a:rPr>
              <a:t>PC</a:t>
            </a:r>
            <a:r>
              <a:rPr lang="zh-CN" altLang="zh-CN" sz="2400" b="1" dirty="0">
                <a:solidFill>
                  <a:srgbClr val="333399"/>
                </a:solidFill>
              </a:rPr>
              <a:t>中，以返回被中断的程序继续运行。中断响应和处理的过程如</a:t>
            </a:r>
            <a:r>
              <a:rPr lang="zh-CN" altLang="zh-CN" sz="2400" b="1" dirty="0">
                <a:solidFill>
                  <a:srgbClr val="333399"/>
                </a:solidFill>
                <a:hlinkClick r:id="rId3" action="ppaction://hlinksldjump"/>
              </a:rPr>
              <a:t>图</a:t>
            </a:r>
            <a:r>
              <a:rPr lang="en-US" altLang="zh-CN" sz="2400" b="1" dirty="0">
                <a:solidFill>
                  <a:srgbClr val="333399"/>
                </a:solidFill>
                <a:hlinkClick r:id="rId3" action="ppaction://hlinksldjump"/>
              </a:rPr>
              <a:t>8-6</a:t>
            </a:r>
            <a:r>
              <a:rPr lang="zh-CN" altLang="zh-CN" sz="2400" b="1" dirty="0">
                <a:solidFill>
                  <a:srgbClr val="333399"/>
                </a:solidFill>
              </a:rPr>
              <a:t>所示。</a:t>
            </a:r>
          </a:p>
        </p:txBody>
      </p:sp>
    </p:spTree>
    <p:extLst>
      <p:ext uri="{BB962C8B-B14F-4D97-AF65-F5344CB8AC3E}">
        <p14:creationId xmlns:p14="http://schemas.microsoft.com/office/powerpoint/2010/main" val="2588484915"/>
      </p:ext>
    </p:extLst>
  </p:cSld>
  <p:clrMapOvr>
    <a:masterClrMapping/>
  </p:clrMapOvr>
  <p:transition>
    <p:random/>
    <p:sndAc>
      <p:stSnd>
        <p:snd r:embed="rId2" name="camera.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26</a:t>
            </a:fld>
            <a:endParaRPr lang="en-US" altLang="zh-CN" dirty="0"/>
          </a:p>
        </p:txBody>
      </p:sp>
      <p:pic>
        <p:nvPicPr>
          <p:cNvPr id="280578" name="Picture 2" descr="T8-6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1478" y="655983"/>
            <a:ext cx="6430618" cy="5647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440546" y="868882"/>
            <a:ext cx="748923" cy="369332"/>
          </a:xfrm>
          <a:prstGeom prst="rect">
            <a:avLst/>
          </a:prstGeom>
        </p:spPr>
        <p:txBody>
          <a:bodyPr wrap="none">
            <a:spAutoFit/>
          </a:bodyPr>
          <a:lstStyle/>
          <a:p>
            <a:r>
              <a:rPr lang="zh-CN" altLang="en-US" dirty="0"/>
              <a:t>图</a:t>
            </a:r>
            <a:r>
              <a:rPr lang="en-US" altLang="zh-CN" dirty="0"/>
              <a:t>8-6</a:t>
            </a:r>
            <a:endParaRPr lang="zh-CN" altLang="en-US" dirty="0"/>
          </a:p>
        </p:txBody>
      </p:sp>
    </p:spTree>
    <p:extLst>
      <p:ext uri="{BB962C8B-B14F-4D97-AF65-F5344CB8AC3E}">
        <p14:creationId xmlns:p14="http://schemas.microsoft.com/office/powerpoint/2010/main" val="2761913338"/>
      </p:ext>
    </p:extLst>
  </p:cSld>
  <p:clrMapOvr>
    <a:masterClrMapping/>
  </p:clrMapOvr>
  <p:transition>
    <p:random/>
    <p:sndAc>
      <p:stSnd>
        <p:snd r:embed="rId2" name="camera.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3823FD5F-A238-4E6D-84C7-2930880E2509}" type="slidenum">
              <a:rPr lang="zh-CN" altLang="en-US"/>
              <a:pPr>
                <a:defRPr/>
              </a:pPr>
              <a:t>27</a:t>
            </a:fld>
            <a:endParaRPr lang="en-US" altLang="zh-CN"/>
          </a:p>
        </p:txBody>
      </p:sp>
      <p:sp>
        <p:nvSpPr>
          <p:cNvPr id="7170" name="内容占位符 1"/>
          <p:cNvSpPr>
            <a:spLocks noGrp="1"/>
          </p:cNvSpPr>
          <p:nvPr>
            <p:ph/>
          </p:nvPr>
        </p:nvSpPr>
        <p:spPr>
          <a:xfrm>
            <a:off x="-77002" y="1812229"/>
            <a:ext cx="8820150" cy="4635333"/>
          </a:xfrm>
        </p:spPr>
        <p:txBody>
          <a:bodyPr/>
          <a:lstStyle/>
          <a:p>
            <a:pPr marL="0" indent="0" algn="l">
              <a:lnSpc>
                <a:spcPct val="150000"/>
              </a:lnSpc>
              <a:spcBef>
                <a:spcPts val="0"/>
              </a:spcBef>
            </a:pPr>
            <a:r>
              <a:rPr lang="zh-CN" altLang="en-US" b="1" dirty="0" smtClean="0">
                <a:latin typeface="黑体" pitchFamily="49" charset="-122"/>
              </a:rPr>
              <a:t> </a:t>
            </a:r>
          </a:p>
          <a:p>
            <a:pPr marL="0" indent="0" algn="l">
              <a:lnSpc>
                <a:spcPct val="150000"/>
              </a:lnSpc>
              <a:spcBef>
                <a:spcPts val="0"/>
              </a:spcBef>
            </a:pPr>
            <a:r>
              <a:rPr lang="zh-CN" altLang="en-US" b="1" dirty="0" smtClean="0">
                <a:latin typeface="黑体" pitchFamily="49" charset="-122"/>
              </a:rPr>
              <a:t>    中断系统有</a:t>
            </a:r>
            <a:r>
              <a:rPr lang="en-US" altLang="zh-CN" b="1" dirty="0" smtClean="0">
                <a:solidFill>
                  <a:srgbClr val="3333CC"/>
                </a:solidFill>
                <a:latin typeface="黑体" pitchFamily="49" charset="-122"/>
              </a:rPr>
              <a:t>5</a:t>
            </a:r>
            <a:r>
              <a:rPr lang="zh-CN" altLang="en-US" b="1" dirty="0" smtClean="0">
                <a:solidFill>
                  <a:srgbClr val="3333CC"/>
                </a:solidFill>
                <a:latin typeface="黑体" pitchFamily="49" charset="-122"/>
              </a:rPr>
              <a:t>个</a:t>
            </a:r>
            <a:r>
              <a:rPr lang="zh-CN" altLang="en-US" b="1" dirty="0" smtClean="0">
                <a:latin typeface="黑体" pitchFamily="49" charset="-122"/>
              </a:rPr>
              <a:t>中断请求源（简称中断源），</a:t>
            </a:r>
            <a:r>
              <a:rPr lang="zh-CN" altLang="en-US" b="1" dirty="0" smtClean="0">
                <a:solidFill>
                  <a:srgbClr val="3333CC"/>
                </a:solidFill>
                <a:latin typeface="黑体" pitchFamily="49" charset="-122"/>
              </a:rPr>
              <a:t>两个中断优先级</a:t>
            </a:r>
            <a:r>
              <a:rPr lang="zh-CN" altLang="en-US" b="1" dirty="0" smtClean="0">
                <a:latin typeface="黑体" pitchFamily="49" charset="-122"/>
              </a:rPr>
              <a:t>，可实现</a:t>
            </a:r>
            <a:r>
              <a:rPr lang="zh-CN" altLang="en-US" b="1" dirty="0" smtClean="0">
                <a:solidFill>
                  <a:srgbClr val="3333CC"/>
                </a:solidFill>
                <a:latin typeface="黑体" pitchFamily="49" charset="-122"/>
              </a:rPr>
              <a:t>两级中断服务程序嵌套</a:t>
            </a:r>
            <a:r>
              <a:rPr lang="zh-CN" altLang="en-US" b="1" dirty="0" smtClean="0">
                <a:latin typeface="黑体" pitchFamily="49" charset="-122"/>
              </a:rPr>
              <a:t>。</a:t>
            </a:r>
          </a:p>
          <a:p>
            <a:pPr marL="0" indent="0" algn="l">
              <a:lnSpc>
                <a:spcPct val="150000"/>
              </a:lnSpc>
              <a:spcBef>
                <a:spcPts val="0"/>
              </a:spcBef>
            </a:pPr>
            <a:r>
              <a:rPr lang="zh-CN" altLang="en-US" b="1" dirty="0" smtClean="0">
                <a:latin typeface="黑体" pitchFamily="49" charset="-122"/>
              </a:rPr>
              <a:t>    每一中断源可用软件独立控制为</a:t>
            </a:r>
            <a:r>
              <a:rPr lang="zh-CN" altLang="en-US" b="1" dirty="0" smtClean="0">
                <a:solidFill>
                  <a:srgbClr val="3333CC"/>
                </a:solidFill>
                <a:latin typeface="黑体" pitchFamily="49" charset="-122"/>
              </a:rPr>
              <a:t>允许中断</a:t>
            </a:r>
            <a:r>
              <a:rPr lang="zh-CN" altLang="en-US" b="1" dirty="0" smtClean="0">
                <a:latin typeface="黑体" pitchFamily="49" charset="-122"/>
              </a:rPr>
              <a:t>或</a:t>
            </a:r>
            <a:r>
              <a:rPr lang="zh-CN" altLang="en-US" b="1" dirty="0" smtClean="0">
                <a:solidFill>
                  <a:srgbClr val="3333CC"/>
                </a:solidFill>
                <a:latin typeface="黑体" pitchFamily="49" charset="-122"/>
              </a:rPr>
              <a:t>关中断</a:t>
            </a:r>
            <a:r>
              <a:rPr lang="zh-CN" altLang="en-US" b="1" dirty="0" smtClean="0">
                <a:latin typeface="黑体" pitchFamily="49" charset="-122"/>
              </a:rPr>
              <a:t>状态，</a:t>
            </a:r>
            <a:r>
              <a:rPr lang="zh-CN" altLang="en-US" b="1" dirty="0" smtClean="0">
                <a:solidFill>
                  <a:srgbClr val="3333CC"/>
                </a:solidFill>
                <a:latin typeface="黑体" pitchFamily="49" charset="-122"/>
              </a:rPr>
              <a:t>中断优先级</a:t>
            </a:r>
            <a:r>
              <a:rPr lang="zh-CN" altLang="en-US" b="1" dirty="0" smtClean="0">
                <a:latin typeface="黑体" pitchFamily="49" charset="-122"/>
              </a:rPr>
              <a:t>均可用软件来设置。</a:t>
            </a:r>
          </a:p>
          <a:p>
            <a:pPr>
              <a:lnSpc>
                <a:spcPct val="130000"/>
              </a:lnSpc>
            </a:pPr>
            <a:endParaRPr lang="zh-CN" altLang="en-US" b="1" dirty="0" smtClean="0">
              <a:latin typeface="黑体" pitchFamily="49" charset="-122"/>
            </a:endParaRPr>
          </a:p>
        </p:txBody>
      </p:sp>
      <p:sp>
        <p:nvSpPr>
          <p:cNvPr id="2" name="矩形 1"/>
          <p:cNvSpPr/>
          <p:nvPr/>
        </p:nvSpPr>
        <p:spPr>
          <a:xfrm>
            <a:off x="0" y="815138"/>
            <a:ext cx="9144000" cy="523220"/>
          </a:xfrm>
          <a:prstGeom prst="rect">
            <a:avLst/>
          </a:prstGeom>
        </p:spPr>
        <p:txBody>
          <a:bodyPr wrap="square">
            <a:spAutoFit/>
          </a:bodyPr>
          <a:lstStyle/>
          <a:p>
            <a:r>
              <a:rPr lang="en-US" altLang="zh-CN" sz="2800" b="1" dirty="0">
                <a:solidFill>
                  <a:srgbClr val="FF0000"/>
                </a:solidFill>
                <a:latin typeface="黑体" pitchFamily="2" charset="-122"/>
                <a:ea typeface="黑体" pitchFamily="2" charset="-122"/>
              </a:rPr>
              <a:t>8.2  AT89S51</a:t>
            </a:r>
            <a:r>
              <a:rPr lang="zh-CN" altLang="en-US" sz="2800" b="1" dirty="0">
                <a:solidFill>
                  <a:srgbClr val="FF0000"/>
                </a:solidFill>
                <a:latin typeface="黑体" pitchFamily="2" charset="-122"/>
                <a:ea typeface="黑体" pitchFamily="2" charset="-122"/>
              </a:rPr>
              <a:t>单片机的中断系统</a:t>
            </a:r>
            <a:endParaRPr lang="zh-CN" altLang="en-US" dirty="0"/>
          </a:p>
        </p:txBody>
      </p:sp>
      <p:sp>
        <p:nvSpPr>
          <p:cNvPr id="3" name="矩形 2"/>
          <p:cNvSpPr/>
          <p:nvPr/>
        </p:nvSpPr>
        <p:spPr>
          <a:xfrm>
            <a:off x="667229" y="1668198"/>
            <a:ext cx="4363695" cy="461665"/>
          </a:xfrm>
          <a:prstGeom prst="rect">
            <a:avLst/>
          </a:prstGeom>
        </p:spPr>
        <p:txBody>
          <a:bodyPr wrap="none">
            <a:spAutoFit/>
          </a:bodyPr>
          <a:lstStyle/>
          <a:p>
            <a:r>
              <a:rPr lang="zh-CN" altLang="en-US" sz="2400" b="1" kern="0" dirty="0">
                <a:solidFill>
                  <a:srgbClr val="333399"/>
                </a:solidFill>
                <a:latin typeface="黑体" pitchFamily="49" charset="-122"/>
                <a:ea typeface="幼圆"/>
              </a:rPr>
              <a:t>中断系统结构图如</a:t>
            </a:r>
            <a:r>
              <a:rPr lang="zh-CN" altLang="en-US" sz="2400" b="1" kern="0" dirty="0">
                <a:solidFill>
                  <a:srgbClr val="3333CC"/>
                </a:solidFill>
                <a:latin typeface="黑体" pitchFamily="49" charset="-122"/>
                <a:ea typeface="幼圆"/>
                <a:hlinkClick r:id="" action="ppaction://hlinkshowjump?jump=nextslide"/>
              </a:rPr>
              <a:t>图</a:t>
            </a:r>
            <a:r>
              <a:rPr lang="en-US" altLang="zh-CN" sz="2400" b="1" kern="0" dirty="0">
                <a:solidFill>
                  <a:srgbClr val="3333CC"/>
                </a:solidFill>
                <a:latin typeface="黑体" pitchFamily="49" charset="-122"/>
                <a:ea typeface="幼圆"/>
                <a:hlinkClick r:id="" action="ppaction://hlinkshowjump?jump=nextslide"/>
              </a:rPr>
              <a:t>8-7</a:t>
            </a:r>
            <a:r>
              <a:rPr lang="zh-CN" altLang="en-US" sz="2400" b="1" kern="0" dirty="0">
                <a:solidFill>
                  <a:srgbClr val="333399"/>
                </a:solidFill>
                <a:latin typeface="黑体" pitchFamily="49" charset="-122"/>
                <a:ea typeface="幼圆"/>
              </a:rPr>
              <a:t>所示。</a:t>
            </a:r>
            <a:endParaRPr lang="zh-CN" altLang="en-US" dirty="0"/>
          </a:p>
        </p:txBody>
      </p:sp>
    </p:spTree>
    <p:extLst>
      <p:ext uri="{BB962C8B-B14F-4D97-AF65-F5344CB8AC3E}">
        <p14:creationId xmlns:p14="http://schemas.microsoft.com/office/powerpoint/2010/main" val="2266325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170">
                                            <p:txEl>
                                              <p:pRg st="0" end="0"/>
                                            </p:txEl>
                                          </p:spTgt>
                                        </p:tgtEl>
                                        <p:attrNameLst>
                                          <p:attrName>style.visibility</p:attrName>
                                        </p:attrNameLst>
                                      </p:cBhvr>
                                      <p:to>
                                        <p:strVal val="visible"/>
                                      </p:to>
                                    </p:set>
                                    <p:animEffect transition="in" filter="fade">
                                      <p:cBhvr>
                                        <p:cTn id="13" dur="1000"/>
                                        <p:tgtEl>
                                          <p:spTgt spid="7170">
                                            <p:txEl>
                                              <p:pRg st="0" end="0"/>
                                            </p:txEl>
                                          </p:spTgt>
                                        </p:tgtEl>
                                      </p:cBhvr>
                                    </p:animEffect>
                                    <p:anim calcmode="lin" valueType="num">
                                      <p:cBhvr>
                                        <p:cTn id="14" dur="1000" fill="hold"/>
                                        <p:tgtEl>
                                          <p:spTgt spid="7170">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717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170">
                                            <p:txEl>
                                              <p:pRg st="1" end="1"/>
                                            </p:txEl>
                                          </p:spTgt>
                                        </p:tgtEl>
                                        <p:attrNameLst>
                                          <p:attrName>style.visibility</p:attrName>
                                        </p:attrNameLst>
                                      </p:cBhvr>
                                      <p:to>
                                        <p:strVal val="visible"/>
                                      </p:to>
                                    </p:set>
                                    <p:animEffect transition="in" filter="fade">
                                      <p:cBhvr>
                                        <p:cTn id="20" dur="1000"/>
                                        <p:tgtEl>
                                          <p:spTgt spid="7170">
                                            <p:txEl>
                                              <p:pRg st="1" end="1"/>
                                            </p:txEl>
                                          </p:spTgt>
                                        </p:tgtEl>
                                      </p:cBhvr>
                                    </p:animEffect>
                                    <p:anim calcmode="lin" valueType="num">
                                      <p:cBhvr>
                                        <p:cTn id="21" dur="1000" fill="hold"/>
                                        <p:tgtEl>
                                          <p:spTgt spid="7170">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717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7170">
                                            <p:txEl>
                                              <p:pRg st="2" end="2"/>
                                            </p:txEl>
                                          </p:spTgt>
                                        </p:tgtEl>
                                        <p:attrNameLst>
                                          <p:attrName>style.visibility</p:attrName>
                                        </p:attrNameLst>
                                      </p:cBhvr>
                                      <p:to>
                                        <p:strVal val="visible"/>
                                      </p:to>
                                    </p:set>
                                    <p:animEffect transition="in" filter="fade">
                                      <p:cBhvr>
                                        <p:cTn id="27" dur="1000"/>
                                        <p:tgtEl>
                                          <p:spTgt spid="7170">
                                            <p:txEl>
                                              <p:pRg st="2" end="2"/>
                                            </p:txEl>
                                          </p:spTgt>
                                        </p:tgtEl>
                                      </p:cBhvr>
                                    </p:animEffect>
                                    <p:anim calcmode="lin" valueType="num">
                                      <p:cBhvr>
                                        <p:cTn id="28" dur="1000" fill="hold"/>
                                        <p:tgtEl>
                                          <p:spTgt spid="7170">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717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uild="p"/>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28</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299" y="665999"/>
            <a:ext cx="8928101" cy="5652889"/>
          </a:xfrm>
          <a:prstGeom prst="rect">
            <a:avLst/>
          </a:prstGeom>
        </p:spPr>
      </p:pic>
      <p:sp>
        <p:nvSpPr>
          <p:cNvPr id="5" name="矩形 4"/>
          <p:cNvSpPr/>
          <p:nvPr/>
        </p:nvSpPr>
        <p:spPr>
          <a:xfrm>
            <a:off x="4057838" y="5948289"/>
            <a:ext cx="748923" cy="369332"/>
          </a:xfrm>
          <a:prstGeom prst="rect">
            <a:avLst/>
          </a:prstGeom>
        </p:spPr>
        <p:txBody>
          <a:bodyPr wrap="none">
            <a:spAutoFit/>
          </a:bodyPr>
          <a:lstStyle/>
          <a:p>
            <a:r>
              <a:rPr lang="zh-CN" altLang="en-US" b="1" dirty="0">
                <a:solidFill>
                  <a:srgbClr val="0000FF"/>
                </a:solidFill>
              </a:rPr>
              <a:t>图</a:t>
            </a:r>
            <a:r>
              <a:rPr lang="en-US" altLang="zh-CN" b="1" dirty="0">
                <a:solidFill>
                  <a:srgbClr val="0000FF"/>
                </a:solidFill>
              </a:rPr>
              <a:t>8-7</a:t>
            </a:r>
            <a:endParaRPr lang="zh-CN" altLang="en-US" b="1" dirty="0">
              <a:solidFill>
                <a:srgbClr val="0000FF"/>
              </a:solidFill>
            </a:endParaRPr>
          </a:p>
        </p:txBody>
      </p:sp>
    </p:spTree>
    <p:extLst>
      <p:ext uri="{BB962C8B-B14F-4D97-AF65-F5344CB8AC3E}">
        <p14:creationId xmlns:p14="http://schemas.microsoft.com/office/powerpoint/2010/main" val="2540989048"/>
      </p:ext>
    </p:extLst>
  </p:cSld>
  <p:clrMapOvr>
    <a:masterClrMapping/>
  </p:clrMapOvr>
  <p:transition>
    <p:random/>
    <p:sndAc>
      <p:stSnd>
        <p:snd r:embed="rId2" name="camera.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a:spLocks noGrp="1" noChangeArrowheads="1"/>
          </p:cNvSpPr>
          <p:nvPr>
            <p:ph type="sldNum" sz="quarter" idx="11"/>
          </p:nvPr>
        </p:nvSpPr>
        <p:spPr>
          <a:ln/>
        </p:spPr>
        <p:txBody>
          <a:bodyPr/>
          <a:lstStyle/>
          <a:p>
            <a:pPr>
              <a:defRPr/>
            </a:pPr>
            <a:fld id="{8E62BD38-DBDC-4A02-A361-B8A84EA1E4A4}" type="slidenum">
              <a:rPr lang="zh-CN" altLang="en-US"/>
              <a:pPr>
                <a:defRPr/>
              </a:pPr>
              <a:t>29</a:t>
            </a:fld>
            <a:endParaRPr lang="en-US" altLang="zh-CN"/>
          </a:p>
        </p:txBody>
      </p:sp>
      <p:sp>
        <p:nvSpPr>
          <p:cNvPr id="8194" name="内容占位符 1"/>
          <p:cNvSpPr>
            <a:spLocks noGrp="1"/>
          </p:cNvSpPr>
          <p:nvPr>
            <p:ph/>
          </p:nvPr>
        </p:nvSpPr>
        <p:spPr>
          <a:xfrm>
            <a:off x="0" y="457200"/>
            <a:ext cx="9144000" cy="5410200"/>
          </a:xfrm>
        </p:spPr>
        <p:txBody>
          <a:bodyPr/>
          <a:lstStyle/>
          <a:p>
            <a:pPr>
              <a:lnSpc>
                <a:spcPct val="130000"/>
              </a:lnSpc>
            </a:pPr>
            <a:r>
              <a:rPr lang="en-US" altLang="zh-CN" kern="1200" dirty="0">
                <a:solidFill>
                  <a:srgbClr val="9900CC"/>
                </a:solidFill>
              </a:rPr>
              <a:t>8.2.1  AT89S51</a:t>
            </a:r>
            <a:r>
              <a:rPr lang="zh-CN" altLang="en-US" kern="1200" dirty="0">
                <a:solidFill>
                  <a:srgbClr val="9900CC"/>
                </a:solidFill>
              </a:rPr>
              <a:t>的中断请求源和中断标志</a:t>
            </a:r>
          </a:p>
          <a:p>
            <a:pPr marL="0" indent="0" algn="l">
              <a:lnSpc>
                <a:spcPct val="150000"/>
              </a:lnSpc>
              <a:spcBef>
                <a:spcPts val="0"/>
              </a:spcBef>
            </a:pPr>
            <a:r>
              <a:rPr lang="en-US" altLang="zh-CN" kern="1200" dirty="0">
                <a:solidFill>
                  <a:srgbClr val="0000FF"/>
                </a:solidFill>
              </a:rPr>
              <a:t>         1. </a:t>
            </a:r>
            <a:r>
              <a:rPr lang="zh-CN" altLang="en-US" kern="1200" dirty="0">
                <a:solidFill>
                  <a:srgbClr val="0000FF"/>
                </a:solidFill>
              </a:rPr>
              <a:t>中断请求源</a:t>
            </a:r>
            <a:r>
              <a:rPr lang="zh-CN" altLang="en-US" dirty="0" smtClean="0"/>
              <a:t>：</a:t>
            </a:r>
            <a:r>
              <a:rPr lang="en-US" altLang="zh-CN" dirty="0" smtClean="0">
                <a:ea typeface="宋体" pitchFamily="2" charset="-122"/>
              </a:rPr>
              <a:t>AT89S51</a:t>
            </a:r>
            <a:r>
              <a:rPr lang="zh-CN" altLang="en-US" dirty="0" smtClean="0"/>
              <a:t>中断系统共有</a:t>
            </a:r>
            <a:r>
              <a:rPr lang="en-US" altLang="zh-CN" dirty="0" smtClean="0">
                <a:ea typeface="宋体" pitchFamily="2" charset="-122"/>
              </a:rPr>
              <a:t>5</a:t>
            </a:r>
            <a:r>
              <a:rPr lang="zh-CN" altLang="en-US" dirty="0" smtClean="0"/>
              <a:t>个中断请求源：</a:t>
            </a:r>
          </a:p>
          <a:p>
            <a:pPr marL="0" indent="0" algn="l">
              <a:lnSpc>
                <a:spcPct val="150000"/>
              </a:lnSpc>
              <a:spcBef>
                <a:spcPts val="0"/>
              </a:spcBef>
            </a:pPr>
            <a:r>
              <a:rPr lang="zh-CN" altLang="en-US" dirty="0" smtClean="0"/>
              <a:t>（</a:t>
            </a:r>
            <a:r>
              <a:rPr lang="en-US" altLang="zh-CN" dirty="0" smtClean="0">
                <a:ea typeface="宋体" pitchFamily="2" charset="-122"/>
              </a:rPr>
              <a:t>1</a:t>
            </a:r>
            <a:r>
              <a:rPr lang="zh-CN" altLang="en-US" dirty="0" smtClean="0"/>
              <a:t>）        </a:t>
            </a:r>
            <a:r>
              <a:rPr lang="en-US" altLang="zh-CN" dirty="0" smtClean="0"/>
              <a:t>——</a:t>
            </a:r>
            <a:r>
              <a:rPr lang="zh-CN" altLang="en-US" dirty="0" smtClean="0"/>
              <a:t>外部中断请求</a:t>
            </a:r>
            <a:r>
              <a:rPr lang="en-US" altLang="zh-CN" dirty="0" smtClean="0">
                <a:ea typeface="宋体" pitchFamily="2" charset="-122"/>
              </a:rPr>
              <a:t>0</a:t>
            </a:r>
            <a:r>
              <a:rPr lang="zh-CN" altLang="en-US" dirty="0" smtClean="0"/>
              <a:t>，中断请求信号由          引脚输入，中断请求标志为</a:t>
            </a:r>
            <a:r>
              <a:rPr lang="en-US" altLang="zh-CN" b="1" dirty="0" smtClean="0">
                <a:solidFill>
                  <a:srgbClr val="3333CC"/>
                </a:solidFill>
                <a:ea typeface="宋体" pitchFamily="2" charset="-122"/>
              </a:rPr>
              <a:t>IE0</a:t>
            </a:r>
            <a:r>
              <a:rPr lang="zh-CN" altLang="en-US" dirty="0" smtClean="0"/>
              <a:t>。</a:t>
            </a:r>
          </a:p>
          <a:p>
            <a:pPr marL="0" indent="0" algn="l">
              <a:lnSpc>
                <a:spcPct val="150000"/>
              </a:lnSpc>
              <a:spcBef>
                <a:spcPts val="0"/>
              </a:spcBef>
            </a:pPr>
            <a:r>
              <a:rPr lang="zh-CN" altLang="en-US" dirty="0" smtClean="0"/>
              <a:t>（</a:t>
            </a:r>
            <a:r>
              <a:rPr lang="en-US" altLang="zh-CN" dirty="0" smtClean="0">
                <a:ea typeface="宋体" pitchFamily="2" charset="-122"/>
              </a:rPr>
              <a:t>2</a:t>
            </a:r>
            <a:r>
              <a:rPr lang="zh-CN" altLang="en-US" dirty="0" smtClean="0"/>
              <a:t>）        </a:t>
            </a:r>
            <a:r>
              <a:rPr lang="en-US" altLang="zh-CN" dirty="0" smtClean="0"/>
              <a:t>——</a:t>
            </a:r>
            <a:r>
              <a:rPr lang="zh-CN" altLang="en-US" dirty="0" smtClean="0"/>
              <a:t>外部中断请求</a:t>
            </a:r>
            <a:r>
              <a:rPr lang="en-US" altLang="zh-CN" dirty="0" smtClean="0">
                <a:ea typeface="宋体" pitchFamily="2" charset="-122"/>
              </a:rPr>
              <a:t>1</a:t>
            </a:r>
            <a:r>
              <a:rPr lang="zh-CN" altLang="en-US" dirty="0" smtClean="0"/>
              <a:t>，中断请求信号由</a:t>
            </a:r>
            <a:r>
              <a:rPr lang="zh-CN" altLang="en-US" dirty="0" smtClean="0">
                <a:ea typeface="宋体" pitchFamily="2" charset="-122"/>
              </a:rPr>
              <a:t> </a:t>
            </a:r>
            <a:r>
              <a:rPr lang="en-US" altLang="zh-CN" dirty="0" smtClean="0">
                <a:ea typeface="宋体" pitchFamily="2" charset="-122"/>
              </a:rPr>
              <a:t>        </a:t>
            </a:r>
            <a:r>
              <a:rPr lang="zh-CN" altLang="en-US" dirty="0" smtClean="0"/>
              <a:t>引脚输入，中断请求标志为</a:t>
            </a:r>
            <a:r>
              <a:rPr lang="en-US" altLang="zh-CN" b="1" dirty="0" smtClean="0">
                <a:solidFill>
                  <a:srgbClr val="3333CC"/>
                </a:solidFill>
                <a:ea typeface="宋体" pitchFamily="2" charset="-122"/>
              </a:rPr>
              <a:t>IE1</a:t>
            </a:r>
            <a:r>
              <a:rPr lang="zh-CN" altLang="en-US" dirty="0" smtClean="0"/>
              <a:t>。</a:t>
            </a:r>
          </a:p>
          <a:p>
            <a:pPr marL="0" indent="0" algn="l">
              <a:lnSpc>
                <a:spcPct val="150000"/>
              </a:lnSpc>
              <a:spcBef>
                <a:spcPts val="0"/>
              </a:spcBef>
            </a:pPr>
            <a:r>
              <a:rPr lang="zh-CN" altLang="en-US" dirty="0" smtClean="0"/>
              <a:t>（</a:t>
            </a:r>
            <a:r>
              <a:rPr lang="en-US" altLang="zh-CN" dirty="0" smtClean="0">
                <a:ea typeface="宋体" pitchFamily="2" charset="-122"/>
              </a:rPr>
              <a:t>3</a:t>
            </a:r>
            <a:r>
              <a:rPr lang="zh-CN" altLang="en-US" dirty="0" smtClean="0"/>
              <a:t>）</a:t>
            </a:r>
            <a:r>
              <a:rPr lang="zh-CN" altLang="en-US" b="1" dirty="0" smtClean="0">
                <a:solidFill>
                  <a:srgbClr val="3333CC"/>
                </a:solidFill>
              </a:rPr>
              <a:t>定时器</a:t>
            </a:r>
            <a:r>
              <a:rPr lang="en-US" altLang="zh-CN" b="1" dirty="0" smtClean="0">
                <a:solidFill>
                  <a:srgbClr val="3333CC"/>
                </a:solidFill>
                <a:ea typeface="宋体" pitchFamily="2" charset="-122"/>
              </a:rPr>
              <a:t>/</a:t>
            </a:r>
            <a:r>
              <a:rPr lang="zh-CN" altLang="en-US" b="1" dirty="0" smtClean="0">
                <a:solidFill>
                  <a:srgbClr val="3333CC"/>
                </a:solidFill>
              </a:rPr>
              <a:t>计数器</a:t>
            </a:r>
            <a:r>
              <a:rPr lang="en-US" altLang="zh-CN" b="1" dirty="0" smtClean="0">
                <a:solidFill>
                  <a:srgbClr val="3333CC"/>
                </a:solidFill>
                <a:ea typeface="宋体" pitchFamily="2" charset="-122"/>
              </a:rPr>
              <a:t>T0</a:t>
            </a:r>
            <a:r>
              <a:rPr lang="zh-CN" altLang="en-US" dirty="0" smtClean="0"/>
              <a:t>计数溢出发出的中断请求，中断请求标志为</a:t>
            </a:r>
            <a:r>
              <a:rPr lang="en-US" altLang="zh-CN" b="1" dirty="0" smtClean="0">
                <a:solidFill>
                  <a:srgbClr val="3333CC"/>
                </a:solidFill>
                <a:ea typeface="宋体" pitchFamily="2" charset="-122"/>
              </a:rPr>
              <a:t>TF0</a:t>
            </a:r>
            <a:r>
              <a:rPr lang="zh-CN" altLang="en-US" dirty="0" smtClean="0"/>
              <a:t>。</a:t>
            </a:r>
          </a:p>
          <a:p>
            <a:pPr marL="0" indent="0" algn="l">
              <a:lnSpc>
                <a:spcPct val="150000"/>
              </a:lnSpc>
              <a:spcBef>
                <a:spcPts val="0"/>
              </a:spcBef>
            </a:pPr>
            <a:r>
              <a:rPr lang="zh-CN" altLang="en-US" dirty="0" smtClean="0"/>
              <a:t>（</a:t>
            </a:r>
            <a:r>
              <a:rPr lang="en-US" altLang="zh-CN" dirty="0" smtClean="0">
                <a:ea typeface="宋体" pitchFamily="2" charset="-122"/>
              </a:rPr>
              <a:t>4</a:t>
            </a:r>
            <a:r>
              <a:rPr lang="zh-CN" altLang="en-US" dirty="0" smtClean="0"/>
              <a:t>）</a:t>
            </a:r>
            <a:r>
              <a:rPr lang="zh-CN" altLang="en-US" b="1" dirty="0" smtClean="0">
                <a:solidFill>
                  <a:srgbClr val="3333CC"/>
                </a:solidFill>
              </a:rPr>
              <a:t>定时器</a:t>
            </a:r>
            <a:r>
              <a:rPr lang="en-US" altLang="zh-CN" b="1" dirty="0" smtClean="0">
                <a:solidFill>
                  <a:srgbClr val="3333CC"/>
                </a:solidFill>
              </a:rPr>
              <a:t>/</a:t>
            </a:r>
            <a:r>
              <a:rPr lang="zh-CN" altLang="en-US" b="1" dirty="0" smtClean="0">
                <a:solidFill>
                  <a:srgbClr val="3333CC"/>
                </a:solidFill>
              </a:rPr>
              <a:t>计数器</a:t>
            </a:r>
            <a:r>
              <a:rPr lang="en-US" altLang="zh-CN" b="1" dirty="0" smtClean="0">
                <a:solidFill>
                  <a:srgbClr val="3333CC"/>
                </a:solidFill>
              </a:rPr>
              <a:t>T1</a:t>
            </a:r>
            <a:r>
              <a:rPr lang="zh-CN" altLang="en-US" dirty="0" smtClean="0"/>
              <a:t>计数溢出发出的中断请求，中断请求标志为</a:t>
            </a:r>
            <a:r>
              <a:rPr lang="en-US" altLang="zh-CN" b="1" dirty="0" smtClean="0">
                <a:solidFill>
                  <a:srgbClr val="3333CC"/>
                </a:solidFill>
                <a:ea typeface="宋体" pitchFamily="2" charset="-122"/>
              </a:rPr>
              <a:t>TF1</a:t>
            </a:r>
            <a:r>
              <a:rPr lang="zh-CN" altLang="en-US" dirty="0" smtClean="0"/>
              <a:t>。</a:t>
            </a:r>
          </a:p>
          <a:p>
            <a:pPr marL="0" indent="0" algn="l">
              <a:lnSpc>
                <a:spcPct val="150000"/>
              </a:lnSpc>
              <a:spcBef>
                <a:spcPts val="0"/>
              </a:spcBef>
            </a:pPr>
            <a:r>
              <a:rPr lang="zh-CN" altLang="en-US" dirty="0" smtClean="0"/>
              <a:t>（</a:t>
            </a:r>
            <a:r>
              <a:rPr lang="en-US" altLang="zh-CN" dirty="0" smtClean="0">
                <a:ea typeface="宋体" pitchFamily="2" charset="-122"/>
              </a:rPr>
              <a:t>5</a:t>
            </a:r>
            <a:r>
              <a:rPr lang="zh-CN" altLang="en-US" dirty="0" smtClean="0"/>
              <a:t>）</a:t>
            </a:r>
            <a:r>
              <a:rPr lang="zh-CN" altLang="en-US" b="1" dirty="0" smtClean="0">
                <a:solidFill>
                  <a:srgbClr val="3333CC"/>
                </a:solidFill>
              </a:rPr>
              <a:t>串行口</a:t>
            </a:r>
            <a:r>
              <a:rPr lang="zh-CN" altLang="en-US" dirty="0" smtClean="0"/>
              <a:t>中断请求，中断请求标志为发送中断</a:t>
            </a:r>
            <a:r>
              <a:rPr lang="en-US" altLang="zh-CN" b="1" dirty="0" smtClean="0">
                <a:solidFill>
                  <a:srgbClr val="3333CC"/>
                </a:solidFill>
              </a:rPr>
              <a:t>TI</a:t>
            </a:r>
            <a:r>
              <a:rPr lang="zh-CN" altLang="en-US" dirty="0" smtClean="0"/>
              <a:t>或接收中断</a:t>
            </a:r>
            <a:r>
              <a:rPr lang="en-US" altLang="zh-CN" b="1" dirty="0" smtClean="0">
                <a:solidFill>
                  <a:srgbClr val="3333CC"/>
                </a:solidFill>
              </a:rPr>
              <a:t>RI</a:t>
            </a:r>
            <a:r>
              <a:rPr lang="zh-CN" altLang="en-US" dirty="0" smtClean="0"/>
              <a:t>。</a:t>
            </a:r>
          </a:p>
        </p:txBody>
      </p:sp>
      <p:graphicFrame>
        <p:nvGraphicFramePr>
          <p:cNvPr id="8202" name="Object 10"/>
          <p:cNvGraphicFramePr>
            <a:graphicFrameLocks noChangeAspect="1"/>
          </p:cNvGraphicFramePr>
          <p:nvPr/>
        </p:nvGraphicFramePr>
        <p:xfrm>
          <a:off x="684213" y="1557338"/>
          <a:ext cx="914400" cy="180975"/>
        </p:xfrm>
        <a:graphic>
          <a:graphicData uri="http://schemas.openxmlformats.org/presentationml/2006/ole">
            <mc:AlternateContent xmlns:mc="http://schemas.openxmlformats.org/markup-compatibility/2006">
              <mc:Choice xmlns:v="urn:schemas-microsoft-com:vml" Requires="v">
                <p:oleObj spid="_x0000_s272636" name="Equation" r:id="rId3" imgW="914400" imgH="181440" progId="Equation.DSMT4">
                  <p:embed/>
                </p:oleObj>
              </mc:Choice>
              <mc:Fallback>
                <p:oleObj name="Equation" r:id="rId3" imgW="914400" imgH="1814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1557338"/>
                        <a:ext cx="914400" cy="180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203" name="Object 11"/>
          <p:cNvGraphicFramePr>
            <a:graphicFrameLocks noChangeAspect="1"/>
          </p:cNvGraphicFramePr>
          <p:nvPr>
            <p:extLst>
              <p:ext uri="{D42A27DB-BD31-4B8C-83A1-F6EECF244321}">
                <p14:modId xmlns:p14="http://schemas.microsoft.com/office/powerpoint/2010/main" val="1478662571"/>
              </p:ext>
            </p:extLst>
          </p:nvPr>
        </p:nvGraphicFramePr>
        <p:xfrm>
          <a:off x="765175" y="1577975"/>
          <a:ext cx="830263" cy="457200"/>
        </p:xfrm>
        <a:graphic>
          <a:graphicData uri="http://schemas.openxmlformats.org/presentationml/2006/ole">
            <mc:AlternateContent xmlns:mc="http://schemas.openxmlformats.org/markup-compatibility/2006">
              <mc:Choice xmlns:v="urn:schemas-microsoft-com:vml" Requires="v">
                <p:oleObj spid="_x0000_s272637" name="Equation" r:id="rId5" imgW="368280" imgH="203040" progId="Equation.DSMT4">
                  <p:embed/>
                </p:oleObj>
              </mc:Choice>
              <mc:Fallback>
                <p:oleObj name="Equation" r:id="rId5" imgW="368280" imgH="2030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5175" y="1577975"/>
                        <a:ext cx="830263"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204" name="Object 12"/>
          <p:cNvGraphicFramePr>
            <a:graphicFrameLocks noChangeAspect="1"/>
          </p:cNvGraphicFramePr>
          <p:nvPr>
            <p:extLst>
              <p:ext uri="{D42A27DB-BD31-4B8C-83A1-F6EECF244321}">
                <p14:modId xmlns:p14="http://schemas.microsoft.com/office/powerpoint/2010/main" val="1867824129"/>
              </p:ext>
            </p:extLst>
          </p:nvPr>
        </p:nvGraphicFramePr>
        <p:xfrm>
          <a:off x="774700" y="2689225"/>
          <a:ext cx="773113" cy="457200"/>
        </p:xfrm>
        <a:graphic>
          <a:graphicData uri="http://schemas.openxmlformats.org/presentationml/2006/ole">
            <mc:AlternateContent xmlns:mc="http://schemas.openxmlformats.org/markup-compatibility/2006">
              <mc:Choice xmlns:v="urn:schemas-microsoft-com:vml" Requires="v">
                <p:oleObj spid="_x0000_s272638" name="Equation" r:id="rId7" imgW="342720" imgH="203040" progId="Equation.DSMT4">
                  <p:embed/>
                </p:oleObj>
              </mc:Choice>
              <mc:Fallback>
                <p:oleObj name="Equation" r:id="rId7" imgW="342720" imgH="2030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4700" y="2689225"/>
                        <a:ext cx="773113"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205" name="Object 13"/>
          <p:cNvGraphicFramePr>
            <a:graphicFrameLocks noChangeAspect="1"/>
          </p:cNvGraphicFramePr>
          <p:nvPr>
            <p:extLst>
              <p:ext uri="{D42A27DB-BD31-4B8C-83A1-F6EECF244321}">
                <p14:modId xmlns:p14="http://schemas.microsoft.com/office/powerpoint/2010/main" val="3942207510"/>
              </p:ext>
            </p:extLst>
          </p:nvPr>
        </p:nvGraphicFramePr>
        <p:xfrm>
          <a:off x="6646863" y="1603375"/>
          <a:ext cx="830262" cy="457200"/>
        </p:xfrm>
        <a:graphic>
          <a:graphicData uri="http://schemas.openxmlformats.org/presentationml/2006/ole">
            <mc:AlternateContent xmlns:mc="http://schemas.openxmlformats.org/markup-compatibility/2006">
              <mc:Choice xmlns:v="urn:schemas-microsoft-com:vml" Requires="v">
                <p:oleObj spid="_x0000_s272639" name="Equation" r:id="rId9" imgW="368280" imgH="203040" progId="Equation.DSMT4">
                  <p:embed/>
                </p:oleObj>
              </mc:Choice>
              <mc:Fallback>
                <p:oleObj name="Equation" r:id="rId9" imgW="368280" imgH="2030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46863" y="1603375"/>
                        <a:ext cx="830262"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206" name="Object 14"/>
          <p:cNvGraphicFramePr>
            <a:graphicFrameLocks noChangeAspect="1"/>
          </p:cNvGraphicFramePr>
          <p:nvPr>
            <p:extLst>
              <p:ext uri="{D42A27DB-BD31-4B8C-83A1-F6EECF244321}">
                <p14:modId xmlns:p14="http://schemas.microsoft.com/office/powerpoint/2010/main" val="1734292573"/>
              </p:ext>
            </p:extLst>
          </p:nvPr>
        </p:nvGraphicFramePr>
        <p:xfrm>
          <a:off x="6704013" y="2700338"/>
          <a:ext cx="773112" cy="457200"/>
        </p:xfrm>
        <a:graphic>
          <a:graphicData uri="http://schemas.openxmlformats.org/presentationml/2006/ole">
            <mc:AlternateContent xmlns:mc="http://schemas.openxmlformats.org/markup-compatibility/2006">
              <mc:Choice xmlns:v="urn:schemas-microsoft-com:vml" Requires="v">
                <p:oleObj spid="_x0000_s272640" name="Equation" r:id="rId10" imgW="342720" imgH="203040" progId="Equation.DSMT4">
                  <p:embed/>
                </p:oleObj>
              </mc:Choice>
              <mc:Fallback>
                <p:oleObj name="Equation" r:id="rId10" imgW="342720" imgH="2030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04013" y="2700338"/>
                        <a:ext cx="773112"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3427941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1E137D1B-5027-4B4E-B8A4-A4DFFE973B71}" type="slidenum">
              <a:rPr lang="zh-CN" altLang="en-US"/>
              <a:pPr>
                <a:defRPr/>
              </a:pPr>
              <a:t>30</a:t>
            </a:fld>
            <a:endParaRPr lang="en-US" altLang="zh-CN"/>
          </a:p>
        </p:txBody>
      </p:sp>
      <p:sp>
        <p:nvSpPr>
          <p:cNvPr id="10242" name="内容占位符 1"/>
          <p:cNvSpPr>
            <a:spLocks noGrp="1"/>
          </p:cNvSpPr>
          <p:nvPr>
            <p:ph/>
          </p:nvPr>
        </p:nvSpPr>
        <p:spPr>
          <a:xfrm>
            <a:off x="468313" y="692150"/>
            <a:ext cx="8229600" cy="5410200"/>
          </a:xfrm>
        </p:spPr>
        <p:txBody>
          <a:bodyPr/>
          <a:lstStyle/>
          <a:p>
            <a:pPr>
              <a:lnSpc>
                <a:spcPct val="130000"/>
              </a:lnSpc>
            </a:pPr>
            <a:r>
              <a:rPr lang="en-US" altLang="zh-CN" kern="1200" dirty="0">
                <a:solidFill>
                  <a:srgbClr val="0000FF"/>
                </a:solidFill>
              </a:rPr>
              <a:t>2.  </a:t>
            </a:r>
            <a:r>
              <a:rPr lang="zh-CN" altLang="en-US" kern="1200" dirty="0">
                <a:solidFill>
                  <a:srgbClr val="0000FF"/>
                </a:solidFill>
              </a:rPr>
              <a:t>中断请求标志寄存器</a:t>
            </a:r>
          </a:p>
          <a:p>
            <a:pPr>
              <a:lnSpc>
                <a:spcPct val="130000"/>
              </a:lnSpc>
            </a:pPr>
            <a:r>
              <a:rPr lang="en-US" altLang="zh-CN" dirty="0" smtClean="0">
                <a:ea typeface="宋体" pitchFamily="2" charset="-122"/>
              </a:rPr>
              <a:t>5</a:t>
            </a:r>
            <a:r>
              <a:rPr lang="zh-CN" altLang="en-US" dirty="0" smtClean="0"/>
              <a:t>个中断请求源的</a:t>
            </a:r>
            <a:r>
              <a:rPr lang="zh-CN" altLang="en-US" b="1" dirty="0" smtClean="0">
                <a:solidFill>
                  <a:srgbClr val="3333CC"/>
                </a:solidFill>
              </a:rPr>
              <a:t>中断请求标志</a:t>
            </a:r>
            <a:r>
              <a:rPr lang="zh-CN" altLang="en-US" dirty="0" smtClean="0"/>
              <a:t>分别由</a:t>
            </a:r>
            <a:r>
              <a:rPr lang="en-US" altLang="zh-CN" b="1" dirty="0" smtClean="0">
                <a:solidFill>
                  <a:srgbClr val="3333CC"/>
                </a:solidFill>
                <a:ea typeface="宋体" pitchFamily="2" charset="-122"/>
              </a:rPr>
              <a:t>TCON</a:t>
            </a:r>
            <a:r>
              <a:rPr lang="zh-CN" altLang="en-US" dirty="0" smtClean="0"/>
              <a:t>和</a:t>
            </a:r>
            <a:r>
              <a:rPr lang="en-US" altLang="zh-CN" b="1" dirty="0" smtClean="0">
                <a:solidFill>
                  <a:srgbClr val="3333CC"/>
                </a:solidFill>
                <a:ea typeface="宋体" pitchFamily="2" charset="-122"/>
              </a:rPr>
              <a:t>SCON</a:t>
            </a:r>
            <a:r>
              <a:rPr lang="zh-CN" altLang="en-US" dirty="0" smtClean="0"/>
              <a:t>的相应位锁存。</a:t>
            </a:r>
          </a:p>
          <a:p>
            <a:pPr>
              <a:lnSpc>
                <a:spcPct val="130000"/>
              </a:lnSpc>
            </a:pPr>
            <a:r>
              <a:rPr lang="en-US" altLang="zh-CN" b="1" dirty="0" smtClean="0">
                <a:solidFill>
                  <a:srgbClr val="3333FF"/>
                </a:solidFill>
                <a:ea typeface="宋体" pitchFamily="2" charset="-122"/>
              </a:rPr>
              <a:t>(1) </a:t>
            </a:r>
            <a:r>
              <a:rPr lang="zh-CN" altLang="en-US" dirty="0" smtClean="0">
                <a:solidFill>
                  <a:srgbClr val="3333FF"/>
                </a:solidFill>
                <a:ea typeface="宋体" pitchFamily="2" charset="-122"/>
              </a:rPr>
              <a:t>定时器</a:t>
            </a:r>
            <a:r>
              <a:rPr lang="en-US" altLang="zh-CN" dirty="0">
                <a:solidFill>
                  <a:srgbClr val="3333FF"/>
                </a:solidFill>
                <a:ea typeface="宋体" pitchFamily="2" charset="-122"/>
              </a:rPr>
              <a:t>/</a:t>
            </a:r>
            <a:r>
              <a:rPr lang="zh-CN" altLang="en-US" dirty="0">
                <a:solidFill>
                  <a:srgbClr val="3333FF"/>
                </a:solidFill>
                <a:ea typeface="宋体" pitchFamily="2" charset="-122"/>
              </a:rPr>
              <a:t>计数器控制寄存器</a:t>
            </a:r>
            <a:r>
              <a:rPr lang="en-US" altLang="zh-CN" dirty="0" smtClean="0">
                <a:solidFill>
                  <a:srgbClr val="3333FF"/>
                </a:solidFill>
                <a:ea typeface="宋体" pitchFamily="2" charset="-122"/>
              </a:rPr>
              <a:t>TCON</a:t>
            </a:r>
            <a:endParaRPr lang="zh-CN" altLang="en-US" dirty="0" smtClean="0">
              <a:solidFill>
                <a:srgbClr val="3333FF"/>
              </a:solidFill>
            </a:endParaRPr>
          </a:p>
          <a:p>
            <a:pPr>
              <a:lnSpc>
                <a:spcPct val="130000"/>
              </a:lnSpc>
            </a:pPr>
            <a:r>
              <a:rPr lang="zh-CN" altLang="en-US" dirty="0" smtClean="0"/>
              <a:t>为定时器</a:t>
            </a:r>
            <a:r>
              <a:rPr lang="en-US" altLang="zh-CN" dirty="0" smtClean="0">
                <a:ea typeface="宋体" pitchFamily="2" charset="-122"/>
              </a:rPr>
              <a:t>/</a:t>
            </a:r>
            <a:r>
              <a:rPr lang="zh-CN" altLang="en-US" dirty="0" smtClean="0"/>
              <a:t>计数器的控制寄存器，字节地址为</a:t>
            </a:r>
            <a:r>
              <a:rPr lang="en-US" altLang="zh-CN" dirty="0" smtClean="0">
                <a:ea typeface="宋体" pitchFamily="2" charset="-122"/>
              </a:rPr>
              <a:t>88H</a:t>
            </a:r>
            <a:r>
              <a:rPr lang="zh-CN" altLang="en-US" dirty="0" smtClean="0"/>
              <a:t>，可位寻址。特殊功能寄存器</a:t>
            </a:r>
            <a:r>
              <a:rPr lang="en-US" altLang="zh-CN" dirty="0" smtClean="0">
                <a:ea typeface="宋体" pitchFamily="2" charset="-122"/>
              </a:rPr>
              <a:t>TCON</a:t>
            </a:r>
            <a:r>
              <a:rPr lang="zh-CN" altLang="en-US" dirty="0" smtClean="0"/>
              <a:t>的格式如下</a:t>
            </a:r>
            <a:r>
              <a:rPr lang="zh-CN" altLang="en-US" b="1" dirty="0" smtClean="0">
                <a:solidFill>
                  <a:srgbClr val="3333CC"/>
                </a:solidFill>
              </a:rPr>
              <a:t>图</a:t>
            </a:r>
            <a:r>
              <a:rPr lang="zh-CN" altLang="en-US" dirty="0" smtClean="0"/>
              <a:t>所示。</a:t>
            </a:r>
          </a:p>
          <a:p>
            <a:pPr>
              <a:lnSpc>
                <a:spcPct val="130000"/>
              </a:lnSpc>
            </a:pPr>
            <a:endParaRPr lang="zh-CN" altLang="en-US" dirty="0" smtClean="0"/>
          </a:p>
        </p:txBody>
      </p:sp>
      <p:sp>
        <p:nvSpPr>
          <p:cNvPr id="10245" name="Rectangle 2"/>
          <p:cNvSpPr>
            <a:spLocks noChangeArrowheads="1"/>
          </p:cNvSpPr>
          <p:nvPr/>
        </p:nvSpPr>
        <p:spPr bwMode="auto">
          <a:xfrm>
            <a:off x="2366542" y="5443508"/>
            <a:ext cx="432201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pitchFamily="34" charset="0"/>
                <a:ea typeface="黑体" pitchFamily="49" charset="-122"/>
              </a:defRPr>
            </a:lvl1pPr>
            <a:lvl2pPr marL="742950" indent="-285750" eaLnBrk="0" hangingPunct="0">
              <a:defRPr sz="2400">
                <a:solidFill>
                  <a:schemeClr val="tx1"/>
                </a:solidFill>
                <a:latin typeface="Arial" pitchFamily="34" charset="0"/>
                <a:ea typeface="黑体" pitchFamily="49" charset="-122"/>
              </a:defRPr>
            </a:lvl2pPr>
            <a:lvl3pPr marL="1143000" indent="-228600" eaLnBrk="0" hangingPunct="0">
              <a:defRPr sz="2400">
                <a:solidFill>
                  <a:schemeClr val="tx1"/>
                </a:solidFill>
                <a:latin typeface="Arial" pitchFamily="34" charset="0"/>
                <a:ea typeface="黑体" pitchFamily="49" charset="-122"/>
              </a:defRPr>
            </a:lvl3pPr>
            <a:lvl4pPr marL="1600200" indent="-228600" eaLnBrk="0" hangingPunct="0">
              <a:defRPr sz="2400">
                <a:solidFill>
                  <a:schemeClr val="tx1"/>
                </a:solidFill>
                <a:latin typeface="Arial" pitchFamily="34" charset="0"/>
                <a:ea typeface="黑体" pitchFamily="49" charset="-122"/>
              </a:defRPr>
            </a:lvl4pPr>
            <a:lvl5pPr marL="2057400" indent="-228600" eaLnBrk="0" hangingPunct="0">
              <a:defRPr sz="2400">
                <a:solidFill>
                  <a:schemeClr val="tx1"/>
                </a:solidFill>
                <a:latin typeface="Arial" pitchFamily="34" charset="0"/>
                <a:ea typeface="黑体" pitchFamily="49" charset="-122"/>
              </a:defRPr>
            </a:lvl5pPr>
            <a:lvl6pPr marL="2514600" indent="-228600" eaLnBrk="0" fontAlgn="base" hangingPunct="0">
              <a:spcBef>
                <a:spcPct val="0"/>
              </a:spcBef>
              <a:spcAft>
                <a:spcPct val="0"/>
              </a:spcAft>
              <a:defRPr sz="2400">
                <a:solidFill>
                  <a:schemeClr val="tx1"/>
                </a:solidFill>
                <a:latin typeface="Arial" pitchFamily="34" charset="0"/>
                <a:ea typeface="黑体" pitchFamily="49" charset="-122"/>
              </a:defRPr>
            </a:lvl6pPr>
            <a:lvl7pPr marL="2971800" indent="-228600" eaLnBrk="0" fontAlgn="base" hangingPunct="0">
              <a:spcBef>
                <a:spcPct val="0"/>
              </a:spcBef>
              <a:spcAft>
                <a:spcPct val="0"/>
              </a:spcAft>
              <a:defRPr sz="2400">
                <a:solidFill>
                  <a:schemeClr val="tx1"/>
                </a:solidFill>
                <a:latin typeface="Arial" pitchFamily="34" charset="0"/>
                <a:ea typeface="黑体" pitchFamily="49" charset="-122"/>
              </a:defRPr>
            </a:lvl7pPr>
            <a:lvl8pPr marL="3429000" indent="-228600" eaLnBrk="0" fontAlgn="base" hangingPunct="0">
              <a:spcBef>
                <a:spcPct val="0"/>
              </a:spcBef>
              <a:spcAft>
                <a:spcPct val="0"/>
              </a:spcAft>
              <a:defRPr sz="2400">
                <a:solidFill>
                  <a:schemeClr val="tx1"/>
                </a:solidFill>
                <a:latin typeface="Arial" pitchFamily="34" charset="0"/>
                <a:ea typeface="黑体" pitchFamily="49" charset="-122"/>
              </a:defRPr>
            </a:lvl8pPr>
            <a:lvl9pPr marL="3886200" indent="-228600" eaLnBrk="0" fontAlgn="base" hangingPunct="0">
              <a:spcBef>
                <a:spcPct val="0"/>
              </a:spcBef>
              <a:spcAft>
                <a:spcPct val="0"/>
              </a:spcAft>
              <a:defRPr sz="2400">
                <a:solidFill>
                  <a:schemeClr val="tx1"/>
                </a:solidFill>
                <a:latin typeface="Arial" pitchFamily="34" charset="0"/>
                <a:ea typeface="黑体" pitchFamily="49" charset="-122"/>
              </a:defRPr>
            </a:lvl9pPr>
          </a:lstStyle>
          <a:p>
            <a:pPr algn="ctr" eaLnBrk="1" hangingPunct="1"/>
            <a:r>
              <a:rPr lang="zh-CN" altLang="zh-CN" sz="2000" b="1" dirty="0" smtClean="0">
                <a:solidFill>
                  <a:srgbClr val="FF3300"/>
                </a:solidFill>
                <a:latin typeface="黑体" pitchFamily="49" charset="-122"/>
                <a:cs typeface="Times New Roman" pitchFamily="18" charset="0"/>
              </a:rPr>
              <a:t>图</a:t>
            </a:r>
            <a:r>
              <a:rPr lang="en-US" altLang="zh-CN" sz="2000" b="1" dirty="0" smtClean="0">
                <a:solidFill>
                  <a:srgbClr val="FF3300"/>
                </a:solidFill>
                <a:latin typeface="黑体" pitchFamily="49" charset="-122"/>
                <a:cs typeface="Times New Roman" pitchFamily="18" charset="0"/>
              </a:rPr>
              <a:t>8-8</a:t>
            </a:r>
            <a:r>
              <a:rPr lang="en-US" altLang="zh-CN" sz="2000" b="1" dirty="0" smtClean="0">
                <a:solidFill>
                  <a:srgbClr val="3333CC"/>
                </a:solidFill>
                <a:latin typeface="黑体" pitchFamily="49" charset="-122"/>
                <a:cs typeface="Times New Roman" pitchFamily="18" charset="0"/>
              </a:rPr>
              <a:t>  </a:t>
            </a:r>
            <a:r>
              <a:rPr lang="zh-CN" altLang="en-US" sz="2000" b="1" dirty="0">
                <a:solidFill>
                  <a:srgbClr val="3333CC"/>
                </a:solidFill>
                <a:latin typeface="黑体" pitchFamily="49" charset="-122"/>
                <a:cs typeface="Times New Roman" pitchFamily="18" charset="0"/>
              </a:rPr>
              <a:t>特殊功能寄存器</a:t>
            </a:r>
            <a:r>
              <a:rPr lang="en-US" altLang="zh-CN" sz="2000" b="1" dirty="0">
                <a:solidFill>
                  <a:srgbClr val="3333CC"/>
                </a:solidFill>
                <a:latin typeface="黑体" pitchFamily="49" charset="-122"/>
                <a:cs typeface="Times New Roman" pitchFamily="18" charset="0"/>
              </a:rPr>
              <a:t>TCON</a:t>
            </a:r>
            <a:r>
              <a:rPr lang="zh-CN" altLang="en-US" sz="2000" b="1" dirty="0">
                <a:solidFill>
                  <a:srgbClr val="3333CC"/>
                </a:solidFill>
                <a:latin typeface="黑体" pitchFamily="49" charset="-122"/>
                <a:cs typeface="Times New Roman" pitchFamily="18" charset="0"/>
              </a:rPr>
              <a:t>的格式</a:t>
            </a:r>
            <a:endParaRPr lang="zh-CN" altLang="en-US" sz="2000" b="1" dirty="0">
              <a:solidFill>
                <a:srgbClr val="3333CC"/>
              </a:solidFill>
              <a:latin typeface="黑体" pitchFamily="49" charset="-122"/>
            </a:endParaRPr>
          </a:p>
        </p:txBody>
      </p:sp>
      <p:pic>
        <p:nvPicPr>
          <p:cNvPr id="10252" name="Picture 12" descr="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8713" y="3898900"/>
            <a:ext cx="7127875" cy="1400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1833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7D904F6E-F7CF-4B73-BE3F-4389D82545AA}" type="slidenum">
              <a:rPr lang="zh-CN" altLang="en-US"/>
              <a:pPr>
                <a:defRPr/>
              </a:pPr>
              <a:t>31</a:t>
            </a:fld>
            <a:endParaRPr lang="en-US" altLang="zh-CN"/>
          </a:p>
        </p:txBody>
      </p:sp>
      <p:sp>
        <p:nvSpPr>
          <p:cNvPr id="11266" name="内容占位符 1"/>
          <p:cNvSpPr>
            <a:spLocks noGrp="1"/>
          </p:cNvSpPr>
          <p:nvPr>
            <p:ph/>
          </p:nvPr>
        </p:nvSpPr>
        <p:spPr>
          <a:xfrm>
            <a:off x="0" y="463550"/>
            <a:ext cx="9144000" cy="5410200"/>
          </a:xfrm>
        </p:spPr>
        <p:txBody>
          <a:bodyPr/>
          <a:lstStyle/>
          <a:p>
            <a:pPr marL="0" indent="0" algn="l">
              <a:lnSpc>
                <a:spcPct val="150000"/>
              </a:lnSpc>
              <a:spcBef>
                <a:spcPts val="0"/>
              </a:spcBef>
            </a:pPr>
            <a:r>
              <a:rPr lang="en-US" altLang="zh-CN" b="1" dirty="0" smtClean="0">
                <a:solidFill>
                  <a:srgbClr val="FF3300"/>
                </a:solidFill>
                <a:ea typeface="宋体" pitchFamily="2" charset="-122"/>
              </a:rPr>
              <a:t>        TCON</a:t>
            </a:r>
            <a:r>
              <a:rPr lang="zh-CN" altLang="en-US" b="1" dirty="0" smtClean="0">
                <a:solidFill>
                  <a:srgbClr val="FF3300"/>
                </a:solidFill>
              </a:rPr>
              <a:t>各标志位功能如下：</a:t>
            </a:r>
          </a:p>
          <a:p>
            <a:pPr marL="0" indent="0" algn="l">
              <a:lnSpc>
                <a:spcPct val="150000"/>
              </a:lnSpc>
              <a:spcBef>
                <a:spcPts val="0"/>
              </a:spcBef>
            </a:pPr>
            <a:r>
              <a:rPr lang="en-US" altLang="zh-CN" dirty="0" smtClean="0"/>
              <a:t>        </a:t>
            </a:r>
            <a:r>
              <a:rPr lang="zh-CN" altLang="zh-CN" dirty="0" smtClean="0"/>
              <a:t>①</a:t>
            </a:r>
            <a:r>
              <a:rPr lang="en-US" altLang="zh-CN" dirty="0" smtClean="0"/>
              <a:t> </a:t>
            </a:r>
            <a:r>
              <a:rPr lang="en-US" altLang="zh-CN" dirty="0"/>
              <a:t>IT0</a:t>
            </a:r>
            <a:r>
              <a:rPr lang="zh-CN" altLang="zh-CN" dirty="0"/>
              <a:t>：选择外中断请求</a:t>
            </a:r>
            <a:r>
              <a:rPr lang="en-US" altLang="zh-CN" dirty="0"/>
              <a:t>0</a:t>
            </a:r>
            <a:r>
              <a:rPr lang="zh-CN" altLang="zh-CN" dirty="0"/>
              <a:t>为下降沿触发方式或低电平触发方式：</a:t>
            </a:r>
          </a:p>
          <a:p>
            <a:pPr marL="0" indent="0" algn="l">
              <a:lnSpc>
                <a:spcPct val="150000"/>
              </a:lnSpc>
              <a:spcBef>
                <a:spcPts val="0"/>
              </a:spcBef>
            </a:pPr>
            <a:r>
              <a:rPr lang="en-US" altLang="zh-CN" dirty="0"/>
              <a:t>   </a:t>
            </a:r>
            <a:r>
              <a:rPr lang="en-US" altLang="zh-CN" dirty="0" smtClean="0"/>
              <a:t>          IT0 </a:t>
            </a:r>
            <a:r>
              <a:rPr lang="en-US" altLang="zh-CN" dirty="0"/>
              <a:t>= 0</a:t>
            </a:r>
            <a:r>
              <a:rPr lang="zh-CN" altLang="zh-CN" dirty="0"/>
              <a:t>，为低电平触发方式。</a:t>
            </a:r>
          </a:p>
          <a:p>
            <a:pPr marL="0" indent="0" algn="l">
              <a:lnSpc>
                <a:spcPct val="150000"/>
              </a:lnSpc>
              <a:spcBef>
                <a:spcPts val="0"/>
              </a:spcBef>
            </a:pPr>
            <a:r>
              <a:rPr lang="en-US" altLang="zh-CN" dirty="0"/>
              <a:t>  </a:t>
            </a:r>
            <a:r>
              <a:rPr lang="en-US" altLang="zh-CN" dirty="0" smtClean="0"/>
              <a:t>           IT0 </a:t>
            </a:r>
            <a:r>
              <a:rPr lang="en-US" altLang="zh-CN" dirty="0"/>
              <a:t>= 1</a:t>
            </a:r>
            <a:r>
              <a:rPr lang="zh-CN" altLang="zh-CN" dirty="0"/>
              <a:t>，为下降沿触发方式。</a:t>
            </a:r>
          </a:p>
          <a:p>
            <a:pPr marL="0" indent="0" algn="l">
              <a:lnSpc>
                <a:spcPct val="150000"/>
              </a:lnSpc>
              <a:spcBef>
                <a:spcPts val="0"/>
              </a:spcBef>
            </a:pPr>
            <a:r>
              <a:rPr lang="en-US" altLang="zh-CN" dirty="0"/>
              <a:t>   </a:t>
            </a:r>
            <a:r>
              <a:rPr lang="en-US" altLang="zh-CN" dirty="0" smtClean="0"/>
              <a:t>      </a:t>
            </a:r>
            <a:r>
              <a:rPr lang="zh-CN" altLang="zh-CN" dirty="0" smtClean="0"/>
              <a:t>可</a:t>
            </a:r>
            <a:r>
              <a:rPr lang="zh-CN" altLang="zh-CN" dirty="0"/>
              <a:t>由软件置“</a:t>
            </a:r>
            <a:r>
              <a:rPr lang="en-US" altLang="zh-CN" dirty="0"/>
              <a:t>1</a:t>
            </a:r>
            <a:r>
              <a:rPr lang="zh-CN" altLang="zh-CN" dirty="0"/>
              <a:t>”或清“</a:t>
            </a:r>
            <a:r>
              <a:rPr lang="en-US" altLang="zh-CN" dirty="0"/>
              <a:t>0</a:t>
            </a:r>
            <a:r>
              <a:rPr lang="zh-CN" altLang="zh-CN" dirty="0"/>
              <a:t>”</a:t>
            </a:r>
            <a:r>
              <a:rPr lang="zh-CN" altLang="zh-CN" dirty="0" smtClean="0"/>
              <a:t>。</a:t>
            </a:r>
            <a:endParaRPr lang="zh-CN" altLang="zh-CN" dirty="0"/>
          </a:p>
        </p:txBody>
      </p:sp>
    </p:spTree>
    <p:extLst>
      <p:ext uri="{BB962C8B-B14F-4D97-AF65-F5344CB8AC3E}">
        <p14:creationId xmlns:p14="http://schemas.microsoft.com/office/powerpoint/2010/main" val="238056603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32</a:t>
            </a:fld>
            <a:endParaRPr lang="en-US" altLang="zh-CN" dirty="0"/>
          </a:p>
        </p:txBody>
      </p:sp>
      <p:sp>
        <p:nvSpPr>
          <p:cNvPr id="4" name="矩形 3"/>
          <p:cNvSpPr/>
          <p:nvPr/>
        </p:nvSpPr>
        <p:spPr>
          <a:xfrm>
            <a:off x="0" y="719941"/>
            <a:ext cx="9144000" cy="2308324"/>
          </a:xfrm>
          <a:prstGeom prst="rect">
            <a:avLst/>
          </a:prstGeom>
        </p:spPr>
        <p:txBody>
          <a:bodyPr wrap="square">
            <a:spAutoFit/>
          </a:bodyPr>
          <a:lstStyle/>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zh-CN" sz="2400" b="1" kern="0" dirty="0" smtClean="0">
                <a:solidFill>
                  <a:srgbClr val="333399"/>
                </a:solidFill>
                <a:latin typeface="Arial"/>
                <a:ea typeface="幼圆"/>
              </a:rPr>
              <a:t>②</a:t>
            </a:r>
            <a:r>
              <a:rPr lang="en-US" altLang="zh-CN" sz="2400" b="1" kern="0" dirty="0" smtClean="0">
                <a:solidFill>
                  <a:srgbClr val="333399"/>
                </a:solidFill>
                <a:latin typeface="Arial"/>
                <a:ea typeface="幼圆"/>
              </a:rPr>
              <a:t> </a:t>
            </a:r>
            <a:r>
              <a:rPr lang="en-US" altLang="zh-CN" sz="2400" b="1" kern="0" dirty="0">
                <a:solidFill>
                  <a:srgbClr val="333399"/>
                </a:solidFill>
                <a:latin typeface="Arial"/>
                <a:ea typeface="幼圆"/>
              </a:rPr>
              <a:t>IE0</a:t>
            </a:r>
            <a:r>
              <a:rPr lang="zh-CN" altLang="zh-CN" sz="2400" b="1" kern="0" dirty="0">
                <a:solidFill>
                  <a:srgbClr val="333399"/>
                </a:solidFill>
                <a:latin typeface="Arial"/>
                <a:ea typeface="幼圆"/>
              </a:rPr>
              <a:t>：外部中断请求</a:t>
            </a:r>
            <a:r>
              <a:rPr lang="en-US" altLang="zh-CN" sz="2400" b="1" kern="0" dirty="0">
                <a:solidFill>
                  <a:srgbClr val="333399"/>
                </a:solidFill>
                <a:latin typeface="Arial"/>
                <a:ea typeface="幼圆"/>
              </a:rPr>
              <a:t>0</a:t>
            </a:r>
            <a:r>
              <a:rPr lang="zh-CN" altLang="zh-CN" sz="2400" b="1" kern="0" dirty="0">
                <a:solidFill>
                  <a:srgbClr val="333399"/>
                </a:solidFill>
                <a:latin typeface="Arial"/>
                <a:ea typeface="幼圆"/>
              </a:rPr>
              <a:t>的中断请求标志位。</a:t>
            </a:r>
          </a:p>
          <a:p>
            <a:pPr lvl="0" algn="l">
              <a:lnSpc>
                <a:spcPct val="150000"/>
              </a:lnSpc>
              <a:spcBef>
                <a:spcPts val="0"/>
              </a:spcBef>
            </a:pPr>
            <a:r>
              <a:rPr lang="en-US" altLang="zh-CN" sz="2400" b="1" kern="0" dirty="0">
                <a:solidFill>
                  <a:srgbClr val="333399"/>
                </a:solidFill>
                <a:latin typeface="Arial"/>
                <a:ea typeface="幼圆"/>
              </a:rPr>
              <a:t>             IE0 = 0</a:t>
            </a:r>
            <a:r>
              <a:rPr lang="zh-CN" altLang="zh-CN" sz="2400" b="1" kern="0" dirty="0">
                <a:solidFill>
                  <a:srgbClr val="333399"/>
                </a:solidFill>
                <a:latin typeface="Arial"/>
                <a:ea typeface="幼圆"/>
              </a:rPr>
              <a:t>，无中断请求。</a:t>
            </a:r>
          </a:p>
          <a:p>
            <a:pPr lvl="0" algn="l">
              <a:lnSpc>
                <a:spcPct val="150000"/>
              </a:lnSpc>
              <a:spcBef>
                <a:spcPts val="0"/>
              </a:spcBef>
            </a:pPr>
            <a:r>
              <a:rPr lang="en-US" altLang="zh-CN" sz="2400" b="1" kern="0" dirty="0">
                <a:solidFill>
                  <a:srgbClr val="333399"/>
                </a:solidFill>
                <a:latin typeface="Arial"/>
                <a:ea typeface="幼圆"/>
              </a:rPr>
              <a:t>             IE0 = 1</a:t>
            </a:r>
            <a:r>
              <a:rPr lang="zh-CN" altLang="zh-CN" sz="2400" b="1" kern="0" dirty="0">
                <a:solidFill>
                  <a:srgbClr val="333399"/>
                </a:solidFill>
                <a:latin typeface="Arial"/>
                <a:ea typeface="幼圆"/>
              </a:rPr>
              <a:t>，外部中断</a:t>
            </a:r>
            <a:r>
              <a:rPr lang="en-US" altLang="zh-CN" sz="2400" b="1" kern="0" dirty="0">
                <a:solidFill>
                  <a:srgbClr val="333399"/>
                </a:solidFill>
                <a:latin typeface="Arial"/>
                <a:ea typeface="幼圆"/>
              </a:rPr>
              <a:t>0</a:t>
            </a:r>
            <a:r>
              <a:rPr lang="zh-CN" altLang="zh-CN" sz="2400" b="1" kern="0" dirty="0">
                <a:solidFill>
                  <a:srgbClr val="333399"/>
                </a:solidFill>
                <a:latin typeface="Arial"/>
                <a:ea typeface="幼圆"/>
              </a:rPr>
              <a:t>有中断请求。当</a:t>
            </a:r>
            <a:r>
              <a:rPr lang="en-US" altLang="zh-CN" sz="2400" b="1" kern="0" dirty="0">
                <a:solidFill>
                  <a:srgbClr val="333399"/>
                </a:solidFill>
                <a:latin typeface="Arial"/>
                <a:ea typeface="幼圆"/>
              </a:rPr>
              <a:t>CPU</a:t>
            </a:r>
            <a:r>
              <a:rPr lang="zh-CN" altLang="zh-CN" sz="2400" b="1" kern="0" dirty="0">
                <a:solidFill>
                  <a:srgbClr val="333399"/>
                </a:solidFill>
                <a:latin typeface="Arial"/>
                <a:ea typeface="幼圆"/>
              </a:rPr>
              <a:t>响应该中断，转向中断服务程序时，由硬件对</a:t>
            </a:r>
            <a:r>
              <a:rPr lang="en-US" altLang="zh-CN" sz="2400" b="1" kern="0" dirty="0">
                <a:solidFill>
                  <a:srgbClr val="333399"/>
                </a:solidFill>
                <a:latin typeface="Arial"/>
                <a:ea typeface="幼圆"/>
              </a:rPr>
              <a:t>IE0</a:t>
            </a:r>
            <a:r>
              <a:rPr lang="zh-CN" altLang="zh-CN" sz="2400" b="1" kern="0" dirty="0">
                <a:solidFill>
                  <a:srgbClr val="333399"/>
                </a:solidFill>
                <a:latin typeface="Arial"/>
                <a:ea typeface="幼圆"/>
              </a:rPr>
              <a:t>清“</a:t>
            </a:r>
            <a:r>
              <a:rPr lang="en-US" altLang="zh-CN" sz="2400" b="1" kern="0" dirty="0">
                <a:solidFill>
                  <a:srgbClr val="333399"/>
                </a:solidFill>
                <a:latin typeface="Arial"/>
                <a:ea typeface="幼圆"/>
              </a:rPr>
              <a:t>0</a:t>
            </a:r>
            <a:r>
              <a:rPr lang="zh-CN" altLang="zh-CN" sz="2400" b="1" kern="0" dirty="0">
                <a:solidFill>
                  <a:srgbClr val="333399"/>
                </a:solidFill>
                <a:latin typeface="Arial"/>
                <a:ea typeface="幼圆"/>
              </a:rPr>
              <a:t>”。</a:t>
            </a:r>
            <a:endParaRPr lang="zh-CN" altLang="en-US" dirty="0"/>
          </a:p>
        </p:txBody>
      </p:sp>
    </p:spTree>
    <p:extLst>
      <p:ext uri="{BB962C8B-B14F-4D97-AF65-F5344CB8AC3E}">
        <p14:creationId xmlns:p14="http://schemas.microsoft.com/office/powerpoint/2010/main" val="2588025338"/>
      </p:ext>
    </p:extLst>
  </p:cSld>
  <p:clrMapOvr>
    <a:masterClrMapping/>
  </p:clrMapOvr>
  <p:transition>
    <p:random/>
    <p:sndAc>
      <p:stSnd>
        <p:snd r:embed="rId2" name="camera.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33</a:t>
            </a:fld>
            <a:endParaRPr lang="en-US" altLang="zh-CN" dirty="0"/>
          </a:p>
        </p:txBody>
      </p:sp>
      <p:sp>
        <p:nvSpPr>
          <p:cNvPr id="4" name="矩形 3"/>
          <p:cNvSpPr/>
          <p:nvPr/>
        </p:nvSpPr>
        <p:spPr>
          <a:xfrm>
            <a:off x="0" y="439678"/>
            <a:ext cx="9144000" cy="6740307"/>
          </a:xfrm>
          <a:prstGeom prst="rect">
            <a:avLst/>
          </a:prstGeom>
        </p:spPr>
        <p:txBody>
          <a:bodyPr wrap="square">
            <a:spAutoFit/>
          </a:bodyPr>
          <a:lstStyle/>
          <a:p>
            <a:pPr lvl="0" algn="l">
              <a:lnSpc>
                <a:spcPct val="150000"/>
              </a:lnSpc>
              <a:spcBef>
                <a:spcPts val="0"/>
              </a:spcBef>
            </a:pPr>
            <a:r>
              <a:rPr lang="en-US" altLang="zh-CN" sz="2400" b="1" kern="0" dirty="0" smtClean="0">
                <a:solidFill>
                  <a:srgbClr val="333399"/>
                </a:solidFill>
                <a:latin typeface="Arial"/>
                <a:ea typeface="幼圆"/>
              </a:rPr>
              <a:t>        </a:t>
            </a:r>
            <a:r>
              <a:rPr lang="zh-CN" altLang="zh-CN" sz="2400" b="1" kern="0" dirty="0" smtClean="0">
                <a:solidFill>
                  <a:srgbClr val="333399"/>
                </a:solidFill>
                <a:latin typeface="Arial"/>
                <a:ea typeface="幼圆"/>
              </a:rPr>
              <a:t>③</a:t>
            </a:r>
            <a:r>
              <a:rPr lang="en-US" altLang="zh-CN" sz="2400" b="1" kern="0" dirty="0" smtClean="0">
                <a:solidFill>
                  <a:srgbClr val="333399"/>
                </a:solidFill>
                <a:latin typeface="Arial"/>
                <a:ea typeface="幼圆"/>
              </a:rPr>
              <a:t> </a:t>
            </a:r>
            <a:r>
              <a:rPr lang="en-US" altLang="zh-CN" sz="2400" b="1" kern="0" dirty="0">
                <a:solidFill>
                  <a:srgbClr val="333399"/>
                </a:solidFill>
                <a:latin typeface="Arial"/>
                <a:ea typeface="幼圆"/>
              </a:rPr>
              <a:t>IT1</a:t>
            </a:r>
            <a:r>
              <a:rPr lang="zh-CN" altLang="zh-CN" sz="2400" b="1" kern="0" dirty="0">
                <a:solidFill>
                  <a:srgbClr val="333399"/>
                </a:solidFill>
                <a:latin typeface="Arial"/>
                <a:ea typeface="幼圆"/>
              </a:rPr>
              <a:t>：外部中断请求</a:t>
            </a:r>
            <a:r>
              <a:rPr lang="en-US" altLang="zh-CN" sz="2400" b="1" kern="0" dirty="0">
                <a:solidFill>
                  <a:srgbClr val="333399"/>
                </a:solidFill>
                <a:latin typeface="Arial"/>
                <a:ea typeface="幼圆"/>
              </a:rPr>
              <a:t>1</a:t>
            </a:r>
            <a:r>
              <a:rPr lang="zh-CN" altLang="zh-CN" sz="2400" b="1" kern="0" dirty="0">
                <a:solidFill>
                  <a:srgbClr val="333399"/>
                </a:solidFill>
                <a:latin typeface="Arial"/>
                <a:ea typeface="幼圆"/>
              </a:rPr>
              <a:t>下降沿触发方式或低电平触发方式，意义与</a:t>
            </a:r>
            <a:r>
              <a:rPr lang="en-US" altLang="zh-CN" sz="2400" b="1" kern="0" dirty="0">
                <a:solidFill>
                  <a:srgbClr val="333399"/>
                </a:solidFill>
                <a:latin typeface="Arial"/>
                <a:ea typeface="幼圆"/>
              </a:rPr>
              <a:t>IT0</a:t>
            </a:r>
            <a:r>
              <a:rPr lang="zh-CN" altLang="zh-CN" sz="2400" b="1" kern="0" dirty="0">
                <a:solidFill>
                  <a:srgbClr val="333399"/>
                </a:solidFill>
                <a:latin typeface="Arial"/>
                <a:ea typeface="幼圆"/>
              </a:rPr>
              <a:t>类似。</a:t>
            </a:r>
          </a:p>
          <a:p>
            <a:pPr lvl="0" algn="l">
              <a:lnSpc>
                <a:spcPct val="150000"/>
              </a:lnSpc>
              <a:spcBef>
                <a:spcPts val="0"/>
              </a:spcBef>
            </a:pPr>
            <a:r>
              <a:rPr lang="en-US" altLang="zh-CN" sz="2400" b="1" kern="0" dirty="0" smtClean="0">
                <a:solidFill>
                  <a:srgbClr val="333399"/>
                </a:solidFill>
                <a:latin typeface="Arial"/>
                <a:ea typeface="幼圆"/>
              </a:rPr>
              <a:t>        </a:t>
            </a:r>
            <a:r>
              <a:rPr lang="zh-CN" altLang="zh-CN" sz="2400" b="1" kern="0" dirty="0" smtClean="0">
                <a:solidFill>
                  <a:srgbClr val="333399"/>
                </a:solidFill>
                <a:latin typeface="Arial"/>
                <a:ea typeface="幼圆"/>
              </a:rPr>
              <a:t>④</a:t>
            </a:r>
            <a:r>
              <a:rPr lang="en-US" altLang="zh-CN" sz="2400" b="1" kern="0" dirty="0" smtClean="0">
                <a:solidFill>
                  <a:srgbClr val="333399"/>
                </a:solidFill>
                <a:latin typeface="Arial"/>
                <a:ea typeface="幼圆"/>
              </a:rPr>
              <a:t> </a:t>
            </a:r>
            <a:r>
              <a:rPr lang="en-US" altLang="zh-CN" sz="2400" b="1" kern="0" dirty="0">
                <a:solidFill>
                  <a:srgbClr val="333399"/>
                </a:solidFill>
                <a:latin typeface="Arial"/>
                <a:ea typeface="幼圆"/>
              </a:rPr>
              <a:t>IE1</a:t>
            </a:r>
            <a:r>
              <a:rPr lang="zh-CN" altLang="zh-CN" sz="2400" b="1" kern="0" dirty="0">
                <a:solidFill>
                  <a:srgbClr val="333399"/>
                </a:solidFill>
                <a:latin typeface="Arial"/>
                <a:ea typeface="幼圆"/>
              </a:rPr>
              <a:t>：外部中断请求</a:t>
            </a:r>
            <a:r>
              <a:rPr lang="en-US" altLang="zh-CN" sz="2400" b="1" kern="0" dirty="0">
                <a:solidFill>
                  <a:srgbClr val="333399"/>
                </a:solidFill>
                <a:latin typeface="Arial"/>
                <a:ea typeface="幼圆"/>
              </a:rPr>
              <a:t>1</a:t>
            </a:r>
            <a:r>
              <a:rPr lang="zh-CN" altLang="zh-CN" sz="2400" b="1" kern="0" dirty="0">
                <a:solidFill>
                  <a:srgbClr val="333399"/>
                </a:solidFill>
                <a:latin typeface="Arial"/>
                <a:ea typeface="幼圆"/>
              </a:rPr>
              <a:t>的中断请求标志位，意义与</a:t>
            </a:r>
            <a:r>
              <a:rPr lang="en-US" altLang="zh-CN" sz="2400" b="1" kern="0" dirty="0">
                <a:solidFill>
                  <a:srgbClr val="333399"/>
                </a:solidFill>
                <a:latin typeface="Arial"/>
                <a:ea typeface="幼圆"/>
              </a:rPr>
              <a:t>IE0</a:t>
            </a:r>
            <a:r>
              <a:rPr lang="zh-CN" altLang="zh-CN" sz="2400" b="1" kern="0" dirty="0">
                <a:solidFill>
                  <a:srgbClr val="333399"/>
                </a:solidFill>
                <a:latin typeface="Arial"/>
                <a:ea typeface="幼圆"/>
              </a:rPr>
              <a:t>类似</a:t>
            </a:r>
            <a:r>
              <a:rPr lang="zh-CN" altLang="zh-CN"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zh-CN" altLang="en-US" sz="2400" b="1" kern="0" dirty="0" smtClean="0">
                <a:solidFill>
                  <a:srgbClr val="333399"/>
                </a:solidFill>
                <a:latin typeface="Arial"/>
                <a:ea typeface="幼圆"/>
              </a:rPr>
              <a:t>        ⑤ </a:t>
            </a:r>
            <a:r>
              <a:rPr lang="en-US" altLang="zh-CN" sz="2400" b="1" kern="0" dirty="0">
                <a:solidFill>
                  <a:srgbClr val="333399"/>
                </a:solidFill>
                <a:latin typeface="Arial"/>
                <a:ea typeface="幼圆"/>
              </a:rPr>
              <a:t>TF0</a:t>
            </a:r>
            <a:r>
              <a:rPr lang="zh-CN" altLang="en-US" sz="2400" b="1" kern="0" dirty="0">
                <a:solidFill>
                  <a:srgbClr val="333399"/>
                </a:solidFill>
                <a:latin typeface="Arial"/>
                <a:ea typeface="幼圆"/>
              </a:rPr>
              <a:t>：定时器</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计数器</a:t>
            </a:r>
            <a:r>
              <a:rPr lang="en-US" altLang="zh-CN" sz="2400" b="1" kern="0" dirty="0">
                <a:solidFill>
                  <a:srgbClr val="333399"/>
                </a:solidFill>
                <a:latin typeface="Arial"/>
                <a:ea typeface="幼圆"/>
              </a:rPr>
              <a:t>T0</a:t>
            </a:r>
            <a:r>
              <a:rPr lang="zh-CN" altLang="en-US" sz="2400" b="1" kern="0" dirty="0">
                <a:solidFill>
                  <a:srgbClr val="333399"/>
                </a:solidFill>
                <a:latin typeface="Arial"/>
                <a:ea typeface="幼圆"/>
              </a:rPr>
              <a:t>溢出中断请求标志位。</a:t>
            </a:r>
          </a:p>
          <a:p>
            <a:pPr lvl="0" algn="l">
              <a:lnSpc>
                <a:spcPct val="150000"/>
              </a:lnSpc>
              <a:spcBef>
                <a:spcPts val="0"/>
              </a:spcBef>
            </a:pPr>
            <a:r>
              <a:rPr lang="en-US" altLang="zh-CN" sz="2400" b="1" kern="0" dirty="0" smtClean="0">
                <a:solidFill>
                  <a:srgbClr val="333399"/>
                </a:solidFill>
                <a:latin typeface="Arial"/>
                <a:ea typeface="幼圆"/>
              </a:rPr>
              <a:t>        T0</a:t>
            </a:r>
            <a:r>
              <a:rPr lang="zh-CN" altLang="en-US" sz="2400" b="1" kern="0" dirty="0">
                <a:solidFill>
                  <a:srgbClr val="333399"/>
                </a:solidFill>
                <a:latin typeface="Arial"/>
                <a:ea typeface="幼圆"/>
              </a:rPr>
              <a:t>计数后，溢出时，由硬件对</a:t>
            </a:r>
            <a:r>
              <a:rPr lang="en-US" altLang="zh-CN" sz="2400" b="1" kern="0" dirty="0">
                <a:solidFill>
                  <a:srgbClr val="333399"/>
                </a:solidFill>
                <a:latin typeface="Arial"/>
                <a:ea typeface="幼圆"/>
              </a:rPr>
              <a:t>TF0</a:t>
            </a:r>
            <a:r>
              <a:rPr lang="zh-CN" altLang="en-US" sz="2400" b="1" kern="0" dirty="0">
                <a:solidFill>
                  <a:srgbClr val="333399"/>
                </a:solidFill>
                <a:latin typeface="Arial"/>
                <a:ea typeface="幼圆"/>
              </a:rPr>
              <a:t>置“</a:t>
            </a:r>
            <a:r>
              <a:rPr lang="en-US" altLang="zh-CN" sz="2400" b="1" kern="0" dirty="0">
                <a:solidFill>
                  <a:srgbClr val="333399"/>
                </a:solidFill>
                <a:latin typeface="Arial"/>
                <a:ea typeface="幼圆"/>
              </a:rPr>
              <a:t>1”</a:t>
            </a:r>
            <a:r>
              <a:rPr lang="zh-CN" altLang="en-US" sz="2400" b="1" kern="0" dirty="0">
                <a:solidFill>
                  <a:srgbClr val="333399"/>
                </a:solidFill>
                <a:latin typeface="Arial"/>
                <a:ea typeface="幼圆"/>
              </a:rPr>
              <a:t>，向</a:t>
            </a:r>
            <a:r>
              <a:rPr lang="en-US" altLang="zh-CN" sz="2400" b="1" kern="0" dirty="0">
                <a:solidFill>
                  <a:srgbClr val="333399"/>
                </a:solidFill>
                <a:latin typeface="Arial"/>
                <a:ea typeface="幼圆"/>
              </a:rPr>
              <a:t>CPU</a:t>
            </a:r>
            <a:r>
              <a:rPr lang="zh-CN" altLang="en-US" sz="2400" b="1" kern="0" dirty="0">
                <a:solidFill>
                  <a:srgbClr val="333399"/>
                </a:solidFill>
                <a:latin typeface="Arial"/>
                <a:ea typeface="幼圆"/>
              </a:rPr>
              <a:t>申请中断，</a:t>
            </a:r>
            <a:r>
              <a:rPr lang="en-US" altLang="zh-CN" sz="2400" b="1" kern="0" dirty="0">
                <a:solidFill>
                  <a:srgbClr val="333399"/>
                </a:solidFill>
                <a:latin typeface="Arial"/>
                <a:ea typeface="幼圆"/>
              </a:rPr>
              <a:t>CPU</a:t>
            </a:r>
            <a:r>
              <a:rPr lang="zh-CN" altLang="en-US" sz="2400" b="1" kern="0" dirty="0">
                <a:solidFill>
                  <a:srgbClr val="333399"/>
                </a:solidFill>
                <a:latin typeface="Arial"/>
                <a:ea typeface="幼圆"/>
              </a:rPr>
              <a:t>响应</a:t>
            </a:r>
            <a:r>
              <a:rPr lang="en-US" altLang="zh-CN" sz="2400" b="1" kern="0" dirty="0">
                <a:solidFill>
                  <a:srgbClr val="333399"/>
                </a:solidFill>
                <a:latin typeface="Arial"/>
                <a:ea typeface="幼圆"/>
              </a:rPr>
              <a:t>TF0</a:t>
            </a:r>
            <a:r>
              <a:rPr lang="zh-CN" altLang="en-US" sz="2400" b="1" kern="0" dirty="0">
                <a:solidFill>
                  <a:srgbClr val="333399"/>
                </a:solidFill>
                <a:latin typeface="Arial"/>
                <a:ea typeface="幼圆"/>
              </a:rPr>
              <a:t>中断时，硬件自动对</a:t>
            </a:r>
            <a:r>
              <a:rPr lang="en-US" altLang="zh-CN" sz="2400" b="1" kern="0" dirty="0">
                <a:solidFill>
                  <a:srgbClr val="333399"/>
                </a:solidFill>
                <a:latin typeface="Arial"/>
                <a:ea typeface="幼圆"/>
              </a:rPr>
              <a:t>TF0</a:t>
            </a:r>
            <a:r>
              <a:rPr lang="zh-CN" altLang="en-US" sz="2400" b="1" kern="0" dirty="0">
                <a:solidFill>
                  <a:srgbClr val="333399"/>
                </a:solidFill>
                <a:latin typeface="Arial"/>
                <a:ea typeface="幼圆"/>
              </a:rPr>
              <a:t>清“</a:t>
            </a:r>
            <a:r>
              <a:rPr lang="en-US" altLang="zh-CN" sz="2400" b="1" kern="0" dirty="0">
                <a:solidFill>
                  <a:srgbClr val="333399"/>
                </a:solidFill>
                <a:latin typeface="Arial"/>
                <a:ea typeface="幼圆"/>
              </a:rPr>
              <a:t>0”</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TF0</a:t>
            </a:r>
            <a:r>
              <a:rPr lang="zh-CN" altLang="en-US" sz="2400" b="1" kern="0" dirty="0">
                <a:solidFill>
                  <a:srgbClr val="333399"/>
                </a:solidFill>
                <a:latin typeface="Arial"/>
                <a:ea typeface="幼圆"/>
              </a:rPr>
              <a:t>也可由软件清“</a:t>
            </a:r>
            <a:r>
              <a:rPr lang="en-US" altLang="zh-CN" sz="2400" b="1" kern="0" dirty="0">
                <a:solidFill>
                  <a:srgbClr val="333399"/>
                </a:solidFill>
                <a:latin typeface="Arial"/>
                <a:ea typeface="幼圆"/>
              </a:rPr>
              <a:t>0”</a:t>
            </a:r>
            <a:r>
              <a:rPr lang="zh-CN" altLang="en-US" sz="2400" b="1" kern="0" dirty="0">
                <a:solidFill>
                  <a:srgbClr val="333399"/>
                </a:solidFill>
                <a:latin typeface="Arial"/>
                <a:ea typeface="幼圆"/>
              </a:rPr>
              <a:t>。</a:t>
            </a:r>
          </a:p>
          <a:p>
            <a:pPr lvl="0" algn="l">
              <a:lnSpc>
                <a:spcPct val="150000"/>
              </a:lnSpc>
              <a:spcBef>
                <a:spcPts val="0"/>
              </a:spcBef>
            </a:pPr>
            <a:r>
              <a:rPr lang="zh-CN" altLang="en-US" sz="2400" b="1" kern="0" dirty="0" smtClean="0">
                <a:solidFill>
                  <a:srgbClr val="333399"/>
                </a:solidFill>
                <a:latin typeface="Arial"/>
                <a:ea typeface="幼圆"/>
              </a:rPr>
              <a:t>        ⑥ </a:t>
            </a:r>
            <a:r>
              <a:rPr lang="en-US" altLang="zh-CN" sz="2400" b="1" kern="0" dirty="0">
                <a:solidFill>
                  <a:srgbClr val="333399"/>
                </a:solidFill>
                <a:latin typeface="Arial"/>
                <a:ea typeface="幼圆"/>
              </a:rPr>
              <a:t>TF1</a:t>
            </a:r>
            <a:r>
              <a:rPr lang="zh-CN" altLang="en-US" sz="2400" b="1" kern="0" dirty="0">
                <a:solidFill>
                  <a:srgbClr val="333399"/>
                </a:solidFill>
                <a:latin typeface="Arial"/>
                <a:ea typeface="幼圆"/>
              </a:rPr>
              <a:t>：定时器</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计数器</a:t>
            </a:r>
            <a:r>
              <a:rPr lang="en-US" altLang="zh-CN" sz="2400" b="1" kern="0" dirty="0">
                <a:solidFill>
                  <a:srgbClr val="333399"/>
                </a:solidFill>
                <a:latin typeface="Arial"/>
                <a:ea typeface="幼圆"/>
              </a:rPr>
              <a:t>T1</a:t>
            </a:r>
            <a:r>
              <a:rPr lang="zh-CN" altLang="en-US" sz="2400" b="1" kern="0" dirty="0">
                <a:solidFill>
                  <a:srgbClr val="333399"/>
                </a:solidFill>
                <a:latin typeface="Arial"/>
                <a:ea typeface="幼圆"/>
              </a:rPr>
              <a:t>的溢出中断请求标志位，功能和</a:t>
            </a:r>
            <a:r>
              <a:rPr lang="en-US" altLang="zh-CN" sz="2400" b="1" kern="0" dirty="0">
                <a:solidFill>
                  <a:srgbClr val="333399"/>
                </a:solidFill>
                <a:latin typeface="Arial"/>
                <a:ea typeface="幼圆"/>
              </a:rPr>
              <a:t>TF0</a:t>
            </a:r>
            <a:r>
              <a:rPr lang="zh-CN" altLang="en-US" sz="2400" b="1" kern="0" dirty="0">
                <a:solidFill>
                  <a:srgbClr val="333399"/>
                </a:solidFill>
                <a:latin typeface="Arial"/>
                <a:ea typeface="幼圆"/>
              </a:rPr>
              <a:t>类似。</a:t>
            </a:r>
          </a:p>
          <a:p>
            <a:pPr lvl="0" algn="l">
              <a:lnSpc>
                <a:spcPct val="150000"/>
              </a:lnSpc>
              <a:spcBef>
                <a:spcPts val="0"/>
              </a:spcBef>
            </a:pPr>
            <a:r>
              <a:rPr lang="zh-CN" altLang="en-US" sz="2400" b="1" kern="0" dirty="0" smtClean="0">
                <a:solidFill>
                  <a:srgbClr val="333399"/>
                </a:solidFill>
                <a:latin typeface="Arial"/>
                <a:ea typeface="幼圆"/>
              </a:rPr>
              <a:t>        ⑦ </a:t>
            </a:r>
            <a:r>
              <a:rPr lang="en-US" altLang="zh-CN" sz="2400" b="1" kern="0" dirty="0">
                <a:solidFill>
                  <a:srgbClr val="333399"/>
                </a:solidFill>
                <a:latin typeface="Arial"/>
                <a:ea typeface="幼圆"/>
              </a:rPr>
              <a:t>TR1</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TR0</a:t>
            </a:r>
            <a:r>
              <a:rPr lang="zh-CN" altLang="en-US" sz="2400" b="1" kern="0" dirty="0">
                <a:solidFill>
                  <a:srgbClr val="333399"/>
                </a:solidFill>
                <a:latin typeface="Arial"/>
                <a:ea typeface="幼圆"/>
              </a:rPr>
              <a:t>这 </a:t>
            </a:r>
            <a:r>
              <a:rPr lang="en-US" altLang="zh-CN" sz="2400" b="1" kern="0" dirty="0">
                <a:solidFill>
                  <a:srgbClr val="333399"/>
                </a:solidFill>
                <a:latin typeface="Arial"/>
                <a:ea typeface="幼圆"/>
              </a:rPr>
              <a:t>2</a:t>
            </a:r>
            <a:r>
              <a:rPr lang="zh-CN" altLang="en-US" sz="2400" b="1" kern="0" dirty="0">
                <a:solidFill>
                  <a:srgbClr val="333399"/>
                </a:solidFill>
                <a:latin typeface="Arial"/>
                <a:ea typeface="幼圆"/>
              </a:rPr>
              <a:t>个位与中断无关。   </a:t>
            </a:r>
          </a:p>
          <a:p>
            <a:pPr lvl="0" algn="l">
              <a:spcBef>
                <a:spcPts val="0"/>
              </a:spcBef>
            </a:pPr>
            <a:r>
              <a:rPr lang="zh-CN" altLang="en-US" sz="2400" b="1" kern="0" dirty="0" smtClean="0">
                <a:solidFill>
                  <a:srgbClr val="333399"/>
                </a:solidFill>
                <a:latin typeface="Arial"/>
                <a:ea typeface="幼圆"/>
              </a:rPr>
              <a:t>        </a:t>
            </a:r>
            <a:r>
              <a:rPr lang="zh-CN" altLang="en-US" sz="2000" b="1" kern="0" dirty="0" smtClean="0">
                <a:solidFill>
                  <a:srgbClr val="333399"/>
                </a:solidFill>
                <a:latin typeface="Arial"/>
                <a:ea typeface="幼圆"/>
              </a:rPr>
              <a:t>当</a:t>
            </a:r>
            <a:r>
              <a:rPr lang="en-US" altLang="zh-CN" sz="2000" b="1" kern="0" dirty="0">
                <a:solidFill>
                  <a:srgbClr val="333399"/>
                </a:solidFill>
                <a:latin typeface="Arial"/>
                <a:ea typeface="幼圆"/>
              </a:rPr>
              <a:t>89S51</a:t>
            </a:r>
            <a:r>
              <a:rPr lang="zh-CN" altLang="en-US" sz="2000" b="1" kern="0" dirty="0">
                <a:solidFill>
                  <a:srgbClr val="333399"/>
                </a:solidFill>
                <a:latin typeface="Arial"/>
                <a:ea typeface="幼圆"/>
              </a:rPr>
              <a:t>复位后，</a:t>
            </a:r>
            <a:r>
              <a:rPr lang="en-US" altLang="zh-CN" sz="2000" b="1" kern="0" dirty="0">
                <a:solidFill>
                  <a:srgbClr val="333399"/>
                </a:solidFill>
                <a:latin typeface="Arial"/>
                <a:ea typeface="幼圆"/>
              </a:rPr>
              <a:t>TCON</a:t>
            </a:r>
            <a:r>
              <a:rPr lang="zh-CN" altLang="en-US" sz="2000" b="1" kern="0" dirty="0">
                <a:solidFill>
                  <a:srgbClr val="333399"/>
                </a:solidFill>
                <a:latin typeface="Arial"/>
                <a:ea typeface="幼圆"/>
              </a:rPr>
              <a:t>被清</a:t>
            </a:r>
            <a:r>
              <a:rPr lang="en-US" altLang="zh-CN" sz="2000" b="1" kern="0" dirty="0" smtClean="0">
                <a:solidFill>
                  <a:srgbClr val="333399"/>
                </a:solidFill>
                <a:latin typeface="Arial"/>
                <a:ea typeface="幼圆"/>
              </a:rPr>
              <a:t>0,CPU</a:t>
            </a:r>
            <a:r>
              <a:rPr lang="zh-CN" altLang="en-US" sz="2000" b="1" kern="0" dirty="0">
                <a:solidFill>
                  <a:srgbClr val="333399"/>
                </a:solidFill>
                <a:latin typeface="Arial"/>
                <a:ea typeface="幼圆"/>
              </a:rPr>
              <a:t>关中</a:t>
            </a:r>
            <a:r>
              <a:rPr lang="zh-CN" altLang="en-US" sz="2000" b="1" kern="0" dirty="0" smtClean="0">
                <a:solidFill>
                  <a:srgbClr val="333399"/>
                </a:solidFill>
                <a:latin typeface="Arial"/>
                <a:ea typeface="幼圆"/>
              </a:rPr>
              <a:t>断</a:t>
            </a:r>
            <a:r>
              <a:rPr lang="en-US" altLang="zh-CN" sz="2000" b="1" kern="0" dirty="0" smtClean="0">
                <a:solidFill>
                  <a:srgbClr val="333399"/>
                </a:solidFill>
                <a:latin typeface="Arial"/>
                <a:ea typeface="幼圆"/>
              </a:rPr>
              <a:t>,</a:t>
            </a:r>
            <a:r>
              <a:rPr lang="zh-CN" altLang="en-US" sz="2000" b="1" kern="0" dirty="0" smtClean="0">
                <a:solidFill>
                  <a:srgbClr val="333399"/>
                </a:solidFill>
                <a:latin typeface="Arial"/>
                <a:ea typeface="幼圆"/>
              </a:rPr>
              <a:t>所有</a:t>
            </a:r>
            <a:r>
              <a:rPr lang="zh-CN" altLang="en-US" sz="2000" b="1" kern="0" dirty="0">
                <a:solidFill>
                  <a:srgbClr val="333399"/>
                </a:solidFill>
                <a:latin typeface="Arial"/>
                <a:ea typeface="幼圆"/>
              </a:rPr>
              <a:t>中断请求被禁止。</a:t>
            </a:r>
          </a:p>
          <a:p>
            <a:pPr lvl="0" algn="l">
              <a:lnSpc>
                <a:spcPct val="150000"/>
              </a:lnSpc>
              <a:spcBef>
                <a:spcPts val="0"/>
              </a:spcBef>
            </a:pPr>
            <a:endParaRPr lang="zh-CN" altLang="zh-CN" sz="2400" b="1" kern="0" dirty="0">
              <a:solidFill>
                <a:srgbClr val="333399"/>
              </a:solidFill>
              <a:latin typeface="Arial"/>
              <a:ea typeface="幼圆"/>
            </a:endParaRPr>
          </a:p>
        </p:txBody>
      </p:sp>
    </p:spTree>
    <p:extLst>
      <p:ext uri="{BB962C8B-B14F-4D97-AF65-F5344CB8AC3E}">
        <p14:creationId xmlns:p14="http://schemas.microsoft.com/office/powerpoint/2010/main" val="4079826506"/>
      </p:ext>
    </p:extLst>
  </p:cSld>
  <p:clrMapOvr>
    <a:masterClrMapping/>
  </p:clrMapOvr>
  <p:transition>
    <p:random/>
    <p:sndAc>
      <p:stSnd>
        <p:snd r:embed="rId2" name="camer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785028B0-1538-48D9-A819-8B30A52BFC50}" type="slidenum">
              <a:rPr lang="zh-CN" altLang="en-US"/>
              <a:pPr>
                <a:defRPr/>
              </a:pPr>
              <a:t>34</a:t>
            </a:fld>
            <a:endParaRPr lang="en-US" altLang="zh-CN"/>
          </a:p>
        </p:txBody>
      </p:sp>
      <p:sp>
        <p:nvSpPr>
          <p:cNvPr id="13314" name="内容占位符 1"/>
          <p:cNvSpPr>
            <a:spLocks noGrp="1"/>
          </p:cNvSpPr>
          <p:nvPr>
            <p:ph/>
          </p:nvPr>
        </p:nvSpPr>
        <p:spPr>
          <a:xfrm>
            <a:off x="0" y="552450"/>
            <a:ext cx="9144000" cy="5410200"/>
          </a:xfrm>
        </p:spPr>
        <p:txBody>
          <a:bodyPr/>
          <a:lstStyle/>
          <a:p>
            <a:pPr>
              <a:lnSpc>
                <a:spcPct val="130000"/>
              </a:lnSpc>
            </a:pPr>
            <a:r>
              <a:rPr lang="zh-CN" altLang="en-US" kern="1200" dirty="0">
                <a:solidFill>
                  <a:srgbClr val="0000FF"/>
                </a:solidFill>
              </a:rPr>
              <a:t>（</a:t>
            </a:r>
            <a:r>
              <a:rPr lang="en-US" altLang="zh-CN" kern="1200" dirty="0">
                <a:solidFill>
                  <a:srgbClr val="0000FF"/>
                </a:solidFill>
              </a:rPr>
              <a:t>2</a:t>
            </a:r>
            <a:r>
              <a:rPr lang="zh-CN" altLang="en-US" kern="1200" dirty="0">
                <a:solidFill>
                  <a:srgbClr val="0000FF"/>
                </a:solidFill>
              </a:rPr>
              <a:t>）串行口控制寄存器</a:t>
            </a:r>
            <a:r>
              <a:rPr lang="en-US" altLang="zh-CN" kern="1200" dirty="0">
                <a:solidFill>
                  <a:srgbClr val="0000FF"/>
                </a:solidFill>
              </a:rPr>
              <a:t>SCON</a:t>
            </a:r>
            <a:endParaRPr lang="zh-CN" altLang="en-US" kern="1200" dirty="0">
              <a:solidFill>
                <a:srgbClr val="0000FF"/>
              </a:solidFill>
            </a:endParaRPr>
          </a:p>
          <a:p>
            <a:pPr>
              <a:lnSpc>
                <a:spcPct val="130000"/>
              </a:lnSpc>
            </a:pPr>
            <a:r>
              <a:rPr lang="zh-CN" altLang="en-US" dirty="0" smtClean="0"/>
              <a:t>串行口控制寄存器，字节地址为</a:t>
            </a:r>
            <a:r>
              <a:rPr lang="en-US" altLang="zh-CN" b="1" dirty="0" smtClean="0">
                <a:solidFill>
                  <a:srgbClr val="3333CC"/>
                </a:solidFill>
                <a:ea typeface="宋体" pitchFamily="2" charset="-122"/>
              </a:rPr>
              <a:t>98H</a:t>
            </a:r>
            <a:r>
              <a:rPr lang="zh-CN" altLang="en-US" dirty="0" smtClean="0"/>
              <a:t>，</a:t>
            </a:r>
            <a:r>
              <a:rPr lang="zh-CN" altLang="en-US" b="1" dirty="0" smtClean="0">
                <a:solidFill>
                  <a:srgbClr val="3333CC"/>
                </a:solidFill>
              </a:rPr>
              <a:t>可位寻址</a:t>
            </a:r>
            <a:r>
              <a:rPr lang="zh-CN" altLang="en-US" dirty="0" smtClean="0"/>
              <a:t>。</a:t>
            </a:r>
          </a:p>
          <a:p>
            <a:pPr>
              <a:lnSpc>
                <a:spcPct val="130000"/>
              </a:lnSpc>
            </a:pPr>
            <a:r>
              <a:rPr lang="zh-CN" altLang="en-US" dirty="0" smtClean="0"/>
              <a:t>低二位锁存串行口的发送中断和接收中断的中断请求标志</a:t>
            </a:r>
            <a:r>
              <a:rPr lang="en-US" altLang="zh-CN" b="1" dirty="0" smtClean="0">
                <a:solidFill>
                  <a:srgbClr val="3333CC"/>
                </a:solidFill>
                <a:ea typeface="宋体" pitchFamily="2" charset="-122"/>
              </a:rPr>
              <a:t>TI</a:t>
            </a:r>
            <a:r>
              <a:rPr lang="zh-CN" altLang="en-US" dirty="0" smtClean="0"/>
              <a:t>和</a:t>
            </a:r>
            <a:r>
              <a:rPr lang="en-US" altLang="zh-CN" b="1" dirty="0" smtClean="0">
                <a:solidFill>
                  <a:srgbClr val="3333CC"/>
                </a:solidFill>
                <a:ea typeface="宋体" pitchFamily="2" charset="-122"/>
              </a:rPr>
              <a:t>RI</a:t>
            </a:r>
            <a:r>
              <a:rPr lang="zh-CN" altLang="en-US" dirty="0" smtClean="0"/>
              <a:t>，格式如</a:t>
            </a:r>
            <a:r>
              <a:rPr lang="zh-CN" altLang="en-US" b="1" dirty="0" smtClean="0">
                <a:solidFill>
                  <a:srgbClr val="FF3300"/>
                </a:solidFill>
              </a:rPr>
              <a:t>图</a:t>
            </a:r>
            <a:r>
              <a:rPr lang="en-US" altLang="zh-CN" dirty="0" smtClean="0">
                <a:solidFill>
                  <a:srgbClr val="FF3300"/>
                </a:solidFill>
                <a:ea typeface="宋体" pitchFamily="2" charset="-122"/>
              </a:rPr>
              <a:t>8</a:t>
            </a:r>
            <a:r>
              <a:rPr lang="en-US" altLang="zh-CN" b="1" dirty="0" smtClean="0">
                <a:solidFill>
                  <a:srgbClr val="FF3300"/>
                </a:solidFill>
                <a:ea typeface="宋体" pitchFamily="2" charset="-122"/>
              </a:rPr>
              <a:t>-9</a:t>
            </a:r>
            <a:r>
              <a:rPr lang="zh-CN" altLang="en-US" b="1" dirty="0" smtClean="0">
                <a:ea typeface="宋体" pitchFamily="2" charset="-122"/>
              </a:rPr>
              <a:t>所示</a:t>
            </a:r>
            <a:r>
              <a:rPr lang="zh-CN" altLang="en-US" dirty="0" smtClean="0"/>
              <a:t>。</a:t>
            </a: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r>
              <a:rPr lang="zh-CN" altLang="en-US" dirty="0" smtClean="0"/>
              <a:t> </a:t>
            </a:r>
            <a:r>
              <a:rPr lang="en-US" altLang="zh-CN" dirty="0" smtClean="0"/>
              <a:t>		</a:t>
            </a:r>
          </a:p>
          <a:p>
            <a:pPr>
              <a:lnSpc>
                <a:spcPct val="130000"/>
              </a:lnSpc>
            </a:pPr>
            <a:endParaRPr lang="en-US" altLang="zh-CN" sz="2000" b="1" dirty="0">
              <a:solidFill>
                <a:srgbClr val="FF3300"/>
              </a:solidFill>
            </a:endParaRPr>
          </a:p>
          <a:p>
            <a:pPr algn="ctr">
              <a:lnSpc>
                <a:spcPct val="130000"/>
              </a:lnSpc>
            </a:pPr>
            <a:r>
              <a:rPr lang="zh-CN" altLang="en-US" sz="2000" b="1" dirty="0" smtClean="0">
                <a:solidFill>
                  <a:srgbClr val="FF3300"/>
                </a:solidFill>
              </a:rPr>
              <a:t>图</a:t>
            </a:r>
            <a:r>
              <a:rPr lang="en-US" altLang="zh-CN" sz="2000" b="1" dirty="0" smtClean="0">
                <a:solidFill>
                  <a:srgbClr val="FF3300"/>
                </a:solidFill>
              </a:rPr>
              <a:t>8</a:t>
            </a:r>
            <a:r>
              <a:rPr lang="en-US" altLang="zh-CN" sz="2000" b="1" dirty="0" smtClean="0">
                <a:solidFill>
                  <a:srgbClr val="FF3300"/>
                </a:solidFill>
                <a:ea typeface="宋体" pitchFamily="2" charset="-122"/>
              </a:rPr>
              <a:t>-9</a:t>
            </a:r>
            <a:r>
              <a:rPr lang="en-US" altLang="zh-CN" sz="2000" dirty="0" smtClean="0">
                <a:ea typeface="宋体" pitchFamily="2" charset="-122"/>
              </a:rPr>
              <a:t>   </a:t>
            </a:r>
            <a:r>
              <a:rPr lang="zh-CN" altLang="en-US" sz="2000" dirty="0" smtClean="0">
                <a:solidFill>
                  <a:srgbClr val="3333FF"/>
                </a:solidFill>
              </a:rPr>
              <a:t>串行口</a:t>
            </a:r>
            <a:r>
              <a:rPr lang="zh-CN" altLang="en-US" sz="2000" dirty="0">
                <a:solidFill>
                  <a:srgbClr val="3333FF"/>
                </a:solidFill>
              </a:rPr>
              <a:t>控制寄存器</a:t>
            </a:r>
            <a:r>
              <a:rPr lang="en-US" altLang="zh-CN" sz="2000" dirty="0">
                <a:solidFill>
                  <a:srgbClr val="3333FF"/>
                </a:solidFill>
              </a:rPr>
              <a:t>SCON</a:t>
            </a:r>
            <a:r>
              <a:rPr lang="zh-CN" altLang="en-US" sz="2000" dirty="0" smtClean="0">
                <a:solidFill>
                  <a:srgbClr val="3333FF"/>
                </a:solidFill>
              </a:rPr>
              <a:t>定义</a:t>
            </a:r>
            <a:endParaRPr lang="zh-CN" altLang="en-US" sz="2000" b="1" dirty="0" smtClean="0">
              <a:solidFill>
                <a:srgbClr val="3333FF"/>
              </a:solidFill>
            </a:endParaRPr>
          </a:p>
        </p:txBody>
      </p:sp>
      <p:pic>
        <p:nvPicPr>
          <p:cNvPr id="13323" name="Picture 11" descr="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 y="3228975"/>
            <a:ext cx="8940800" cy="1754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84786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35</a:t>
            </a:fld>
            <a:endParaRPr lang="en-US" altLang="zh-CN" dirty="0"/>
          </a:p>
        </p:txBody>
      </p:sp>
      <p:sp>
        <p:nvSpPr>
          <p:cNvPr id="4" name="矩形 3"/>
          <p:cNvSpPr/>
          <p:nvPr/>
        </p:nvSpPr>
        <p:spPr>
          <a:xfrm>
            <a:off x="0" y="561412"/>
            <a:ext cx="9042400" cy="5078313"/>
          </a:xfrm>
          <a:prstGeom prst="rect">
            <a:avLst/>
          </a:prstGeom>
        </p:spPr>
        <p:txBody>
          <a:bodyPr wrap="square">
            <a:spAutoFit/>
          </a:bodyPr>
          <a:lstStyle/>
          <a:p>
            <a:pPr algn="l">
              <a:lnSpc>
                <a:spcPct val="150000"/>
              </a:lnSpc>
              <a:spcAft>
                <a:spcPts val="0"/>
              </a:spcAft>
            </a:pP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相关</a:t>
            </a:r>
            <a:r>
              <a:rPr lang="zh-CN" altLang="zh-CN" sz="2400" b="1" dirty="0">
                <a:solidFill>
                  <a:schemeClr val="accent2"/>
                </a:solidFill>
                <a:latin typeface="+mn-lt"/>
                <a:ea typeface="+mn-ea"/>
              </a:rPr>
              <a:t>标志位的功能：</a:t>
            </a:r>
          </a:p>
          <a:p>
            <a:pPr algn="l">
              <a:lnSpc>
                <a:spcPct val="150000"/>
              </a:lnSpc>
              <a:spcAft>
                <a:spcPts val="0"/>
              </a:spcAft>
            </a:pP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a:t>
            </a:r>
            <a:r>
              <a:rPr lang="en-US" altLang="zh-CN" sz="2400" b="1" dirty="0">
                <a:solidFill>
                  <a:schemeClr val="accent2"/>
                </a:solidFill>
                <a:latin typeface="+mn-lt"/>
                <a:ea typeface="+mn-ea"/>
              </a:rPr>
              <a:t>1</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TI</a:t>
            </a:r>
            <a:r>
              <a:rPr lang="zh-CN" altLang="zh-CN" sz="2400" b="1" dirty="0" smtClean="0">
                <a:solidFill>
                  <a:schemeClr val="accent2"/>
                </a:solidFill>
                <a:latin typeface="+mn-lt"/>
                <a:ea typeface="+mn-ea"/>
              </a:rPr>
              <a:t>：</a:t>
            </a:r>
            <a:endParaRPr lang="en-US" altLang="zh-CN" sz="2400" b="1" dirty="0" smtClean="0">
              <a:solidFill>
                <a:schemeClr val="accent2"/>
              </a:solidFill>
              <a:latin typeface="+mn-lt"/>
              <a:ea typeface="+mn-ea"/>
            </a:endParaRPr>
          </a:p>
          <a:p>
            <a:pPr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发送</a:t>
            </a:r>
            <a:r>
              <a:rPr lang="zh-CN" altLang="zh-CN" sz="2400" b="1" dirty="0">
                <a:solidFill>
                  <a:schemeClr val="accent2"/>
                </a:solidFill>
                <a:latin typeface="+mn-lt"/>
                <a:ea typeface="+mn-ea"/>
              </a:rPr>
              <a:t>中断请求标志位</a:t>
            </a:r>
            <a:r>
              <a:rPr lang="zh-CN" altLang="zh-CN" sz="2400" b="1" dirty="0" smtClean="0">
                <a:solidFill>
                  <a:schemeClr val="accent2"/>
                </a:solidFill>
                <a:latin typeface="+mn-lt"/>
                <a:ea typeface="+mn-ea"/>
              </a:rPr>
              <a:t>。</a:t>
            </a:r>
            <a:endParaRPr lang="en-US" altLang="zh-CN" sz="2400" b="1" dirty="0" smtClean="0">
              <a:solidFill>
                <a:schemeClr val="accent2"/>
              </a:solidFill>
              <a:latin typeface="+mn-lt"/>
              <a:ea typeface="+mn-ea"/>
            </a:endParaRPr>
          </a:p>
          <a:p>
            <a:pPr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串口</a:t>
            </a:r>
            <a:r>
              <a:rPr lang="zh-CN" altLang="zh-CN" sz="2400" b="1" dirty="0">
                <a:solidFill>
                  <a:schemeClr val="accent2"/>
                </a:solidFill>
                <a:latin typeface="+mn-lt"/>
                <a:ea typeface="+mn-ea"/>
              </a:rPr>
              <a:t>每发送完一帧串行数据后，硬件自动对</a:t>
            </a:r>
            <a:r>
              <a:rPr lang="en-US" altLang="zh-CN" sz="2400" b="1" dirty="0">
                <a:solidFill>
                  <a:schemeClr val="accent2"/>
                </a:solidFill>
                <a:latin typeface="+mn-lt"/>
                <a:ea typeface="+mn-ea"/>
              </a:rPr>
              <a:t>TI</a:t>
            </a:r>
            <a:r>
              <a:rPr lang="zh-CN" altLang="zh-CN" sz="2400" b="1" dirty="0">
                <a:solidFill>
                  <a:schemeClr val="accent2"/>
                </a:solidFill>
                <a:latin typeface="+mn-lt"/>
                <a:ea typeface="+mn-ea"/>
              </a:rPr>
              <a:t>置“</a:t>
            </a:r>
            <a:r>
              <a:rPr lang="en-US" altLang="zh-CN" sz="2400" b="1" dirty="0">
                <a:solidFill>
                  <a:schemeClr val="accent2"/>
                </a:solidFill>
                <a:latin typeface="+mn-lt"/>
                <a:ea typeface="+mn-ea"/>
              </a:rPr>
              <a:t>1</a:t>
            </a:r>
            <a:r>
              <a:rPr lang="zh-CN" altLang="zh-CN" sz="2400" b="1" dirty="0">
                <a:solidFill>
                  <a:schemeClr val="accent2"/>
                </a:solidFill>
                <a:latin typeface="+mn-lt"/>
                <a:ea typeface="+mn-ea"/>
              </a:rPr>
              <a:t>”。</a:t>
            </a:r>
            <a:r>
              <a:rPr lang="zh-CN" altLang="zh-CN" sz="2400" b="1" dirty="0">
                <a:solidFill>
                  <a:srgbClr val="C00000"/>
                </a:solidFill>
                <a:latin typeface="+mn-lt"/>
                <a:ea typeface="+mn-ea"/>
              </a:rPr>
              <a:t>必须</a:t>
            </a:r>
            <a:r>
              <a:rPr lang="zh-CN" altLang="zh-CN" sz="2400" b="1" dirty="0">
                <a:solidFill>
                  <a:schemeClr val="accent2"/>
                </a:solidFill>
                <a:latin typeface="+mn-lt"/>
                <a:ea typeface="+mn-ea"/>
              </a:rPr>
              <a:t>在中断服务程序中用软件对</a:t>
            </a:r>
            <a:r>
              <a:rPr lang="en-US" altLang="zh-CN" sz="2400" b="1" dirty="0">
                <a:solidFill>
                  <a:schemeClr val="accent2"/>
                </a:solidFill>
                <a:latin typeface="+mn-lt"/>
                <a:ea typeface="+mn-ea"/>
              </a:rPr>
              <a:t>TI</a:t>
            </a:r>
            <a:r>
              <a:rPr lang="zh-CN" altLang="zh-CN" sz="2400" b="1" dirty="0">
                <a:solidFill>
                  <a:schemeClr val="accent2"/>
                </a:solidFill>
                <a:latin typeface="+mn-lt"/>
                <a:ea typeface="+mn-ea"/>
              </a:rPr>
              <a:t>标志清“</a:t>
            </a:r>
            <a:r>
              <a:rPr lang="en-US" altLang="zh-CN" sz="2400" b="1" dirty="0">
                <a:solidFill>
                  <a:schemeClr val="accent2"/>
                </a:solidFill>
                <a:latin typeface="+mn-lt"/>
                <a:ea typeface="+mn-ea"/>
              </a:rPr>
              <a:t>0</a:t>
            </a:r>
            <a:r>
              <a:rPr lang="zh-CN" altLang="zh-CN" sz="2400" b="1" dirty="0">
                <a:solidFill>
                  <a:schemeClr val="accent2"/>
                </a:solidFill>
                <a:latin typeface="+mn-lt"/>
                <a:ea typeface="+mn-ea"/>
              </a:rPr>
              <a:t>”。</a:t>
            </a:r>
          </a:p>
          <a:p>
            <a:pPr algn="l">
              <a:lnSpc>
                <a:spcPct val="150000"/>
              </a:lnSpc>
              <a:spcAft>
                <a:spcPts val="0"/>
              </a:spcAft>
            </a:pP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a:t>
            </a:r>
            <a:r>
              <a:rPr lang="en-US" altLang="zh-CN" sz="2400" b="1" dirty="0">
                <a:solidFill>
                  <a:schemeClr val="accent2"/>
                </a:solidFill>
                <a:latin typeface="+mn-lt"/>
                <a:ea typeface="+mn-ea"/>
              </a:rPr>
              <a:t>2</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RI</a:t>
            </a:r>
            <a:r>
              <a:rPr lang="zh-CN" altLang="zh-CN" sz="2400" b="1" dirty="0" smtClean="0">
                <a:solidFill>
                  <a:schemeClr val="accent2"/>
                </a:solidFill>
                <a:latin typeface="+mn-lt"/>
                <a:ea typeface="+mn-ea"/>
              </a:rPr>
              <a:t>：</a:t>
            </a:r>
            <a:endParaRPr lang="en-US" altLang="zh-CN" sz="2400" b="1" dirty="0" smtClean="0">
              <a:solidFill>
                <a:schemeClr val="accent2"/>
              </a:solidFill>
              <a:latin typeface="+mn-lt"/>
              <a:ea typeface="+mn-ea"/>
            </a:endParaRPr>
          </a:p>
          <a:p>
            <a:pPr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接收</a:t>
            </a:r>
            <a:r>
              <a:rPr lang="zh-CN" altLang="zh-CN" sz="2400" b="1" dirty="0">
                <a:solidFill>
                  <a:schemeClr val="accent2"/>
                </a:solidFill>
                <a:latin typeface="+mn-lt"/>
                <a:ea typeface="+mn-ea"/>
              </a:rPr>
              <a:t>中断请求标志位</a:t>
            </a:r>
            <a:r>
              <a:rPr lang="zh-CN" altLang="zh-CN" sz="2400" b="1" dirty="0" smtClean="0">
                <a:solidFill>
                  <a:schemeClr val="accent2"/>
                </a:solidFill>
                <a:latin typeface="+mn-lt"/>
                <a:ea typeface="+mn-ea"/>
              </a:rPr>
              <a:t>。</a:t>
            </a:r>
            <a:endParaRPr lang="en-US" altLang="zh-CN" sz="2400" b="1" dirty="0" smtClean="0">
              <a:solidFill>
                <a:schemeClr val="accent2"/>
              </a:solidFill>
              <a:latin typeface="+mn-lt"/>
              <a:ea typeface="+mn-ea"/>
            </a:endParaRPr>
          </a:p>
          <a:p>
            <a:pPr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串口</a:t>
            </a:r>
            <a:r>
              <a:rPr lang="zh-CN" altLang="zh-CN" sz="2400" b="1" dirty="0">
                <a:solidFill>
                  <a:schemeClr val="accent2"/>
                </a:solidFill>
                <a:latin typeface="+mn-lt"/>
                <a:ea typeface="+mn-ea"/>
              </a:rPr>
              <a:t>接收完一个数据帧，硬件自动对</a:t>
            </a:r>
            <a:r>
              <a:rPr lang="en-US" altLang="zh-CN" sz="2400" b="1" dirty="0">
                <a:solidFill>
                  <a:schemeClr val="accent2"/>
                </a:solidFill>
                <a:latin typeface="+mn-lt"/>
                <a:ea typeface="+mn-ea"/>
              </a:rPr>
              <a:t>RI</a:t>
            </a:r>
            <a:r>
              <a:rPr lang="zh-CN" altLang="zh-CN" sz="2400" b="1" dirty="0">
                <a:solidFill>
                  <a:schemeClr val="accent2"/>
                </a:solidFill>
                <a:latin typeface="+mn-lt"/>
                <a:ea typeface="+mn-ea"/>
              </a:rPr>
              <a:t>标志置“</a:t>
            </a:r>
            <a:r>
              <a:rPr lang="en-US" altLang="zh-CN" sz="2400" b="1" dirty="0">
                <a:solidFill>
                  <a:schemeClr val="accent2"/>
                </a:solidFill>
                <a:latin typeface="+mn-lt"/>
                <a:ea typeface="+mn-ea"/>
              </a:rPr>
              <a:t>1</a:t>
            </a:r>
            <a:r>
              <a:rPr lang="zh-CN" altLang="zh-CN" sz="2400" b="1" dirty="0">
                <a:solidFill>
                  <a:schemeClr val="accent2"/>
                </a:solidFill>
                <a:latin typeface="+mn-lt"/>
                <a:ea typeface="+mn-ea"/>
              </a:rPr>
              <a:t>”。</a:t>
            </a:r>
            <a:r>
              <a:rPr lang="zh-CN" altLang="zh-CN" sz="2400" b="1" dirty="0">
                <a:solidFill>
                  <a:srgbClr val="C00000"/>
                </a:solidFill>
                <a:latin typeface="+mn-lt"/>
                <a:ea typeface="+mn-ea"/>
              </a:rPr>
              <a:t>必须</a:t>
            </a:r>
            <a:r>
              <a:rPr lang="zh-CN" altLang="zh-CN" sz="2400" b="1" dirty="0">
                <a:solidFill>
                  <a:schemeClr val="accent2"/>
                </a:solidFill>
                <a:latin typeface="+mn-lt"/>
                <a:ea typeface="+mn-ea"/>
              </a:rPr>
              <a:t>在中断服务程序中用软件对</a:t>
            </a:r>
            <a:r>
              <a:rPr lang="en-US" altLang="zh-CN" sz="2400" b="1" dirty="0">
                <a:solidFill>
                  <a:schemeClr val="accent2"/>
                </a:solidFill>
                <a:latin typeface="+mn-lt"/>
                <a:ea typeface="+mn-ea"/>
              </a:rPr>
              <a:t>RI</a:t>
            </a:r>
            <a:r>
              <a:rPr lang="zh-CN" altLang="zh-CN" sz="2400" b="1" dirty="0">
                <a:solidFill>
                  <a:schemeClr val="accent2"/>
                </a:solidFill>
                <a:latin typeface="+mn-lt"/>
                <a:ea typeface="+mn-ea"/>
              </a:rPr>
              <a:t>标志清“</a:t>
            </a:r>
            <a:r>
              <a:rPr lang="en-US" altLang="zh-CN" sz="2400" b="1" dirty="0">
                <a:solidFill>
                  <a:schemeClr val="accent2"/>
                </a:solidFill>
                <a:latin typeface="+mn-lt"/>
                <a:ea typeface="+mn-ea"/>
              </a:rPr>
              <a:t>0</a:t>
            </a:r>
            <a:r>
              <a:rPr lang="zh-CN" altLang="zh-CN" sz="2400" b="1" dirty="0">
                <a:solidFill>
                  <a:schemeClr val="accent2"/>
                </a:solidFill>
                <a:latin typeface="+mn-lt"/>
                <a:ea typeface="+mn-ea"/>
              </a:rPr>
              <a:t>”。</a:t>
            </a:r>
          </a:p>
        </p:txBody>
      </p:sp>
    </p:spTree>
    <p:extLst>
      <p:ext uri="{BB962C8B-B14F-4D97-AF65-F5344CB8AC3E}">
        <p14:creationId xmlns:p14="http://schemas.microsoft.com/office/powerpoint/2010/main" val="1346949726"/>
      </p:ext>
    </p:extLst>
  </p:cSld>
  <p:clrMapOvr>
    <a:masterClrMapping/>
  </p:clrMapOvr>
  <p:transition>
    <p:random/>
    <p:sndAc>
      <p:stSnd>
        <p:snd r:embed="rId2" name="camera.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301C61D-28F0-4C57-88DA-28B3FAFFB5F0}" type="slidenum">
              <a:rPr lang="zh-CN" altLang="en-US"/>
              <a:pPr>
                <a:defRPr/>
              </a:pPr>
              <a:t>36</a:t>
            </a:fld>
            <a:endParaRPr lang="en-US" altLang="zh-CN"/>
          </a:p>
        </p:txBody>
      </p:sp>
      <p:sp>
        <p:nvSpPr>
          <p:cNvPr id="14338" name="内容占位符 1"/>
          <p:cNvSpPr>
            <a:spLocks noGrp="1"/>
          </p:cNvSpPr>
          <p:nvPr>
            <p:ph/>
          </p:nvPr>
        </p:nvSpPr>
        <p:spPr>
          <a:xfrm>
            <a:off x="0" y="476250"/>
            <a:ext cx="9144000" cy="6121400"/>
          </a:xfrm>
        </p:spPr>
        <p:txBody>
          <a:bodyPr/>
          <a:lstStyle/>
          <a:p>
            <a:pPr>
              <a:lnSpc>
                <a:spcPct val="130000"/>
              </a:lnSpc>
            </a:pPr>
            <a:r>
              <a:rPr lang="en-US" altLang="zh-CN" kern="1200" dirty="0">
                <a:solidFill>
                  <a:srgbClr val="9900CC"/>
                </a:solidFill>
              </a:rPr>
              <a:t>8.2.2  AT89S51</a:t>
            </a:r>
            <a:r>
              <a:rPr lang="zh-CN" altLang="en-US" kern="1200" dirty="0">
                <a:solidFill>
                  <a:srgbClr val="9900CC"/>
                </a:solidFill>
              </a:rPr>
              <a:t>对中断请求的控制</a:t>
            </a:r>
          </a:p>
          <a:p>
            <a:pPr>
              <a:lnSpc>
                <a:spcPct val="130000"/>
              </a:lnSpc>
            </a:pPr>
            <a:r>
              <a:rPr lang="zh-CN" altLang="en-US" b="1" dirty="0" smtClean="0">
                <a:solidFill>
                  <a:srgbClr val="3333CC"/>
                </a:solidFill>
              </a:rPr>
              <a:t>中断允许</a:t>
            </a:r>
            <a:r>
              <a:rPr lang="zh-CN" altLang="en-US" b="1" dirty="0" smtClean="0"/>
              <a:t>控制由中断允许寄存器</a:t>
            </a:r>
            <a:r>
              <a:rPr lang="en-US" altLang="zh-CN" b="1" dirty="0" smtClean="0">
                <a:ea typeface="宋体" pitchFamily="2" charset="-122"/>
              </a:rPr>
              <a:t>IE</a:t>
            </a:r>
            <a:r>
              <a:rPr lang="zh-CN" altLang="en-US" b="1" dirty="0" smtClean="0"/>
              <a:t>控制。</a:t>
            </a:r>
          </a:p>
          <a:p>
            <a:pPr>
              <a:lnSpc>
                <a:spcPct val="130000"/>
              </a:lnSpc>
            </a:pPr>
            <a:r>
              <a:rPr lang="zh-CN" altLang="en-US" b="1" dirty="0" smtClean="0">
                <a:solidFill>
                  <a:srgbClr val="3333CC"/>
                </a:solidFill>
              </a:rPr>
              <a:t>中断优先级</a:t>
            </a:r>
            <a:r>
              <a:rPr lang="zh-CN" altLang="en-US" b="1" dirty="0" smtClean="0"/>
              <a:t>控制由中断优先级寄存器</a:t>
            </a:r>
            <a:r>
              <a:rPr lang="en-US" altLang="zh-CN" b="1" dirty="0" smtClean="0">
                <a:ea typeface="宋体" pitchFamily="2" charset="-122"/>
              </a:rPr>
              <a:t>IP</a:t>
            </a:r>
            <a:r>
              <a:rPr lang="zh-CN" altLang="en-US" b="1" dirty="0" smtClean="0"/>
              <a:t>控制。</a:t>
            </a:r>
          </a:p>
          <a:p>
            <a:pPr>
              <a:lnSpc>
                <a:spcPct val="130000"/>
              </a:lnSpc>
            </a:pPr>
            <a:r>
              <a:rPr lang="en-US" altLang="zh-CN" kern="1200" dirty="0">
                <a:solidFill>
                  <a:srgbClr val="0000FF"/>
                </a:solidFill>
              </a:rPr>
              <a:t>1  </a:t>
            </a:r>
            <a:r>
              <a:rPr lang="zh-CN" altLang="en-US" kern="1200" dirty="0">
                <a:solidFill>
                  <a:srgbClr val="0000FF"/>
                </a:solidFill>
              </a:rPr>
              <a:t>中断允许寄存器</a:t>
            </a:r>
            <a:r>
              <a:rPr lang="en-US" altLang="zh-CN" kern="1200" dirty="0">
                <a:solidFill>
                  <a:srgbClr val="0000FF"/>
                </a:solidFill>
              </a:rPr>
              <a:t>IE</a:t>
            </a:r>
            <a:endParaRPr lang="zh-CN" altLang="en-US" kern="1200" dirty="0">
              <a:solidFill>
                <a:srgbClr val="0000FF"/>
              </a:solidFill>
            </a:endParaRPr>
          </a:p>
          <a:p>
            <a:pPr>
              <a:lnSpc>
                <a:spcPct val="130000"/>
              </a:lnSpc>
            </a:pPr>
            <a:r>
              <a:rPr lang="en-US" altLang="zh-CN" b="1" dirty="0" smtClean="0">
                <a:ea typeface="宋体" pitchFamily="2" charset="-122"/>
              </a:rPr>
              <a:t>AT89S51</a:t>
            </a:r>
            <a:r>
              <a:rPr lang="zh-CN" altLang="en-US" b="1" dirty="0" smtClean="0"/>
              <a:t>的对各中断源的开放或屏蔽，是由中断允许寄存器</a:t>
            </a:r>
            <a:r>
              <a:rPr lang="en-US" altLang="zh-CN" b="1" dirty="0" smtClean="0">
                <a:ea typeface="宋体" pitchFamily="2" charset="-122"/>
              </a:rPr>
              <a:t>IE</a:t>
            </a:r>
            <a:r>
              <a:rPr lang="zh-CN" altLang="en-US" b="1" dirty="0" smtClean="0"/>
              <a:t>控制的。</a:t>
            </a:r>
          </a:p>
          <a:p>
            <a:pPr>
              <a:lnSpc>
                <a:spcPct val="130000"/>
              </a:lnSpc>
            </a:pPr>
            <a:r>
              <a:rPr lang="en-US" altLang="zh-CN" b="1" dirty="0" smtClean="0">
                <a:ea typeface="宋体" pitchFamily="2" charset="-122"/>
              </a:rPr>
              <a:t>IE</a:t>
            </a:r>
            <a:r>
              <a:rPr lang="zh-CN" altLang="en-US" b="1" dirty="0" smtClean="0"/>
              <a:t>字节地址为</a:t>
            </a:r>
            <a:r>
              <a:rPr lang="en-US" altLang="zh-CN" b="1" dirty="0" smtClean="0">
                <a:solidFill>
                  <a:srgbClr val="3333CC"/>
                </a:solidFill>
                <a:ea typeface="宋体" pitchFamily="2" charset="-122"/>
              </a:rPr>
              <a:t>A8H</a:t>
            </a:r>
            <a:r>
              <a:rPr lang="zh-CN" altLang="en-US" b="1" dirty="0" smtClean="0"/>
              <a:t>，</a:t>
            </a:r>
            <a:r>
              <a:rPr lang="zh-CN" altLang="en-US" b="1" dirty="0" smtClean="0">
                <a:solidFill>
                  <a:srgbClr val="3333CC"/>
                </a:solidFill>
              </a:rPr>
              <a:t>可位寻址</a:t>
            </a:r>
            <a:r>
              <a:rPr lang="zh-CN" altLang="en-US" b="1" dirty="0" smtClean="0"/>
              <a:t>，格式如</a:t>
            </a:r>
            <a:r>
              <a:rPr lang="zh-CN" altLang="en-US" dirty="0" smtClean="0"/>
              <a:t>下</a:t>
            </a:r>
            <a:r>
              <a:rPr lang="zh-CN" altLang="en-US" dirty="0"/>
              <a:t>图</a:t>
            </a:r>
            <a:r>
              <a:rPr lang="zh-CN" altLang="en-US" b="1" dirty="0" smtClean="0">
                <a:ea typeface="宋体" pitchFamily="2" charset="-122"/>
              </a:rPr>
              <a:t>所示</a:t>
            </a:r>
            <a:r>
              <a:rPr lang="zh-CN" altLang="en-US" b="1" dirty="0" smtClean="0"/>
              <a:t>。</a:t>
            </a:r>
            <a:endParaRPr lang="en-US" altLang="zh-CN" b="1" dirty="0" smtClean="0"/>
          </a:p>
        </p:txBody>
      </p:sp>
      <p:pic>
        <p:nvPicPr>
          <p:cNvPr id="276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5098" y="4471988"/>
            <a:ext cx="8768902" cy="173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16701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86CBA1D9-B514-4E3E-9931-B46C0738A91F}" type="slidenum">
              <a:rPr lang="zh-CN" altLang="en-US"/>
              <a:pPr>
                <a:defRPr/>
              </a:pPr>
              <a:t>37</a:t>
            </a:fld>
            <a:endParaRPr lang="en-US" altLang="zh-CN"/>
          </a:p>
        </p:txBody>
      </p:sp>
      <p:sp>
        <p:nvSpPr>
          <p:cNvPr id="15362" name="内容占位符 1"/>
          <p:cNvSpPr>
            <a:spLocks noGrp="1"/>
          </p:cNvSpPr>
          <p:nvPr>
            <p:ph/>
          </p:nvPr>
        </p:nvSpPr>
        <p:spPr>
          <a:xfrm>
            <a:off x="0" y="558800"/>
            <a:ext cx="8229600" cy="5410200"/>
          </a:xfrm>
        </p:spPr>
        <p:txBody>
          <a:bodyPr/>
          <a:lstStyle/>
          <a:p>
            <a:pPr>
              <a:lnSpc>
                <a:spcPct val="130000"/>
              </a:lnSpc>
            </a:pPr>
            <a:r>
              <a:rPr lang="en-US" altLang="zh-CN" dirty="0" smtClean="0">
                <a:ea typeface="宋体" pitchFamily="2" charset="-122"/>
              </a:rPr>
              <a:t>IE</a:t>
            </a:r>
            <a:r>
              <a:rPr lang="zh-CN" altLang="en-US" dirty="0" smtClean="0"/>
              <a:t>对中断的开放和关闭实现</a:t>
            </a:r>
            <a:r>
              <a:rPr lang="zh-CN" altLang="en-US" b="1" dirty="0" smtClean="0">
                <a:solidFill>
                  <a:srgbClr val="3333CC"/>
                </a:solidFill>
              </a:rPr>
              <a:t>两级控制</a:t>
            </a:r>
            <a:r>
              <a:rPr lang="zh-CN" altLang="en-US" dirty="0" smtClean="0"/>
              <a:t>。</a:t>
            </a:r>
          </a:p>
          <a:p>
            <a:pPr>
              <a:lnSpc>
                <a:spcPct val="130000"/>
              </a:lnSpc>
            </a:pPr>
            <a:r>
              <a:rPr lang="zh-CN" altLang="en-US" dirty="0" smtClean="0"/>
              <a:t>有一个总的开关中断控制位</a:t>
            </a:r>
            <a:r>
              <a:rPr lang="en-US" altLang="zh-CN" b="1" dirty="0" smtClean="0">
                <a:solidFill>
                  <a:srgbClr val="3333CC"/>
                </a:solidFill>
                <a:ea typeface="宋体" pitchFamily="2" charset="-122"/>
              </a:rPr>
              <a:t>EA</a:t>
            </a:r>
            <a:r>
              <a:rPr lang="zh-CN" altLang="en-US" dirty="0" smtClean="0"/>
              <a:t>（</a:t>
            </a:r>
            <a:r>
              <a:rPr lang="en-US" altLang="zh-CN" dirty="0" smtClean="0">
                <a:ea typeface="宋体" pitchFamily="2" charset="-122"/>
              </a:rPr>
              <a:t>IE.7</a:t>
            </a:r>
            <a:r>
              <a:rPr lang="zh-CN" altLang="en-US" dirty="0" smtClean="0"/>
              <a:t>位），</a:t>
            </a:r>
          </a:p>
          <a:p>
            <a:pPr>
              <a:lnSpc>
                <a:spcPct val="130000"/>
              </a:lnSpc>
            </a:pPr>
            <a:r>
              <a:rPr lang="en-US" altLang="zh-CN" b="1" dirty="0" smtClean="0">
                <a:solidFill>
                  <a:srgbClr val="3333CC"/>
                </a:solidFill>
                <a:ea typeface="宋体" pitchFamily="2" charset="-122"/>
              </a:rPr>
              <a:t>EA=0</a:t>
            </a:r>
            <a:r>
              <a:rPr lang="zh-CN" altLang="en-US" dirty="0" smtClean="0"/>
              <a:t>时，所有的中断请求被屏蔽；</a:t>
            </a:r>
          </a:p>
          <a:p>
            <a:pPr>
              <a:lnSpc>
                <a:spcPct val="130000"/>
              </a:lnSpc>
            </a:pPr>
            <a:r>
              <a:rPr lang="en-US" altLang="zh-CN" b="1" dirty="0" smtClean="0">
                <a:solidFill>
                  <a:srgbClr val="3333CC"/>
                </a:solidFill>
                <a:ea typeface="宋体" pitchFamily="2" charset="-122"/>
              </a:rPr>
              <a:t>EA=1</a:t>
            </a:r>
            <a:r>
              <a:rPr lang="zh-CN" altLang="en-US" dirty="0" smtClean="0"/>
              <a:t>时，开放中断，但</a:t>
            </a:r>
            <a:r>
              <a:rPr lang="en-US" altLang="zh-CN" dirty="0" smtClean="0">
                <a:ea typeface="宋体" pitchFamily="2" charset="-122"/>
              </a:rPr>
              <a:t>5</a:t>
            </a:r>
            <a:r>
              <a:rPr lang="zh-CN" altLang="en-US" dirty="0" smtClean="0"/>
              <a:t>个中断源的中断请求是否允许，还要由</a:t>
            </a:r>
            <a:r>
              <a:rPr lang="en-US" altLang="zh-CN" b="1" dirty="0" smtClean="0">
                <a:solidFill>
                  <a:srgbClr val="3333CC"/>
                </a:solidFill>
                <a:ea typeface="宋体" pitchFamily="2" charset="-122"/>
              </a:rPr>
              <a:t>IE</a:t>
            </a:r>
            <a:r>
              <a:rPr lang="zh-CN" altLang="en-US" b="1" dirty="0" smtClean="0">
                <a:solidFill>
                  <a:srgbClr val="3333CC"/>
                </a:solidFill>
              </a:rPr>
              <a:t>中的低</a:t>
            </a:r>
            <a:r>
              <a:rPr lang="en-US" altLang="zh-CN" b="1" dirty="0" smtClean="0">
                <a:solidFill>
                  <a:srgbClr val="3333CC"/>
                </a:solidFill>
                <a:ea typeface="宋体" pitchFamily="2" charset="-122"/>
              </a:rPr>
              <a:t>5</a:t>
            </a:r>
            <a:r>
              <a:rPr lang="zh-CN" altLang="en-US" b="1" dirty="0" smtClean="0">
                <a:solidFill>
                  <a:srgbClr val="3333CC"/>
                </a:solidFill>
              </a:rPr>
              <a:t>位</a:t>
            </a:r>
            <a:r>
              <a:rPr lang="zh-CN" altLang="en-US" dirty="0" smtClean="0"/>
              <a:t>所</a:t>
            </a:r>
            <a:r>
              <a:rPr lang="zh-CN" altLang="en-US" b="1" dirty="0" smtClean="0">
                <a:solidFill>
                  <a:srgbClr val="FF0066"/>
                </a:solidFill>
              </a:rPr>
              <a:t>对应的</a:t>
            </a:r>
            <a:r>
              <a:rPr lang="en-US" altLang="zh-CN" b="1" dirty="0" smtClean="0">
                <a:solidFill>
                  <a:srgbClr val="FF0066"/>
                </a:solidFill>
                <a:ea typeface="宋体" pitchFamily="2" charset="-122"/>
              </a:rPr>
              <a:t>5</a:t>
            </a:r>
            <a:r>
              <a:rPr lang="zh-CN" altLang="en-US" b="1" dirty="0" smtClean="0">
                <a:solidFill>
                  <a:srgbClr val="FF0066"/>
                </a:solidFill>
              </a:rPr>
              <a:t>个中断请求允许控制位</a:t>
            </a:r>
            <a:r>
              <a:rPr lang="zh-CN" altLang="en-US" dirty="0" smtClean="0"/>
              <a:t>的状态来决定。</a:t>
            </a:r>
          </a:p>
          <a:p>
            <a:endParaRPr lang="zh-CN" altLang="en-US" dirty="0" smtClean="0"/>
          </a:p>
        </p:txBody>
      </p:sp>
    </p:spTree>
    <p:extLst>
      <p:ext uri="{BB962C8B-B14F-4D97-AF65-F5344CB8AC3E}">
        <p14:creationId xmlns:p14="http://schemas.microsoft.com/office/powerpoint/2010/main" val="31974496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2B88827E-941D-41A7-B528-7616DDD1FA1E}" type="slidenum">
              <a:rPr lang="zh-CN" altLang="en-US"/>
              <a:pPr>
                <a:defRPr/>
              </a:pPr>
              <a:t>38</a:t>
            </a:fld>
            <a:endParaRPr lang="en-US" altLang="zh-CN"/>
          </a:p>
        </p:txBody>
      </p:sp>
      <p:sp>
        <p:nvSpPr>
          <p:cNvPr id="16386" name="内容占位符 1"/>
          <p:cNvSpPr>
            <a:spLocks noGrp="1"/>
          </p:cNvSpPr>
          <p:nvPr>
            <p:ph/>
          </p:nvPr>
        </p:nvSpPr>
        <p:spPr/>
        <p:txBody>
          <a:bodyPr/>
          <a:lstStyle/>
          <a:p>
            <a:pPr indent="14288">
              <a:lnSpc>
                <a:spcPct val="120000"/>
              </a:lnSpc>
            </a:pPr>
            <a:r>
              <a:rPr lang="en-US" altLang="zh-CN" b="1" dirty="0" smtClean="0">
                <a:ea typeface="宋体" pitchFamily="2" charset="-122"/>
              </a:rPr>
              <a:t>IE</a:t>
            </a:r>
            <a:r>
              <a:rPr lang="zh-CN" altLang="en-US" dirty="0"/>
              <a:t>其余</a:t>
            </a:r>
            <a:r>
              <a:rPr lang="zh-CN" altLang="en-US" b="1" dirty="0" smtClean="0"/>
              <a:t>各位功能如下：</a:t>
            </a:r>
          </a:p>
          <a:p>
            <a:pPr indent="14288">
              <a:lnSpc>
                <a:spcPct val="120000"/>
              </a:lnSpc>
            </a:pPr>
            <a:r>
              <a:rPr lang="zh-CN" altLang="en-US" b="1" dirty="0" smtClean="0"/>
              <a:t>（</a:t>
            </a:r>
            <a:r>
              <a:rPr lang="en-US" altLang="zh-CN" b="1" dirty="0" smtClean="0"/>
              <a:t>1</a:t>
            </a:r>
            <a:r>
              <a:rPr lang="zh-CN" altLang="en-US" b="1" dirty="0" smtClean="0"/>
              <a:t>）</a:t>
            </a:r>
            <a:r>
              <a:rPr lang="en-US" altLang="zh-CN" b="1" dirty="0" smtClean="0">
                <a:solidFill>
                  <a:srgbClr val="FF3300"/>
                </a:solidFill>
                <a:ea typeface="宋体" pitchFamily="2" charset="-122"/>
              </a:rPr>
              <a:t>ES</a:t>
            </a:r>
            <a:r>
              <a:rPr lang="en-US" altLang="zh-CN" b="1" dirty="0" smtClean="0"/>
              <a:t>——</a:t>
            </a:r>
            <a:r>
              <a:rPr lang="zh-CN" altLang="en-US" b="1" dirty="0" smtClean="0"/>
              <a:t>串行口中断允许位。</a:t>
            </a:r>
          </a:p>
          <a:p>
            <a:pPr indent="14288">
              <a:lnSpc>
                <a:spcPct val="120000"/>
              </a:lnSpc>
            </a:pPr>
            <a:r>
              <a:rPr lang="en-US" altLang="zh-CN" b="1" dirty="0" smtClean="0">
                <a:solidFill>
                  <a:srgbClr val="3333CC"/>
                </a:solidFill>
                <a:ea typeface="宋体" pitchFamily="2" charset="-122"/>
              </a:rPr>
              <a:t>	ES=0</a:t>
            </a:r>
            <a:r>
              <a:rPr lang="zh-CN" altLang="en-US" b="1" dirty="0" smtClean="0"/>
              <a:t>，禁止串行口中断。</a:t>
            </a:r>
          </a:p>
          <a:p>
            <a:pPr indent="14288">
              <a:lnSpc>
                <a:spcPct val="120000"/>
              </a:lnSpc>
            </a:pPr>
            <a:r>
              <a:rPr lang="en-US" altLang="zh-CN" b="1" dirty="0" smtClean="0">
                <a:solidFill>
                  <a:srgbClr val="3333CC"/>
                </a:solidFill>
                <a:ea typeface="宋体" pitchFamily="2" charset="-122"/>
              </a:rPr>
              <a:t>	ES=1</a:t>
            </a:r>
            <a:r>
              <a:rPr lang="zh-CN" altLang="en-US" b="1" dirty="0" smtClean="0"/>
              <a:t>，允许串行口中断。</a:t>
            </a:r>
            <a:endParaRPr lang="en-US" altLang="zh-CN" b="1" dirty="0" smtClean="0"/>
          </a:p>
          <a:p>
            <a:pPr indent="14288">
              <a:lnSpc>
                <a:spcPct val="120000"/>
              </a:lnSpc>
            </a:pPr>
            <a:r>
              <a:rPr lang="zh-CN" altLang="en-US" b="1" dirty="0" smtClean="0"/>
              <a:t>（</a:t>
            </a:r>
            <a:r>
              <a:rPr lang="en-US" altLang="zh-CN" b="1" dirty="0" smtClean="0"/>
              <a:t>2</a:t>
            </a:r>
            <a:r>
              <a:rPr lang="zh-CN" altLang="en-US" b="1" dirty="0" smtClean="0"/>
              <a:t>）</a:t>
            </a:r>
            <a:r>
              <a:rPr lang="en-US" altLang="zh-CN" b="1" dirty="0" smtClean="0">
                <a:solidFill>
                  <a:srgbClr val="FF3300"/>
                </a:solidFill>
                <a:ea typeface="宋体" pitchFamily="2" charset="-122"/>
              </a:rPr>
              <a:t>ET1</a:t>
            </a:r>
            <a:r>
              <a:rPr lang="en-US" altLang="zh-CN" b="1" dirty="0" smtClean="0"/>
              <a:t>——</a:t>
            </a:r>
            <a:r>
              <a:rPr lang="zh-CN" altLang="en-US" b="1" dirty="0" smtClean="0"/>
              <a:t>定时器</a:t>
            </a:r>
            <a:r>
              <a:rPr lang="en-US" altLang="zh-CN" b="1" dirty="0" smtClean="0">
                <a:ea typeface="宋体" pitchFamily="2" charset="-122"/>
              </a:rPr>
              <a:t>/</a:t>
            </a:r>
            <a:r>
              <a:rPr lang="zh-CN" altLang="en-US" b="1" dirty="0" smtClean="0"/>
              <a:t>计数器</a:t>
            </a:r>
            <a:r>
              <a:rPr lang="en-US" altLang="zh-CN" b="1" dirty="0" smtClean="0">
                <a:ea typeface="宋体" pitchFamily="2" charset="-122"/>
              </a:rPr>
              <a:t>T1</a:t>
            </a:r>
            <a:r>
              <a:rPr lang="zh-CN" altLang="en-US" b="1" dirty="0" smtClean="0"/>
              <a:t>的溢出中断允许位。</a:t>
            </a:r>
          </a:p>
          <a:p>
            <a:pPr indent="14288">
              <a:lnSpc>
                <a:spcPct val="120000"/>
              </a:lnSpc>
            </a:pPr>
            <a:r>
              <a:rPr lang="en-US" altLang="zh-CN" b="1" dirty="0" smtClean="0">
                <a:solidFill>
                  <a:srgbClr val="3333CC"/>
                </a:solidFill>
                <a:ea typeface="宋体" pitchFamily="2" charset="-122"/>
              </a:rPr>
              <a:t>	ET1=0</a:t>
            </a:r>
            <a:r>
              <a:rPr lang="zh-CN" altLang="en-US" b="1" dirty="0" smtClean="0"/>
              <a:t>，禁止</a:t>
            </a:r>
            <a:r>
              <a:rPr lang="en-US" altLang="zh-CN" b="1" dirty="0" smtClean="0">
                <a:ea typeface="宋体" pitchFamily="2" charset="-122"/>
              </a:rPr>
              <a:t>T1</a:t>
            </a:r>
            <a:r>
              <a:rPr lang="zh-CN" altLang="en-US" b="1" dirty="0" smtClean="0"/>
              <a:t>溢出中断。</a:t>
            </a:r>
          </a:p>
          <a:p>
            <a:pPr indent="14288">
              <a:lnSpc>
                <a:spcPct val="120000"/>
              </a:lnSpc>
            </a:pPr>
            <a:r>
              <a:rPr lang="en-US" altLang="zh-CN" b="1" dirty="0" smtClean="0">
                <a:solidFill>
                  <a:srgbClr val="3333CC"/>
                </a:solidFill>
                <a:ea typeface="宋体" pitchFamily="2" charset="-122"/>
              </a:rPr>
              <a:t>	ET1=1</a:t>
            </a:r>
            <a:r>
              <a:rPr lang="zh-CN" altLang="en-US" b="1" dirty="0" smtClean="0"/>
              <a:t>，允许</a:t>
            </a:r>
            <a:r>
              <a:rPr lang="en-US" altLang="zh-CN" b="1" dirty="0" smtClean="0">
                <a:ea typeface="宋体" pitchFamily="2" charset="-122"/>
              </a:rPr>
              <a:t>T1</a:t>
            </a:r>
            <a:r>
              <a:rPr lang="zh-CN" altLang="en-US" b="1" dirty="0" smtClean="0"/>
              <a:t>溢出中断。</a:t>
            </a:r>
          </a:p>
          <a:p>
            <a:pPr indent="14288">
              <a:lnSpc>
                <a:spcPct val="120000"/>
              </a:lnSpc>
            </a:pPr>
            <a:r>
              <a:rPr lang="zh-CN" altLang="en-US" b="1" dirty="0" smtClean="0"/>
              <a:t>（</a:t>
            </a:r>
            <a:r>
              <a:rPr lang="en-US" altLang="zh-CN" b="1" dirty="0" smtClean="0"/>
              <a:t>3</a:t>
            </a:r>
            <a:r>
              <a:rPr lang="zh-CN" altLang="en-US" b="1" dirty="0" smtClean="0"/>
              <a:t>）</a:t>
            </a:r>
            <a:r>
              <a:rPr lang="en-US" altLang="zh-CN" b="1" dirty="0" smtClean="0">
                <a:solidFill>
                  <a:srgbClr val="FF3300"/>
                </a:solidFill>
                <a:ea typeface="宋体" pitchFamily="2" charset="-122"/>
              </a:rPr>
              <a:t>EX1</a:t>
            </a:r>
            <a:r>
              <a:rPr lang="en-US" altLang="zh-CN" b="1" dirty="0" smtClean="0"/>
              <a:t>——</a:t>
            </a:r>
            <a:r>
              <a:rPr lang="zh-CN" altLang="en-US" b="1" dirty="0" smtClean="0"/>
              <a:t>外部中断</a:t>
            </a:r>
            <a:r>
              <a:rPr lang="en-US" altLang="zh-CN" b="1" dirty="0" smtClean="0">
                <a:ea typeface="宋体" pitchFamily="2" charset="-122"/>
              </a:rPr>
              <a:t>1</a:t>
            </a:r>
            <a:r>
              <a:rPr lang="zh-CN" altLang="en-US" b="1" dirty="0" smtClean="0"/>
              <a:t>中断允许位。</a:t>
            </a:r>
            <a:endParaRPr lang="en-US" altLang="zh-CN" b="1" dirty="0" smtClean="0"/>
          </a:p>
          <a:p>
            <a:pPr indent="14288">
              <a:lnSpc>
                <a:spcPct val="120000"/>
              </a:lnSpc>
            </a:pPr>
            <a:r>
              <a:rPr lang="en-US" altLang="zh-CN" dirty="0" smtClean="0"/>
              <a:t>       EX1=0</a:t>
            </a:r>
            <a:r>
              <a:rPr lang="zh-CN" altLang="en-US" dirty="0"/>
              <a:t>，禁止外部中断</a:t>
            </a:r>
            <a:r>
              <a:rPr lang="en-US" altLang="zh-CN" dirty="0"/>
              <a:t>1</a:t>
            </a:r>
            <a:r>
              <a:rPr lang="zh-CN" altLang="en-US" dirty="0"/>
              <a:t>中断。</a:t>
            </a:r>
          </a:p>
          <a:p>
            <a:pPr indent="14288">
              <a:lnSpc>
                <a:spcPct val="120000"/>
              </a:lnSpc>
            </a:pPr>
            <a:r>
              <a:rPr lang="zh-CN" altLang="en-US" dirty="0"/>
              <a:t>	</a:t>
            </a:r>
            <a:r>
              <a:rPr lang="en-US" altLang="zh-CN" dirty="0" smtClean="0"/>
              <a:t>EX1=1</a:t>
            </a:r>
            <a:r>
              <a:rPr lang="zh-CN" altLang="en-US" dirty="0"/>
              <a:t>，允许外部中断</a:t>
            </a:r>
            <a:r>
              <a:rPr lang="en-US" altLang="zh-CN" dirty="0"/>
              <a:t>1</a:t>
            </a:r>
            <a:r>
              <a:rPr lang="zh-CN" altLang="en-US" dirty="0"/>
              <a:t>中断</a:t>
            </a:r>
            <a:endParaRPr lang="zh-CN" altLang="en-US" b="1" dirty="0" smtClean="0"/>
          </a:p>
          <a:p>
            <a:pPr indent="14288">
              <a:lnSpc>
                <a:spcPct val="120000"/>
              </a:lnSpc>
            </a:pPr>
            <a:r>
              <a:rPr lang="en-US" altLang="zh-CN" b="1" dirty="0" smtClean="0">
                <a:solidFill>
                  <a:srgbClr val="3333CC"/>
                </a:solidFill>
                <a:ea typeface="宋体" pitchFamily="2" charset="-122"/>
              </a:rPr>
              <a:t>	</a:t>
            </a:r>
            <a:endParaRPr lang="zh-CN" altLang="en-US" b="1" dirty="0" smtClean="0"/>
          </a:p>
        </p:txBody>
      </p:sp>
    </p:spTree>
    <p:extLst>
      <p:ext uri="{BB962C8B-B14F-4D97-AF65-F5344CB8AC3E}">
        <p14:creationId xmlns:p14="http://schemas.microsoft.com/office/powerpoint/2010/main" val="20460809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4294967295"/>
          </p:nvPr>
        </p:nvSpPr>
        <p:spPr>
          <a:xfrm>
            <a:off x="8509000" y="6489700"/>
            <a:ext cx="2133600" cy="457200"/>
          </a:xfrm>
          <a:prstGeom prst="rect">
            <a:avLst/>
          </a:prstGeom>
        </p:spPr>
        <p:txBody>
          <a:bodyPr/>
          <a:lstStyle/>
          <a:p>
            <a:pPr>
              <a:defRPr/>
            </a:pPr>
            <a:fld id="{34DB70AF-499A-4A15-BFE4-91861A1F7C70}" type="slidenum">
              <a:rPr lang="zh-CN" altLang="en-US" smtClean="0"/>
              <a:pPr>
                <a:defRPr/>
              </a:pPr>
              <a:t>39</a:t>
            </a:fld>
            <a:endParaRPr lang="en-US" altLang="zh-CN" dirty="0"/>
          </a:p>
        </p:txBody>
      </p:sp>
      <p:sp>
        <p:nvSpPr>
          <p:cNvPr id="72707" name="Rectangle 3"/>
          <p:cNvSpPr>
            <a:spLocks noGrp="1" noChangeArrowheads="1"/>
          </p:cNvSpPr>
          <p:nvPr>
            <p:ph type="body" idx="1"/>
          </p:nvPr>
        </p:nvSpPr>
        <p:spPr>
          <a:xfrm>
            <a:off x="323850" y="765175"/>
            <a:ext cx="8569325" cy="5832475"/>
          </a:xfrm>
        </p:spPr>
        <p:txBody>
          <a:bodyPr/>
          <a:lstStyle/>
          <a:p>
            <a:pPr>
              <a:lnSpc>
                <a:spcPct val="120000"/>
              </a:lnSpc>
              <a:buFont typeface="Wingdings" pitchFamily="2" charset="2"/>
              <a:buNone/>
            </a:pPr>
            <a:r>
              <a:rPr lang="en-US" altLang="zh-CN" sz="2400" b="1" dirty="0" smtClean="0">
                <a:solidFill>
                  <a:srgbClr val="3333CC"/>
                </a:solidFill>
                <a:ea typeface="宋体" pitchFamily="2" charset="-122"/>
              </a:rPr>
              <a:t>		</a:t>
            </a:r>
            <a:endParaRPr lang="zh-CN" altLang="en-US" sz="2400" b="1" dirty="0" smtClean="0"/>
          </a:p>
          <a:p>
            <a:pPr>
              <a:lnSpc>
                <a:spcPct val="130000"/>
              </a:lnSpc>
              <a:buFont typeface="Wingdings" pitchFamily="2" charset="2"/>
              <a:buNone/>
            </a:pPr>
            <a:r>
              <a:rPr lang="zh-CN" altLang="en-US" sz="2400" b="1" dirty="0" smtClean="0"/>
              <a:t>（</a:t>
            </a:r>
            <a:r>
              <a:rPr lang="en-US" altLang="zh-CN" sz="2400" b="1" dirty="0" smtClean="0"/>
              <a:t>4</a:t>
            </a:r>
            <a:r>
              <a:rPr lang="zh-CN" altLang="en-US" sz="2400" b="1" dirty="0" smtClean="0"/>
              <a:t>）</a:t>
            </a:r>
            <a:r>
              <a:rPr lang="en-US" altLang="zh-CN" sz="2400" b="1" dirty="0" smtClean="0">
                <a:solidFill>
                  <a:srgbClr val="FF3300"/>
                </a:solidFill>
                <a:ea typeface="宋体" pitchFamily="2" charset="-122"/>
              </a:rPr>
              <a:t>ET0</a:t>
            </a:r>
            <a:r>
              <a:rPr lang="en-US" altLang="zh-CN" sz="2400" b="1" dirty="0" smtClean="0"/>
              <a:t>——</a:t>
            </a:r>
            <a:r>
              <a:rPr lang="zh-CN" altLang="en-US" sz="2400" b="1" dirty="0" smtClean="0"/>
              <a:t>定时器</a:t>
            </a:r>
            <a:r>
              <a:rPr lang="en-US" altLang="zh-CN" sz="2400" b="1" dirty="0" smtClean="0">
                <a:ea typeface="宋体" pitchFamily="2" charset="-122"/>
              </a:rPr>
              <a:t>/</a:t>
            </a:r>
            <a:r>
              <a:rPr lang="zh-CN" altLang="en-US" sz="2400" b="1" dirty="0" smtClean="0"/>
              <a:t>计数器</a:t>
            </a:r>
            <a:r>
              <a:rPr lang="en-US" altLang="zh-CN" sz="2400" b="1" dirty="0" smtClean="0">
                <a:ea typeface="宋体" pitchFamily="2" charset="-122"/>
              </a:rPr>
              <a:t>T0</a:t>
            </a:r>
            <a:r>
              <a:rPr lang="zh-CN" altLang="en-US" sz="2400" b="1" dirty="0" smtClean="0"/>
              <a:t>的溢出中断允许位。</a:t>
            </a:r>
          </a:p>
          <a:p>
            <a:pPr>
              <a:lnSpc>
                <a:spcPct val="130000"/>
              </a:lnSpc>
              <a:buFont typeface="Wingdings" pitchFamily="2" charset="2"/>
              <a:buNone/>
            </a:pPr>
            <a:r>
              <a:rPr lang="en-US" altLang="zh-CN" sz="2400" b="1" dirty="0" smtClean="0">
                <a:solidFill>
                  <a:srgbClr val="3333CC"/>
                </a:solidFill>
                <a:ea typeface="宋体" pitchFamily="2" charset="-122"/>
              </a:rPr>
              <a:t>		ET0=0</a:t>
            </a:r>
            <a:r>
              <a:rPr lang="zh-CN" altLang="en-US" sz="2400" b="1" dirty="0" smtClean="0"/>
              <a:t>，禁止</a:t>
            </a:r>
            <a:r>
              <a:rPr lang="en-US" altLang="zh-CN" sz="2400" b="1" dirty="0" smtClean="0">
                <a:ea typeface="宋体" pitchFamily="2" charset="-122"/>
              </a:rPr>
              <a:t>T0</a:t>
            </a:r>
            <a:r>
              <a:rPr lang="zh-CN" altLang="en-US" sz="2400" b="1" dirty="0" smtClean="0"/>
              <a:t>溢出中断。</a:t>
            </a:r>
          </a:p>
          <a:p>
            <a:pPr>
              <a:lnSpc>
                <a:spcPct val="130000"/>
              </a:lnSpc>
              <a:buFont typeface="Wingdings" pitchFamily="2" charset="2"/>
              <a:buNone/>
            </a:pPr>
            <a:r>
              <a:rPr lang="en-US" altLang="zh-CN" sz="2400" b="1" dirty="0" smtClean="0">
                <a:solidFill>
                  <a:srgbClr val="3333CC"/>
                </a:solidFill>
                <a:ea typeface="宋体" pitchFamily="2" charset="-122"/>
              </a:rPr>
              <a:t>		ET0=1</a:t>
            </a:r>
            <a:r>
              <a:rPr lang="zh-CN" altLang="en-US" sz="2400" b="1" dirty="0" smtClean="0"/>
              <a:t>，允许</a:t>
            </a:r>
            <a:r>
              <a:rPr lang="en-US" altLang="zh-CN" sz="2400" b="1" dirty="0" smtClean="0">
                <a:ea typeface="宋体" pitchFamily="2" charset="-122"/>
              </a:rPr>
              <a:t>T0</a:t>
            </a:r>
            <a:r>
              <a:rPr lang="zh-CN" altLang="en-US" sz="2400" b="1" dirty="0" smtClean="0"/>
              <a:t>溢出中断。</a:t>
            </a:r>
            <a:endParaRPr lang="en-US" altLang="zh-CN" sz="2400" b="1" dirty="0" smtClean="0"/>
          </a:p>
          <a:p>
            <a:pPr>
              <a:lnSpc>
                <a:spcPct val="130000"/>
              </a:lnSpc>
              <a:buFont typeface="Wingdings" pitchFamily="2" charset="2"/>
              <a:buNone/>
            </a:pPr>
            <a:r>
              <a:rPr lang="zh-CN" altLang="en-US" sz="2400" b="1" dirty="0" smtClean="0"/>
              <a:t>（</a:t>
            </a:r>
            <a:r>
              <a:rPr lang="en-US" altLang="zh-CN" sz="2400" b="1" dirty="0" smtClean="0"/>
              <a:t>5</a:t>
            </a:r>
            <a:r>
              <a:rPr lang="zh-CN" altLang="en-US" sz="2400" b="1" dirty="0" smtClean="0"/>
              <a:t>）</a:t>
            </a:r>
            <a:r>
              <a:rPr lang="en-US" altLang="zh-CN" sz="2400" b="1" dirty="0" smtClean="0">
                <a:solidFill>
                  <a:srgbClr val="FF3300"/>
                </a:solidFill>
                <a:ea typeface="宋体" pitchFamily="2" charset="-122"/>
              </a:rPr>
              <a:t>EX0</a:t>
            </a:r>
            <a:r>
              <a:rPr lang="en-US" altLang="zh-CN" sz="2400" b="1" dirty="0" smtClean="0"/>
              <a:t>——</a:t>
            </a:r>
            <a:r>
              <a:rPr lang="zh-CN" altLang="en-US" sz="2400" b="1" dirty="0" smtClean="0"/>
              <a:t>外部中断</a:t>
            </a:r>
            <a:r>
              <a:rPr lang="en-US" altLang="zh-CN" sz="2400" b="1" dirty="0" smtClean="0">
                <a:ea typeface="宋体" pitchFamily="2" charset="-122"/>
              </a:rPr>
              <a:t>0</a:t>
            </a:r>
            <a:r>
              <a:rPr lang="zh-CN" altLang="en-US" sz="2400" b="1" dirty="0" smtClean="0"/>
              <a:t>中断允许位。</a:t>
            </a:r>
          </a:p>
          <a:p>
            <a:pPr>
              <a:lnSpc>
                <a:spcPct val="130000"/>
              </a:lnSpc>
              <a:buFont typeface="Wingdings" pitchFamily="2" charset="2"/>
              <a:buNone/>
            </a:pPr>
            <a:r>
              <a:rPr lang="en-US" altLang="zh-CN" sz="2400" b="1" dirty="0" smtClean="0">
                <a:solidFill>
                  <a:srgbClr val="3333CC"/>
                </a:solidFill>
                <a:ea typeface="宋体" pitchFamily="2" charset="-122"/>
              </a:rPr>
              <a:t>		EX0=0</a:t>
            </a:r>
            <a:r>
              <a:rPr lang="zh-CN" altLang="en-US" sz="2400" b="1" dirty="0" smtClean="0"/>
              <a:t>，禁止外部中断</a:t>
            </a:r>
            <a:r>
              <a:rPr lang="en-US" altLang="zh-CN" sz="2400" b="1" dirty="0" smtClean="0">
                <a:ea typeface="宋体" pitchFamily="2" charset="-122"/>
              </a:rPr>
              <a:t>0</a:t>
            </a:r>
            <a:r>
              <a:rPr lang="zh-CN" altLang="en-US" sz="2400" b="1" dirty="0" smtClean="0"/>
              <a:t>中断。</a:t>
            </a:r>
          </a:p>
          <a:p>
            <a:pPr>
              <a:lnSpc>
                <a:spcPct val="130000"/>
              </a:lnSpc>
              <a:buFont typeface="Wingdings" pitchFamily="2" charset="2"/>
              <a:buNone/>
            </a:pPr>
            <a:r>
              <a:rPr lang="en-US" altLang="zh-CN" sz="2400" b="1" dirty="0" smtClean="0">
                <a:solidFill>
                  <a:srgbClr val="3333CC"/>
                </a:solidFill>
                <a:ea typeface="宋体" pitchFamily="2" charset="-122"/>
              </a:rPr>
              <a:t>		EX0=1</a:t>
            </a:r>
            <a:r>
              <a:rPr lang="zh-CN" altLang="en-US" sz="2400" b="1" dirty="0" smtClean="0"/>
              <a:t>，允许外部中断</a:t>
            </a:r>
            <a:r>
              <a:rPr lang="en-US" altLang="zh-CN" sz="2400" b="1" dirty="0" smtClean="0">
                <a:ea typeface="宋体" pitchFamily="2" charset="-122"/>
              </a:rPr>
              <a:t>0</a:t>
            </a:r>
            <a:r>
              <a:rPr lang="zh-CN" altLang="en-US" sz="2400" b="1" dirty="0" smtClean="0"/>
              <a:t>中断。</a:t>
            </a:r>
            <a:endParaRPr lang="zh-CN" altLang="en-US" sz="2400" b="1" dirty="0" smtClean="0">
              <a:ea typeface="宋体" pitchFamily="2" charset="-122"/>
            </a:endParaRPr>
          </a:p>
          <a:p>
            <a:pPr>
              <a:lnSpc>
                <a:spcPct val="120000"/>
              </a:lnSpc>
              <a:buFont typeface="Wingdings" pitchFamily="2" charset="2"/>
              <a:buNone/>
            </a:pPr>
            <a:endParaRPr lang="zh-CN" altLang="en-US" sz="2400" b="1" dirty="0" smtClean="0"/>
          </a:p>
          <a:p>
            <a:endParaRPr lang="zh-CN" altLang="en-US" sz="2400" b="1" dirty="0" smtClean="0">
              <a:ea typeface="宋体" pitchFamily="2" charset="-122"/>
            </a:endParaRPr>
          </a:p>
        </p:txBody>
      </p:sp>
    </p:spTree>
    <p:extLst>
      <p:ext uri="{BB962C8B-B14F-4D97-AF65-F5344CB8AC3E}">
        <p14:creationId xmlns:p14="http://schemas.microsoft.com/office/powerpoint/2010/main" val="2281573065"/>
      </p:ext>
    </p:extLst>
  </p:cSld>
  <p:clrMapOvr>
    <a:masterClrMapping/>
  </p:clrMapOvr>
  <p:transition>
    <p:random/>
    <p:sndAc>
      <p:stSnd>
        <p:snd r:embed="rId2" name="camera.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D5628EE4-61E5-45EF-82E1-072C01820FDA}" type="slidenum">
              <a:rPr lang="zh-CN" altLang="en-US"/>
              <a:pPr>
                <a:defRPr/>
              </a:pPr>
              <a:t>40</a:t>
            </a:fld>
            <a:endParaRPr lang="en-US" altLang="zh-CN"/>
          </a:p>
        </p:txBody>
      </p:sp>
      <p:sp>
        <p:nvSpPr>
          <p:cNvPr id="17410" name="内容占位符 1"/>
          <p:cNvSpPr>
            <a:spLocks noGrp="1"/>
          </p:cNvSpPr>
          <p:nvPr>
            <p:ph/>
          </p:nvPr>
        </p:nvSpPr>
        <p:spPr>
          <a:xfrm>
            <a:off x="0" y="577850"/>
            <a:ext cx="8904288" cy="4295775"/>
          </a:xfrm>
        </p:spPr>
        <p:txBody>
          <a:bodyPr/>
          <a:lstStyle/>
          <a:p>
            <a:pPr marL="0" indent="0" algn="l">
              <a:lnSpc>
                <a:spcPct val="150000"/>
              </a:lnSpc>
              <a:spcBef>
                <a:spcPts val="0"/>
              </a:spcBef>
            </a:pPr>
            <a:r>
              <a:rPr lang="en-US" altLang="zh-CN" b="1" dirty="0" smtClean="0">
                <a:ea typeface="宋体" pitchFamily="2" charset="-122"/>
              </a:rPr>
              <a:t>        AT89S51</a:t>
            </a:r>
            <a:r>
              <a:rPr lang="zh-CN" altLang="en-US" b="1" dirty="0" smtClean="0"/>
              <a:t>复位以后，</a:t>
            </a:r>
            <a:r>
              <a:rPr lang="en-US" altLang="zh-CN" b="1" dirty="0" smtClean="0">
                <a:ea typeface="宋体" pitchFamily="2" charset="-122"/>
              </a:rPr>
              <a:t>IE</a:t>
            </a:r>
            <a:r>
              <a:rPr lang="zh-CN" altLang="en-US" b="1" dirty="0" smtClean="0"/>
              <a:t>被清“</a:t>
            </a:r>
            <a:r>
              <a:rPr lang="en-US" altLang="zh-CN" b="1" dirty="0" smtClean="0">
                <a:ea typeface="宋体" pitchFamily="2" charset="-122"/>
              </a:rPr>
              <a:t>0</a:t>
            </a:r>
            <a:r>
              <a:rPr lang="zh-CN" altLang="en-US" b="1" dirty="0" smtClean="0"/>
              <a:t>”，所有中断请求被禁止。</a:t>
            </a:r>
            <a:r>
              <a:rPr lang="en-US" altLang="zh-CN" b="1" dirty="0" smtClean="0">
                <a:ea typeface="宋体" pitchFamily="2" charset="-122"/>
              </a:rPr>
              <a:t>IE</a:t>
            </a:r>
            <a:r>
              <a:rPr lang="zh-CN" altLang="en-US" b="1" dirty="0" smtClean="0"/>
              <a:t>中与各个中断源相应的位可用指令置“</a:t>
            </a:r>
            <a:r>
              <a:rPr lang="en-US" altLang="zh-CN" b="1" dirty="0" smtClean="0">
                <a:ea typeface="宋体" pitchFamily="2" charset="-122"/>
              </a:rPr>
              <a:t>1</a:t>
            </a:r>
            <a:r>
              <a:rPr lang="zh-CN" altLang="en-US" b="1" dirty="0" smtClean="0"/>
              <a:t>”或清“</a:t>
            </a:r>
            <a:r>
              <a:rPr lang="en-US" altLang="zh-CN" b="1" dirty="0" smtClean="0">
                <a:ea typeface="宋体" pitchFamily="2" charset="-122"/>
              </a:rPr>
              <a:t>0</a:t>
            </a:r>
            <a:r>
              <a:rPr lang="zh-CN" altLang="en-US" b="1" dirty="0" smtClean="0"/>
              <a:t>”。</a:t>
            </a:r>
          </a:p>
          <a:p>
            <a:pPr marL="0" indent="0" algn="l">
              <a:lnSpc>
                <a:spcPct val="150000"/>
              </a:lnSpc>
              <a:spcBef>
                <a:spcPts val="0"/>
              </a:spcBef>
            </a:pPr>
            <a:r>
              <a:rPr lang="zh-CN" altLang="en-US" b="1" dirty="0" smtClean="0">
                <a:solidFill>
                  <a:srgbClr val="3333CC"/>
                </a:solidFill>
              </a:rPr>
              <a:t>        若使某一个中断源被允许中断</a:t>
            </a:r>
            <a:r>
              <a:rPr lang="zh-CN" altLang="en-US" b="1" dirty="0" smtClean="0"/>
              <a:t>，除了</a:t>
            </a:r>
            <a:r>
              <a:rPr lang="en-US" altLang="zh-CN" b="1" dirty="0" smtClean="0">
                <a:ea typeface="宋体" pitchFamily="2" charset="-122"/>
              </a:rPr>
              <a:t>IE</a:t>
            </a:r>
            <a:r>
              <a:rPr lang="zh-CN" altLang="en-US" b="1" dirty="0" smtClean="0"/>
              <a:t>相应的位被置“</a:t>
            </a:r>
            <a:r>
              <a:rPr lang="en-US" altLang="zh-CN" b="1" dirty="0" smtClean="0">
                <a:ea typeface="宋体" pitchFamily="2" charset="-122"/>
              </a:rPr>
              <a:t>1</a:t>
            </a:r>
            <a:r>
              <a:rPr lang="zh-CN" altLang="en-US" b="1" dirty="0" smtClean="0"/>
              <a:t>”外，还必须使</a:t>
            </a:r>
            <a:r>
              <a:rPr lang="en-US" altLang="zh-CN" b="1" dirty="0" smtClean="0">
                <a:ea typeface="宋体" pitchFamily="2" charset="-122"/>
              </a:rPr>
              <a:t>EA</a:t>
            </a:r>
            <a:r>
              <a:rPr lang="zh-CN" altLang="en-US" b="1" dirty="0" smtClean="0"/>
              <a:t>位置“</a:t>
            </a:r>
            <a:r>
              <a:rPr lang="en-US" altLang="zh-CN" b="1" dirty="0" smtClean="0">
                <a:ea typeface="宋体" pitchFamily="2" charset="-122"/>
              </a:rPr>
              <a:t>1</a:t>
            </a:r>
            <a:r>
              <a:rPr lang="zh-CN" altLang="en-US" b="1" dirty="0" smtClean="0"/>
              <a:t>”。</a:t>
            </a:r>
          </a:p>
          <a:p>
            <a:pPr marL="0" indent="0" algn="l">
              <a:lnSpc>
                <a:spcPct val="150000"/>
              </a:lnSpc>
              <a:spcBef>
                <a:spcPts val="0"/>
              </a:spcBef>
            </a:pPr>
            <a:r>
              <a:rPr lang="zh-CN" altLang="en-US" b="1" dirty="0" smtClean="0">
                <a:solidFill>
                  <a:srgbClr val="3333CC"/>
                </a:solidFill>
              </a:rPr>
              <a:t>        改变</a:t>
            </a:r>
            <a:r>
              <a:rPr lang="en-US" altLang="zh-CN" b="1" dirty="0" smtClean="0">
                <a:solidFill>
                  <a:srgbClr val="3333CC"/>
                </a:solidFill>
              </a:rPr>
              <a:t>IE</a:t>
            </a:r>
            <a:r>
              <a:rPr lang="zh-CN" altLang="en-US" b="1" dirty="0" smtClean="0">
                <a:solidFill>
                  <a:srgbClr val="3333CC"/>
                </a:solidFill>
              </a:rPr>
              <a:t>的内容</a:t>
            </a:r>
            <a:r>
              <a:rPr lang="zh-CN" altLang="en-US" b="1" dirty="0" smtClean="0"/>
              <a:t>，可由</a:t>
            </a:r>
            <a:r>
              <a:rPr lang="zh-CN" altLang="en-US" b="1" dirty="0" smtClean="0">
                <a:solidFill>
                  <a:srgbClr val="3333CC"/>
                </a:solidFill>
              </a:rPr>
              <a:t>位操作指令</a:t>
            </a:r>
            <a:r>
              <a:rPr lang="zh-CN" altLang="en-US" b="1" dirty="0" smtClean="0"/>
              <a:t>来实现（即</a:t>
            </a:r>
            <a:r>
              <a:rPr lang="en-US" altLang="zh-CN" b="1" dirty="0" smtClean="0">
                <a:ea typeface="宋体" pitchFamily="2" charset="-122"/>
              </a:rPr>
              <a:t>SETB  bit</a:t>
            </a:r>
            <a:r>
              <a:rPr lang="zh-CN" altLang="en-US" b="1" dirty="0" smtClean="0"/>
              <a:t>；</a:t>
            </a:r>
            <a:r>
              <a:rPr lang="en-US" altLang="zh-CN" b="1" dirty="0" smtClean="0">
                <a:ea typeface="宋体" pitchFamily="2" charset="-122"/>
              </a:rPr>
              <a:t>CLR  bit</a:t>
            </a:r>
            <a:r>
              <a:rPr lang="zh-CN" altLang="en-US" b="1" dirty="0" smtClean="0"/>
              <a:t>），也可用</a:t>
            </a:r>
            <a:r>
              <a:rPr lang="zh-CN" altLang="en-US" b="1" dirty="0" smtClean="0">
                <a:solidFill>
                  <a:srgbClr val="3333CC"/>
                </a:solidFill>
              </a:rPr>
              <a:t>字节操作指令</a:t>
            </a:r>
            <a:r>
              <a:rPr lang="zh-CN" altLang="en-US" b="1" dirty="0" smtClean="0"/>
              <a:t>实现。</a:t>
            </a:r>
          </a:p>
        </p:txBody>
      </p:sp>
    </p:spTree>
    <p:extLst>
      <p:ext uri="{BB962C8B-B14F-4D97-AF65-F5344CB8AC3E}">
        <p14:creationId xmlns:p14="http://schemas.microsoft.com/office/powerpoint/2010/main" val="240388952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286C17C-4410-486D-A1F0-22B7E707086C}" type="slidenum">
              <a:rPr lang="zh-CN" altLang="en-US"/>
              <a:pPr>
                <a:defRPr/>
              </a:pPr>
              <a:t>41</a:t>
            </a:fld>
            <a:endParaRPr lang="en-US" altLang="zh-CN"/>
          </a:p>
        </p:txBody>
      </p:sp>
      <p:sp>
        <p:nvSpPr>
          <p:cNvPr id="18434" name="内容占位符 1"/>
          <p:cNvSpPr>
            <a:spLocks noGrp="1"/>
          </p:cNvSpPr>
          <p:nvPr>
            <p:ph/>
          </p:nvPr>
        </p:nvSpPr>
        <p:spPr>
          <a:xfrm>
            <a:off x="0" y="544513"/>
            <a:ext cx="9144000" cy="5410200"/>
          </a:xfrm>
        </p:spPr>
        <p:txBody>
          <a:bodyPr/>
          <a:lstStyle/>
          <a:p>
            <a:pPr marL="0" indent="0" algn="l">
              <a:spcBef>
                <a:spcPts val="0"/>
              </a:spcBef>
            </a:pPr>
            <a:r>
              <a:rPr lang="en-US" altLang="zh-CN" b="1" dirty="0" smtClean="0">
                <a:solidFill>
                  <a:srgbClr val="FF3300"/>
                </a:solidFill>
              </a:rPr>
              <a:t>        【</a:t>
            </a:r>
            <a:r>
              <a:rPr lang="zh-CN" altLang="en-US" b="1" dirty="0" smtClean="0">
                <a:solidFill>
                  <a:srgbClr val="FF3300"/>
                </a:solidFill>
              </a:rPr>
              <a:t>例</a:t>
            </a:r>
            <a:r>
              <a:rPr lang="en-US" altLang="zh-CN" b="1" dirty="0" smtClean="0">
                <a:solidFill>
                  <a:srgbClr val="FF3300"/>
                </a:solidFill>
              </a:rPr>
              <a:t>】</a:t>
            </a:r>
            <a:r>
              <a:rPr lang="en-US" altLang="zh-CN" dirty="0" smtClean="0">
                <a:ea typeface="宋体" pitchFamily="2" charset="-122"/>
              </a:rPr>
              <a:t>  </a:t>
            </a:r>
            <a:r>
              <a:rPr lang="zh-CN" altLang="en-US" dirty="0" smtClean="0"/>
              <a:t>若允许片内</a:t>
            </a:r>
            <a:r>
              <a:rPr lang="en-US" altLang="zh-CN" dirty="0" smtClean="0">
                <a:ea typeface="宋体" pitchFamily="2" charset="-122"/>
              </a:rPr>
              <a:t>2</a:t>
            </a:r>
            <a:r>
              <a:rPr lang="zh-CN" altLang="en-US" dirty="0" smtClean="0"/>
              <a:t>个定时器</a:t>
            </a:r>
            <a:r>
              <a:rPr lang="en-US" altLang="zh-CN" dirty="0" smtClean="0">
                <a:ea typeface="宋体" pitchFamily="2" charset="-122"/>
              </a:rPr>
              <a:t>/</a:t>
            </a:r>
            <a:r>
              <a:rPr lang="zh-CN" altLang="en-US" dirty="0" smtClean="0"/>
              <a:t>计数器中断，并禁止其他中断源的中断请求，请编写设置</a:t>
            </a:r>
            <a:r>
              <a:rPr lang="en-US" altLang="zh-CN" dirty="0" smtClean="0">
                <a:ea typeface="宋体" pitchFamily="2" charset="-122"/>
              </a:rPr>
              <a:t>IE</a:t>
            </a:r>
            <a:r>
              <a:rPr lang="zh-CN" altLang="en-US" dirty="0" smtClean="0"/>
              <a:t>的相应程序段。</a:t>
            </a:r>
          </a:p>
          <a:p>
            <a:pPr>
              <a:lnSpc>
                <a:spcPct val="130000"/>
              </a:lnSpc>
            </a:pPr>
            <a:r>
              <a:rPr lang="zh-CN" altLang="en-US" b="1" dirty="0" smtClean="0">
                <a:solidFill>
                  <a:srgbClr val="FF0066"/>
                </a:solidFill>
              </a:rPr>
              <a:t>（</a:t>
            </a:r>
            <a:r>
              <a:rPr lang="en-US" altLang="zh-CN" b="1" dirty="0" smtClean="0">
                <a:solidFill>
                  <a:srgbClr val="FF0066"/>
                </a:solidFill>
                <a:ea typeface="宋体" pitchFamily="2" charset="-122"/>
              </a:rPr>
              <a:t>1</a:t>
            </a:r>
            <a:r>
              <a:rPr lang="zh-CN" altLang="en-US" b="1" dirty="0" smtClean="0">
                <a:solidFill>
                  <a:srgbClr val="FF0066"/>
                </a:solidFill>
              </a:rPr>
              <a:t>）用位操作指令</a:t>
            </a:r>
          </a:p>
          <a:p>
            <a:r>
              <a:rPr lang="en-US" altLang="zh-CN" sz="2000" b="1" dirty="0" smtClean="0">
                <a:solidFill>
                  <a:srgbClr val="3333CC"/>
                </a:solidFill>
                <a:ea typeface="宋体" pitchFamily="2" charset="-122"/>
              </a:rPr>
              <a:t>CLR	ES		</a:t>
            </a:r>
            <a:r>
              <a:rPr lang="zh-CN" altLang="en-US" sz="2000" b="1" dirty="0" smtClean="0">
                <a:solidFill>
                  <a:srgbClr val="3333CC"/>
                </a:solidFill>
              </a:rPr>
              <a:t>；禁止串行口中断</a:t>
            </a:r>
            <a:r>
              <a:rPr lang="zh-CN" altLang="en-US" sz="2000" b="1" dirty="0" smtClean="0">
                <a:solidFill>
                  <a:srgbClr val="3333CC"/>
                </a:solidFill>
                <a:ea typeface="宋体" pitchFamily="2" charset="-122"/>
              </a:rPr>
              <a:t>   </a:t>
            </a:r>
            <a:endParaRPr lang="zh-CN" altLang="en-US" sz="2000" b="1" dirty="0" smtClean="0">
              <a:solidFill>
                <a:srgbClr val="3333CC"/>
              </a:solidFill>
            </a:endParaRPr>
          </a:p>
          <a:p>
            <a:r>
              <a:rPr lang="en-US" altLang="zh-CN" sz="2000" b="1" dirty="0" smtClean="0">
                <a:solidFill>
                  <a:srgbClr val="3333CC"/>
                </a:solidFill>
                <a:ea typeface="宋体" pitchFamily="2" charset="-122"/>
              </a:rPr>
              <a:t>CLR	EX0		</a:t>
            </a:r>
            <a:r>
              <a:rPr lang="zh-CN" altLang="en-US" sz="2000" b="1" dirty="0" smtClean="0">
                <a:solidFill>
                  <a:srgbClr val="3333CC"/>
                </a:solidFill>
              </a:rPr>
              <a:t>；禁止外部中断</a:t>
            </a:r>
            <a:r>
              <a:rPr lang="en-US" altLang="zh-CN" sz="2000" b="1" dirty="0" smtClean="0">
                <a:solidFill>
                  <a:srgbClr val="3333CC"/>
                </a:solidFill>
                <a:ea typeface="宋体" pitchFamily="2" charset="-122"/>
              </a:rPr>
              <a:t>0</a:t>
            </a:r>
            <a:r>
              <a:rPr lang="zh-CN" altLang="en-US" sz="2000" b="1" dirty="0" smtClean="0">
                <a:solidFill>
                  <a:srgbClr val="3333CC"/>
                </a:solidFill>
              </a:rPr>
              <a:t>中断</a:t>
            </a:r>
          </a:p>
          <a:p>
            <a:r>
              <a:rPr lang="en-US" altLang="zh-CN" sz="2000" b="1" dirty="0" smtClean="0">
                <a:solidFill>
                  <a:srgbClr val="3333CC"/>
                </a:solidFill>
                <a:ea typeface="宋体" pitchFamily="2" charset="-122"/>
              </a:rPr>
              <a:t>CLR	EX1		</a:t>
            </a:r>
            <a:r>
              <a:rPr lang="zh-CN" altLang="en-US" sz="2000" b="1" dirty="0" smtClean="0">
                <a:solidFill>
                  <a:srgbClr val="3333CC"/>
                </a:solidFill>
              </a:rPr>
              <a:t>；禁止外部中断</a:t>
            </a:r>
            <a:r>
              <a:rPr lang="en-US" altLang="zh-CN" sz="2000" b="1" dirty="0" smtClean="0">
                <a:solidFill>
                  <a:srgbClr val="3333CC"/>
                </a:solidFill>
                <a:ea typeface="宋体" pitchFamily="2" charset="-122"/>
              </a:rPr>
              <a:t>1</a:t>
            </a:r>
            <a:r>
              <a:rPr lang="zh-CN" altLang="en-US" sz="2000" b="1" dirty="0" smtClean="0">
                <a:solidFill>
                  <a:srgbClr val="3333CC"/>
                </a:solidFill>
              </a:rPr>
              <a:t>中断</a:t>
            </a:r>
          </a:p>
          <a:p>
            <a:r>
              <a:rPr lang="en-US" altLang="zh-CN" sz="2000" b="1" dirty="0" smtClean="0">
                <a:solidFill>
                  <a:srgbClr val="3333CC"/>
                </a:solidFill>
                <a:ea typeface="宋体" pitchFamily="2" charset="-122"/>
              </a:rPr>
              <a:t>SETB	ET0		</a:t>
            </a:r>
            <a:r>
              <a:rPr lang="zh-CN" altLang="en-US" sz="2000" b="1" dirty="0" smtClean="0">
                <a:solidFill>
                  <a:srgbClr val="3333CC"/>
                </a:solidFill>
              </a:rPr>
              <a:t>；允许定时器</a:t>
            </a:r>
            <a:r>
              <a:rPr lang="en-US" altLang="zh-CN" sz="2000" b="1" dirty="0" smtClean="0">
                <a:solidFill>
                  <a:srgbClr val="3333CC"/>
                </a:solidFill>
                <a:ea typeface="宋体" pitchFamily="2" charset="-122"/>
              </a:rPr>
              <a:t>/</a:t>
            </a:r>
            <a:r>
              <a:rPr lang="zh-CN" altLang="en-US" sz="2000" b="1" dirty="0" smtClean="0">
                <a:solidFill>
                  <a:srgbClr val="3333CC"/>
                </a:solidFill>
              </a:rPr>
              <a:t>计数器</a:t>
            </a:r>
            <a:r>
              <a:rPr lang="en-US" altLang="zh-CN" sz="2000" b="1" dirty="0" smtClean="0">
                <a:solidFill>
                  <a:srgbClr val="3333CC"/>
                </a:solidFill>
                <a:ea typeface="宋体" pitchFamily="2" charset="-122"/>
              </a:rPr>
              <a:t>T0</a:t>
            </a:r>
            <a:r>
              <a:rPr lang="zh-CN" altLang="en-US" sz="2000" b="1" dirty="0" smtClean="0">
                <a:solidFill>
                  <a:srgbClr val="3333CC"/>
                </a:solidFill>
              </a:rPr>
              <a:t>中断</a:t>
            </a:r>
          </a:p>
          <a:p>
            <a:r>
              <a:rPr lang="en-US" altLang="zh-CN" sz="2000" b="1" dirty="0" smtClean="0">
                <a:solidFill>
                  <a:srgbClr val="3333CC"/>
                </a:solidFill>
                <a:ea typeface="宋体" pitchFamily="2" charset="-122"/>
              </a:rPr>
              <a:t>SETB	ET1		</a:t>
            </a:r>
            <a:r>
              <a:rPr lang="zh-CN" altLang="en-US" sz="2000" b="1" dirty="0" smtClean="0">
                <a:solidFill>
                  <a:srgbClr val="3333CC"/>
                </a:solidFill>
              </a:rPr>
              <a:t>；允许定时器</a:t>
            </a:r>
            <a:r>
              <a:rPr lang="en-US" altLang="zh-CN" sz="2000" b="1" dirty="0" smtClean="0">
                <a:solidFill>
                  <a:srgbClr val="3333CC"/>
                </a:solidFill>
                <a:ea typeface="宋体" pitchFamily="2" charset="-122"/>
              </a:rPr>
              <a:t>/</a:t>
            </a:r>
            <a:r>
              <a:rPr lang="zh-CN" altLang="en-US" sz="2000" b="1" dirty="0" smtClean="0">
                <a:solidFill>
                  <a:srgbClr val="3333CC"/>
                </a:solidFill>
              </a:rPr>
              <a:t>计数器</a:t>
            </a:r>
            <a:r>
              <a:rPr lang="en-US" altLang="zh-CN" sz="2000" b="1" dirty="0" smtClean="0">
                <a:solidFill>
                  <a:srgbClr val="3333CC"/>
                </a:solidFill>
                <a:ea typeface="宋体" pitchFamily="2" charset="-122"/>
              </a:rPr>
              <a:t>T1</a:t>
            </a:r>
            <a:r>
              <a:rPr lang="zh-CN" altLang="en-US" sz="2000" b="1" dirty="0" smtClean="0">
                <a:solidFill>
                  <a:srgbClr val="3333CC"/>
                </a:solidFill>
              </a:rPr>
              <a:t>中断</a:t>
            </a:r>
          </a:p>
          <a:p>
            <a:r>
              <a:rPr lang="en-US" altLang="zh-CN" sz="2000" b="1" dirty="0" smtClean="0">
                <a:solidFill>
                  <a:srgbClr val="3333CC"/>
                </a:solidFill>
                <a:ea typeface="宋体" pitchFamily="2" charset="-122"/>
              </a:rPr>
              <a:t>SETB	EA 		</a:t>
            </a:r>
            <a:r>
              <a:rPr lang="zh-CN" altLang="en-US" sz="2000" b="1" dirty="0" smtClean="0">
                <a:solidFill>
                  <a:srgbClr val="3333CC"/>
                </a:solidFill>
              </a:rPr>
              <a:t>；总中断开关位开放</a:t>
            </a:r>
          </a:p>
          <a:p>
            <a:pPr>
              <a:lnSpc>
                <a:spcPct val="130000"/>
              </a:lnSpc>
            </a:pPr>
            <a:r>
              <a:rPr lang="zh-CN" altLang="en-US" b="1" dirty="0" smtClean="0">
                <a:solidFill>
                  <a:srgbClr val="FF0066"/>
                </a:solidFill>
              </a:rPr>
              <a:t>（</a:t>
            </a:r>
            <a:r>
              <a:rPr lang="en-US" altLang="zh-CN" b="1" dirty="0" smtClean="0">
                <a:solidFill>
                  <a:srgbClr val="FF0066"/>
                </a:solidFill>
                <a:ea typeface="宋体" pitchFamily="2" charset="-122"/>
              </a:rPr>
              <a:t>2</a:t>
            </a:r>
            <a:r>
              <a:rPr lang="zh-CN" altLang="en-US" b="1" dirty="0" smtClean="0">
                <a:solidFill>
                  <a:srgbClr val="FF0066"/>
                </a:solidFill>
              </a:rPr>
              <a:t>）用字节操作指令</a:t>
            </a:r>
          </a:p>
          <a:p>
            <a:pPr>
              <a:lnSpc>
                <a:spcPct val="130000"/>
              </a:lnSpc>
            </a:pPr>
            <a:r>
              <a:rPr lang="en-US" altLang="zh-CN" sz="2000" b="1" dirty="0" smtClean="0">
                <a:solidFill>
                  <a:srgbClr val="3333CC"/>
                </a:solidFill>
                <a:ea typeface="宋体" pitchFamily="2" charset="-122"/>
              </a:rPr>
              <a:t>MOV    IE</a:t>
            </a:r>
            <a:r>
              <a:rPr lang="zh-CN" altLang="en-US" sz="2000" b="1" dirty="0" smtClean="0">
                <a:solidFill>
                  <a:srgbClr val="3333CC"/>
                </a:solidFill>
                <a:ea typeface="宋体" pitchFamily="2" charset="-122"/>
              </a:rPr>
              <a:t>，</a:t>
            </a:r>
            <a:r>
              <a:rPr lang="en-US" altLang="zh-CN" sz="2000" b="1" dirty="0" smtClean="0">
                <a:solidFill>
                  <a:srgbClr val="3333CC"/>
                </a:solidFill>
                <a:ea typeface="宋体" pitchFamily="2" charset="-122"/>
              </a:rPr>
              <a:t>#8AH</a:t>
            </a:r>
            <a:endParaRPr lang="zh-CN" altLang="en-US" sz="2000" b="1" dirty="0" smtClean="0">
              <a:solidFill>
                <a:srgbClr val="3333CC"/>
              </a:solidFill>
              <a:ea typeface="宋体" pitchFamily="2" charset="-122"/>
            </a:endParaRPr>
          </a:p>
          <a:p>
            <a:pPr>
              <a:lnSpc>
                <a:spcPct val="130000"/>
              </a:lnSpc>
            </a:pPr>
            <a:r>
              <a:rPr lang="zh-CN" altLang="en-US" dirty="0" smtClean="0"/>
              <a:t>上述两段程序对</a:t>
            </a:r>
            <a:r>
              <a:rPr lang="en-US" altLang="zh-CN" dirty="0" smtClean="0">
                <a:ea typeface="宋体" pitchFamily="2" charset="-122"/>
              </a:rPr>
              <a:t>IE</a:t>
            </a:r>
            <a:r>
              <a:rPr lang="zh-CN" altLang="en-US" dirty="0" smtClean="0"/>
              <a:t>的设置是相同的。</a:t>
            </a:r>
          </a:p>
          <a:p>
            <a:pPr>
              <a:lnSpc>
                <a:spcPct val="130000"/>
              </a:lnSpc>
            </a:pPr>
            <a:endParaRPr lang="zh-CN" altLang="en-US" dirty="0" smtClean="0"/>
          </a:p>
        </p:txBody>
      </p:sp>
    </p:spTree>
    <p:extLst>
      <p:ext uri="{BB962C8B-B14F-4D97-AF65-F5344CB8AC3E}">
        <p14:creationId xmlns:p14="http://schemas.microsoft.com/office/powerpoint/2010/main" val="290820157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5F03451-BE62-4D27-9560-E96F76CAA8AC}" type="slidenum">
              <a:rPr lang="zh-CN" altLang="en-US"/>
              <a:pPr>
                <a:defRPr/>
              </a:pPr>
              <a:t>42</a:t>
            </a:fld>
            <a:endParaRPr lang="en-US" altLang="zh-CN"/>
          </a:p>
        </p:txBody>
      </p:sp>
      <p:sp>
        <p:nvSpPr>
          <p:cNvPr id="19458" name="内容占位符 1"/>
          <p:cNvSpPr>
            <a:spLocks noGrp="1"/>
          </p:cNvSpPr>
          <p:nvPr>
            <p:ph/>
          </p:nvPr>
        </p:nvSpPr>
        <p:spPr>
          <a:xfrm>
            <a:off x="0" y="765175"/>
            <a:ext cx="9144000" cy="4124325"/>
          </a:xfrm>
        </p:spPr>
        <p:txBody>
          <a:bodyPr/>
          <a:lstStyle/>
          <a:p>
            <a:pPr>
              <a:lnSpc>
                <a:spcPct val="150000"/>
              </a:lnSpc>
            </a:pPr>
            <a:r>
              <a:rPr lang="en-US" altLang="zh-CN" kern="1200" dirty="0">
                <a:solidFill>
                  <a:srgbClr val="0000FF"/>
                </a:solidFill>
              </a:rPr>
              <a:t>2</a:t>
            </a:r>
            <a:r>
              <a:rPr lang="zh-CN" altLang="en-US" kern="1200" dirty="0">
                <a:solidFill>
                  <a:srgbClr val="0000FF"/>
                </a:solidFill>
              </a:rPr>
              <a:t>．对中断优先级的控制</a:t>
            </a:r>
          </a:p>
          <a:p>
            <a:pPr marL="0" indent="0" algn="l">
              <a:lnSpc>
                <a:spcPct val="150000"/>
              </a:lnSpc>
              <a:spcBef>
                <a:spcPts val="0"/>
              </a:spcBef>
            </a:pPr>
            <a:r>
              <a:rPr lang="en-US" altLang="zh-CN" dirty="0" smtClean="0">
                <a:ea typeface="宋体" pitchFamily="2" charset="-122"/>
              </a:rPr>
              <a:t>        AT89S51</a:t>
            </a:r>
            <a:r>
              <a:rPr lang="zh-CN" altLang="en-US" dirty="0" smtClean="0"/>
              <a:t>的中断请求源有</a:t>
            </a:r>
            <a:r>
              <a:rPr lang="zh-CN" altLang="en-US" b="1" dirty="0" smtClean="0">
                <a:solidFill>
                  <a:srgbClr val="3333CC"/>
                </a:solidFill>
              </a:rPr>
              <a:t>两个中断优先级</a:t>
            </a:r>
            <a:r>
              <a:rPr lang="zh-CN" altLang="en-US" dirty="0" smtClean="0"/>
              <a:t>，由软件分别设置为</a:t>
            </a:r>
            <a:r>
              <a:rPr lang="zh-CN" altLang="en-US" b="1" dirty="0" smtClean="0">
                <a:solidFill>
                  <a:srgbClr val="FF3300"/>
                </a:solidFill>
              </a:rPr>
              <a:t>高</a:t>
            </a:r>
            <a:r>
              <a:rPr lang="zh-CN" altLang="en-US" b="1" dirty="0" smtClean="0">
                <a:solidFill>
                  <a:srgbClr val="3333CC"/>
                </a:solidFill>
              </a:rPr>
              <a:t>优先级中断</a:t>
            </a:r>
            <a:r>
              <a:rPr lang="zh-CN" altLang="en-US" dirty="0" smtClean="0"/>
              <a:t>或</a:t>
            </a:r>
            <a:r>
              <a:rPr lang="zh-CN" altLang="en-US" b="1" dirty="0" smtClean="0">
                <a:solidFill>
                  <a:srgbClr val="FF3300"/>
                </a:solidFill>
              </a:rPr>
              <a:t>低</a:t>
            </a:r>
            <a:r>
              <a:rPr lang="zh-CN" altLang="en-US" b="1" dirty="0" smtClean="0">
                <a:solidFill>
                  <a:srgbClr val="3333CC"/>
                </a:solidFill>
              </a:rPr>
              <a:t>优先级中断</a:t>
            </a:r>
            <a:r>
              <a:rPr lang="zh-CN" altLang="en-US" dirty="0" smtClean="0"/>
              <a:t>，可实现：</a:t>
            </a:r>
          </a:p>
          <a:p>
            <a:pPr>
              <a:lnSpc>
                <a:spcPct val="150000"/>
              </a:lnSpc>
            </a:pPr>
            <a:r>
              <a:rPr lang="zh-CN" altLang="en-US" kern="1200" dirty="0">
                <a:solidFill>
                  <a:srgbClr val="0000FF"/>
                </a:solidFill>
              </a:rPr>
              <a:t>两级中断嵌套</a:t>
            </a:r>
          </a:p>
          <a:p>
            <a:pPr marL="0" indent="0" algn="l">
              <a:lnSpc>
                <a:spcPct val="150000"/>
              </a:lnSpc>
              <a:spcBef>
                <a:spcPts val="0"/>
              </a:spcBef>
            </a:pPr>
            <a:r>
              <a:rPr lang="en-US" altLang="zh-CN" dirty="0" smtClean="0">
                <a:ea typeface="宋体" pitchFamily="2" charset="-122"/>
              </a:rPr>
              <a:t>        AT89S51</a:t>
            </a:r>
            <a:r>
              <a:rPr lang="zh-CN" altLang="en-US" dirty="0" smtClean="0"/>
              <a:t>正在执行低优先级中断的服务程序时，可被高优先级中断请求所中断，待高优先级中断处理完毕后，再返回低优先级中断服务程序。</a:t>
            </a:r>
            <a:r>
              <a:rPr lang="zh-CN" altLang="en-US" b="1" dirty="0" smtClean="0">
                <a:solidFill>
                  <a:srgbClr val="3333CC"/>
                </a:solidFill>
              </a:rPr>
              <a:t>两级中断嵌套</a:t>
            </a:r>
            <a:r>
              <a:rPr lang="zh-CN" altLang="en-US" dirty="0" smtClean="0"/>
              <a:t>的</a:t>
            </a:r>
            <a:r>
              <a:rPr lang="zh-CN" altLang="en-US" b="1" dirty="0" smtClean="0">
                <a:solidFill>
                  <a:srgbClr val="3333CC"/>
                </a:solidFill>
              </a:rPr>
              <a:t>过程</a:t>
            </a:r>
            <a:r>
              <a:rPr lang="zh-CN" altLang="en-US" dirty="0" smtClean="0"/>
              <a:t>如</a:t>
            </a:r>
            <a:r>
              <a:rPr lang="zh-CN" altLang="en-US" b="1" dirty="0" smtClean="0">
                <a:solidFill>
                  <a:srgbClr val="3366FF"/>
                </a:solidFill>
                <a:hlinkClick r:id="rId2" action="ppaction://hlinksldjump"/>
              </a:rPr>
              <a:t>图</a:t>
            </a:r>
            <a:r>
              <a:rPr lang="en-US" altLang="zh-CN" dirty="0" smtClean="0">
                <a:solidFill>
                  <a:srgbClr val="3366FF"/>
                </a:solidFill>
                <a:ea typeface="宋体" pitchFamily="2" charset="-122"/>
                <a:hlinkClick r:id="rId2" action="ppaction://hlinksldjump"/>
              </a:rPr>
              <a:t>8</a:t>
            </a:r>
            <a:r>
              <a:rPr lang="en-US" altLang="zh-CN" b="1" dirty="0" smtClean="0">
                <a:solidFill>
                  <a:srgbClr val="3366FF"/>
                </a:solidFill>
                <a:ea typeface="宋体" pitchFamily="2" charset="-122"/>
                <a:hlinkClick r:id="rId2" action="ppaction://hlinksldjump"/>
              </a:rPr>
              <a:t>-11</a:t>
            </a:r>
            <a:r>
              <a:rPr lang="zh-CN" altLang="en-US" dirty="0" smtClean="0"/>
              <a:t>所示。</a:t>
            </a:r>
          </a:p>
          <a:p>
            <a:pPr>
              <a:lnSpc>
                <a:spcPct val="150000"/>
              </a:lnSpc>
            </a:pPr>
            <a:endParaRPr lang="zh-CN" altLang="en-US" dirty="0" smtClean="0"/>
          </a:p>
        </p:txBody>
      </p:sp>
    </p:spTree>
    <p:extLst>
      <p:ext uri="{BB962C8B-B14F-4D97-AF65-F5344CB8AC3E}">
        <p14:creationId xmlns:p14="http://schemas.microsoft.com/office/powerpoint/2010/main" val="345508683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E072FDC9-25A7-4DD8-935A-7E53FE16F36B}" type="slidenum">
              <a:rPr lang="zh-CN" altLang="en-US"/>
              <a:pPr>
                <a:defRPr/>
              </a:pPr>
              <a:t>43</a:t>
            </a:fld>
            <a:endParaRPr lang="en-US" altLang="zh-CN"/>
          </a:p>
        </p:txBody>
      </p:sp>
      <p:sp>
        <p:nvSpPr>
          <p:cNvPr id="20482" name="内容占位符 1"/>
          <p:cNvSpPr>
            <a:spLocks noGrp="1"/>
          </p:cNvSpPr>
          <p:nvPr>
            <p:ph/>
          </p:nvPr>
        </p:nvSpPr>
        <p:spPr/>
        <p:txBody>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r>
              <a:rPr lang="en-US" altLang="zh-CN" smtClean="0"/>
              <a:t>		</a:t>
            </a:r>
            <a:endParaRPr lang="zh-CN" altLang="en-US" sz="2000" smtClean="0">
              <a:solidFill>
                <a:srgbClr val="3333CC"/>
              </a:solidFill>
            </a:endParaRPr>
          </a:p>
          <a:p>
            <a:endParaRPr lang="zh-CN" altLang="en-US" sz="2000" smtClean="0">
              <a:solidFill>
                <a:srgbClr val="3333CC"/>
              </a:solidFill>
            </a:endParaRPr>
          </a:p>
        </p:txBody>
      </p:sp>
      <p:pic>
        <p:nvPicPr>
          <p:cNvPr id="20491" name="Picture 11" descr="5-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313" y="1196975"/>
            <a:ext cx="7595034" cy="4175125"/>
          </a:xfrm>
          <a:prstGeom prst="rect">
            <a:avLst/>
          </a:prstGeom>
          <a:noFill/>
          <a:extLst>
            <a:ext uri="{909E8E84-426E-40DD-AFC4-6F175D3DCCD1}">
              <a14:hiddenFill xmlns:a14="http://schemas.microsoft.com/office/drawing/2010/main">
                <a:solidFill>
                  <a:srgbClr val="FFFFFF"/>
                </a:solidFill>
              </a14:hiddenFill>
            </a:ext>
          </a:extLst>
        </p:spPr>
      </p:pic>
      <p:sp>
        <p:nvSpPr>
          <p:cNvPr id="20492" name="Rectangle 12"/>
          <p:cNvSpPr>
            <a:spLocks noChangeArrowheads="1"/>
          </p:cNvSpPr>
          <p:nvPr/>
        </p:nvSpPr>
        <p:spPr bwMode="auto">
          <a:xfrm>
            <a:off x="2910048" y="5876925"/>
            <a:ext cx="352551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dirty="0" smtClean="0">
                <a:solidFill>
                  <a:srgbClr val="FF3300"/>
                </a:solidFill>
              </a:rPr>
              <a:t>图</a:t>
            </a:r>
            <a:r>
              <a:rPr lang="en-US" altLang="zh-CN" sz="2000" dirty="0" smtClean="0">
                <a:solidFill>
                  <a:srgbClr val="FF3300"/>
                </a:solidFill>
              </a:rPr>
              <a:t>8-11</a:t>
            </a:r>
            <a:r>
              <a:rPr lang="en-US" altLang="zh-CN" sz="2000" dirty="0" smtClean="0">
                <a:solidFill>
                  <a:srgbClr val="3333CC"/>
                </a:solidFill>
              </a:rPr>
              <a:t>    </a:t>
            </a:r>
            <a:r>
              <a:rPr lang="zh-CN" altLang="en-US" sz="2000" dirty="0">
                <a:solidFill>
                  <a:srgbClr val="3333CC"/>
                </a:solidFill>
              </a:rPr>
              <a:t>两级中断嵌套的过程</a:t>
            </a:r>
          </a:p>
        </p:txBody>
      </p:sp>
    </p:spTree>
    <p:extLst>
      <p:ext uri="{BB962C8B-B14F-4D97-AF65-F5344CB8AC3E}">
        <p14:creationId xmlns:p14="http://schemas.microsoft.com/office/powerpoint/2010/main" val="254038542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A737403E-DAA8-4479-A3B2-B8412C3B5367}" type="slidenum">
              <a:rPr lang="zh-CN" altLang="en-US"/>
              <a:pPr>
                <a:defRPr/>
              </a:pPr>
              <a:t>44</a:t>
            </a:fld>
            <a:endParaRPr lang="en-US" altLang="zh-CN"/>
          </a:p>
        </p:txBody>
      </p:sp>
      <p:sp>
        <p:nvSpPr>
          <p:cNvPr id="21506" name="内容占位符 1"/>
          <p:cNvSpPr>
            <a:spLocks noGrp="1"/>
          </p:cNvSpPr>
          <p:nvPr>
            <p:ph/>
          </p:nvPr>
        </p:nvSpPr>
        <p:spPr>
          <a:xfrm>
            <a:off x="0" y="596900"/>
            <a:ext cx="8686800" cy="5410200"/>
          </a:xfrm>
        </p:spPr>
        <p:txBody>
          <a:bodyPr/>
          <a:lstStyle/>
          <a:p>
            <a:pPr marL="0" indent="0" algn="l">
              <a:lnSpc>
                <a:spcPct val="150000"/>
              </a:lnSpc>
              <a:spcBef>
                <a:spcPts val="0"/>
              </a:spcBef>
            </a:pPr>
            <a:r>
              <a:rPr lang="zh-CN" altLang="en-US" dirty="0" smtClean="0"/>
              <a:t>        各中断源的中断优先级关系，可归纳为</a:t>
            </a:r>
            <a:r>
              <a:rPr lang="zh-CN" altLang="en-US" b="1" dirty="0" smtClean="0">
                <a:solidFill>
                  <a:srgbClr val="FF3300"/>
                </a:solidFill>
              </a:rPr>
              <a:t>两条基本规则</a:t>
            </a:r>
            <a:r>
              <a:rPr lang="zh-CN" altLang="en-US" dirty="0" smtClean="0"/>
              <a:t>：</a:t>
            </a:r>
          </a:p>
          <a:p>
            <a:pPr marL="0" indent="0" algn="l">
              <a:lnSpc>
                <a:spcPct val="150000"/>
              </a:lnSpc>
              <a:spcBef>
                <a:spcPts val="0"/>
              </a:spcBef>
            </a:pPr>
            <a:r>
              <a:rPr lang="zh-CN" altLang="en-US" b="1" dirty="0" smtClean="0">
                <a:solidFill>
                  <a:srgbClr val="3333CC"/>
                </a:solidFill>
              </a:rPr>
              <a:t>      （</a:t>
            </a:r>
            <a:r>
              <a:rPr lang="en-US" altLang="zh-CN" kern="1200" dirty="0">
                <a:solidFill>
                  <a:srgbClr val="0000FF"/>
                </a:solidFill>
              </a:rPr>
              <a:t>1</a:t>
            </a:r>
            <a:r>
              <a:rPr lang="zh-CN" altLang="en-US" kern="1200" dirty="0">
                <a:solidFill>
                  <a:srgbClr val="0000FF"/>
                </a:solidFill>
              </a:rPr>
              <a:t>）低优先级可被高优先级中断</a:t>
            </a:r>
            <a:r>
              <a:rPr lang="zh-CN" altLang="en-US" b="1" dirty="0" smtClean="0">
                <a:solidFill>
                  <a:srgbClr val="3333CC"/>
                </a:solidFill>
              </a:rPr>
              <a:t>，高优先级不能低优先级中断。</a:t>
            </a:r>
            <a:r>
              <a:rPr lang="zh-CN" altLang="en-US" dirty="0" smtClean="0"/>
              <a:t>如果某一中断源被设置为高优先级中断，则不能被任何其他的中断源的中断请求所中断。</a:t>
            </a:r>
            <a:endParaRPr lang="zh-CN" altLang="en-US" b="1" dirty="0" smtClean="0">
              <a:solidFill>
                <a:srgbClr val="3333CC"/>
              </a:solidFill>
            </a:endParaRPr>
          </a:p>
          <a:p>
            <a:pPr marL="0" indent="0" algn="l">
              <a:lnSpc>
                <a:spcPct val="150000"/>
              </a:lnSpc>
              <a:spcBef>
                <a:spcPts val="0"/>
              </a:spcBef>
            </a:pPr>
            <a:r>
              <a:rPr lang="zh-CN" altLang="en-US" kern="1200" dirty="0" smtClean="0">
                <a:solidFill>
                  <a:srgbClr val="0000FF"/>
                </a:solidFill>
              </a:rPr>
              <a:t>     （</a:t>
            </a:r>
            <a:r>
              <a:rPr lang="en-US" altLang="zh-CN" kern="1200" dirty="0">
                <a:solidFill>
                  <a:srgbClr val="0000FF"/>
                </a:solidFill>
              </a:rPr>
              <a:t>2</a:t>
            </a:r>
            <a:r>
              <a:rPr lang="zh-CN" altLang="en-US" kern="1200" dirty="0">
                <a:solidFill>
                  <a:srgbClr val="0000FF"/>
                </a:solidFill>
              </a:rPr>
              <a:t>）任何一种中断一旦得到响应，不会再被它的同级中断源所中断。</a:t>
            </a:r>
          </a:p>
          <a:p>
            <a:pPr marL="0" indent="0" algn="l">
              <a:lnSpc>
                <a:spcPct val="150000"/>
              </a:lnSpc>
              <a:spcBef>
                <a:spcPts val="0"/>
              </a:spcBef>
            </a:pPr>
            <a:r>
              <a:rPr lang="zh-CN" altLang="en-US" dirty="0" smtClean="0"/>
              <a:t>        中断优先级寄存器</a:t>
            </a:r>
            <a:r>
              <a:rPr lang="en-US" altLang="zh-CN" b="1" dirty="0" smtClean="0">
                <a:solidFill>
                  <a:srgbClr val="3333CC"/>
                </a:solidFill>
                <a:ea typeface="宋体" pitchFamily="2" charset="-122"/>
              </a:rPr>
              <a:t>IP</a:t>
            </a:r>
            <a:r>
              <a:rPr lang="zh-CN" altLang="en-US" dirty="0" smtClean="0"/>
              <a:t>，其</a:t>
            </a:r>
            <a:r>
              <a:rPr lang="zh-CN" altLang="en-US" b="1" dirty="0" smtClean="0">
                <a:solidFill>
                  <a:srgbClr val="3333CC"/>
                </a:solidFill>
              </a:rPr>
              <a:t>字节地址为</a:t>
            </a:r>
            <a:r>
              <a:rPr lang="en-US" altLang="zh-CN" b="1" dirty="0" smtClean="0">
                <a:solidFill>
                  <a:srgbClr val="FF3300"/>
                </a:solidFill>
                <a:ea typeface="宋体" pitchFamily="2" charset="-122"/>
              </a:rPr>
              <a:t>B8H</a:t>
            </a:r>
            <a:r>
              <a:rPr lang="zh-CN" altLang="en-US" dirty="0" smtClean="0"/>
              <a:t>，可位寻址。只要用程序改变其内容，可进行各中断源</a:t>
            </a:r>
            <a:r>
              <a:rPr lang="zh-CN" altLang="en-US" b="1" dirty="0" smtClean="0">
                <a:solidFill>
                  <a:srgbClr val="FF3300"/>
                </a:solidFill>
              </a:rPr>
              <a:t>中断优先级的设置</a:t>
            </a:r>
            <a:r>
              <a:rPr lang="zh-CN" altLang="en-US" dirty="0" smtClean="0"/>
              <a:t>，</a:t>
            </a:r>
            <a:r>
              <a:rPr lang="en-US" altLang="zh-CN" dirty="0" smtClean="0">
                <a:ea typeface="宋体" pitchFamily="2" charset="-122"/>
              </a:rPr>
              <a:t>IP</a:t>
            </a:r>
            <a:r>
              <a:rPr lang="zh-CN" altLang="en-US" dirty="0" smtClean="0"/>
              <a:t>寄存器的格式如</a:t>
            </a:r>
            <a:r>
              <a:rPr lang="zh-CN" altLang="en-US" dirty="0" smtClean="0">
                <a:hlinkClick r:id="rId2" action="ppaction://hlinksldjump"/>
              </a:rPr>
              <a:t>图</a:t>
            </a:r>
            <a:r>
              <a:rPr lang="en-US" altLang="zh-CN" dirty="0" smtClean="0">
                <a:ea typeface="宋体" pitchFamily="2" charset="-122"/>
                <a:hlinkClick r:id="rId2" action="ppaction://hlinksldjump"/>
              </a:rPr>
              <a:t>8-12</a:t>
            </a:r>
            <a:r>
              <a:rPr lang="zh-CN" altLang="en-US" dirty="0" smtClean="0"/>
              <a:t>所示。</a:t>
            </a:r>
          </a:p>
          <a:p>
            <a:pPr>
              <a:lnSpc>
                <a:spcPct val="150000"/>
              </a:lnSpc>
            </a:pPr>
            <a:endParaRPr lang="zh-CN" altLang="en-US" dirty="0" smtClean="0"/>
          </a:p>
        </p:txBody>
      </p:sp>
    </p:spTree>
    <p:extLst>
      <p:ext uri="{BB962C8B-B14F-4D97-AF65-F5344CB8AC3E}">
        <p14:creationId xmlns:p14="http://schemas.microsoft.com/office/powerpoint/2010/main" val="12864382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47D7B486-48A0-4F21-8AE0-911B574FFCA8}" type="slidenum">
              <a:rPr lang="zh-CN" altLang="en-US"/>
              <a:pPr>
                <a:defRPr/>
              </a:pPr>
              <a:t>45</a:t>
            </a:fld>
            <a:endParaRPr lang="en-US" altLang="zh-CN"/>
          </a:p>
        </p:txBody>
      </p:sp>
      <p:sp>
        <p:nvSpPr>
          <p:cNvPr id="22530" name="内容占位符 1"/>
          <p:cNvSpPr>
            <a:spLocks noGrp="1"/>
          </p:cNvSpPr>
          <p:nvPr>
            <p:ph/>
          </p:nvPr>
        </p:nvSpPr>
        <p:spPr/>
        <p:txBody>
          <a:bodyPr/>
          <a:lstStyle/>
          <a:p>
            <a:endParaRPr lang="en-US" altLang="zh-CN" dirty="0" smtClean="0"/>
          </a:p>
          <a:p>
            <a:endParaRPr lang="en-US" altLang="zh-CN" dirty="0" smtClean="0"/>
          </a:p>
          <a:p>
            <a:endParaRPr lang="en-US" altLang="zh-CN" dirty="0" smtClean="0"/>
          </a:p>
          <a:p>
            <a:endParaRPr lang="en-US" altLang="zh-CN" dirty="0" smtClean="0"/>
          </a:p>
          <a:p>
            <a:r>
              <a:rPr lang="en-US" altLang="zh-CN" dirty="0" smtClean="0"/>
              <a:t>	                   </a:t>
            </a:r>
            <a:r>
              <a:rPr lang="zh-CN" altLang="en-US" sz="2000" dirty="0" smtClean="0">
                <a:solidFill>
                  <a:srgbClr val="FF3300"/>
                </a:solidFill>
              </a:rPr>
              <a:t>图</a:t>
            </a:r>
            <a:r>
              <a:rPr lang="en-US" altLang="zh-CN" sz="2000" dirty="0" smtClean="0">
                <a:solidFill>
                  <a:srgbClr val="FF3300"/>
                </a:solidFill>
              </a:rPr>
              <a:t>8</a:t>
            </a:r>
            <a:r>
              <a:rPr lang="en-US" altLang="zh-CN" sz="2000" dirty="0" smtClean="0">
                <a:solidFill>
                  <a:srgbClr val="FF3300"/>
                </a:solidFill>
                <a:ea typeface="宋体" pitchFamily="2" charset="-122"/>
              </a:rPr>
              <a:t>-12  </a:t>
            </a:r>
            <a:r>
              <a:rPr lang="en-US" altLang="zh-CN" sz="2000" dirty="0" smtClean="0">
                <a:solidFill>
                  <a:srgbClr val="3333FF"/>
                </a:solidFill>
                <a:ea typeface="宋体" pitchFamily="2" charset="-122"/>
              </a:rPr>
              <a:t>IP</a:t>
            </a:r>
            <a:r>
              <a:rPr lang="zh-CN" altLang="en-US" sz="2000" dirty="0" smtClean="0">
                <a:solidFill>
                  <a:srgbClr val="3333FF"/>
                </a:solidFill>
              </a:rPr>
              <a:t>寄存器的格式</a:t>
            </a:r>
            <a:endParaRPr lang="en-US" altLang="zh-CN" sz="2000" dirty="0" smtClean="0">
              <a:solidFill>
                <a:srgbClr val="3333FF"/>
              </a:solidFill>
            </a:endParaRPr>
          </a:p>
          <a:p>
            <a:pPr>
              <a:lnSpc>
                <a:spcPct val="130000"/>
              </a:lnSpc>
            </a:pPr>
            <a:r>
              <a:rPr lang="zh-CN" altLang="en-US" dirty="0" smtClean="0"/>
              <a:t>中断优先级寄存器</a:t>
            </a:r>
            <a:r>
              <a:rPr lang="en-US" altLang="zh-CN" b="1" dirty="0" smtClean="0">
                <a:solidFill>
                  <a:srgbClr val="3333CC"/>
                </a:solidFill>
                <a:ea typeface="宋体" pitchFamily="2" charset="-122"/>
              </a:rPr>
              <a:t>IP</a:t>
            </a:r>
            <a:r>
              <a:rPr lang="zh-CN" altLang="en-US" b="1" dirty="0" smtClean="0">
                <a:solidFill>
                  <a:srgbClr val="3333CC"/>
                </a:solidFill>
              </a:rPr>
              <a:t>各位的含义</a:t>
            </a:r>
            <a:r>
              <a:rPr lang="zh-CN" altLang="en-US" dirty="0" smtClean="0"/>
              <a:t>如下：</a:t>
            </a:r>
          </a:p>
          <a:p>
            <a:pPr>
              <a:lnSpc>
                <a:spcPct val="130000"/>
              </a:lnSpc>
            </a:pPr>
            <a:r>
              <a:rPr lang="zh-CN" altLang="en-US" b="1" dirty="0" smtClean="0">
                <a:solidFill>
                  <a:srgbClr val="3333CC"/>
                </a:solidFill>
                <a:ea typeface="宋体" pitchFamily="2" charset="-122"/>
              </a:rPr>
              <a:t>（</a:t>
            </a:r>
            <a:r>
              <a:rPr lang="en-US" altLang="zh-CN" b="1" dirty="0" smtClean="0">
                <a:solidFill>
                  <a:srgbClr val="3333CC"/>
                </a:solidFill>
                <a:ea typeface="宋体" pitchFamily="2" charset="-122"/>
              </a:rPr>
              <a:t>1</a:t>
            </a:r>
            <a:r>
              <a:rPr lang="zh-CN" altLang="en-US" b="1" dirty="0" smtClean="0">
                <a:solidFill>
                  <a:srgbClr val="3333CC"/>
                </a:solidFill>
                <a:ea typeface="宋体" pitchFamily="2" charset="-122"/>
              </a:rPr>
              <a:t>）</a:t>
            </a:r>
            <a:r>
              <a:rPr lang="en-US" altLang="zh-CN" b="1" dirty="0" smtClean="0">
                <a:solidFill>
                  <a:srgbClr val="3333CC"/>
                </a:solidFill>
                <a:ea typeface="宋体" pitchFamily="2" charset="-122"/>
              </a:rPr>
              <a:t>PS</a:t>
            </a:r>
            <a:r>
              <a:rPr lang="en-US" altLang="zh-CN" dirty="0" smtClean="0"/>
              <a:t>—</a:t>
            </a:r>
            <a:r>
              <a:rPr lang="zh-CN" altLang="en-US" dirty="0" smtClean="0"/>
              <a:t>串行口中断优先级控制位</a:t>
            </a:r>
          </a:p>
          <a:p>
            <a:pPr>
              <a:lnSpc>
                <a:spcPct val="130000"/>
              </a:lnSpc>
            </a:pPr>
            <a:r>
              <a:rPr lang="en-US" altLang="zh-CN" b="1" dirty="0" smtClean="0">
                <a:solidFill>
                  <a:srgbClr val="FF3300"/>
                </a:solidFill>
                <a:ea typeface="宋体" pitchFamily="2" charset="-122"/>
              </a:rPr>
              <a:t>    	1</a:t>
            </a:r>
            <a:r>
              <a:rPr lang="zh-CN" altLang="en-US" dirty="0" smtClean="0"/>
              <a:t>：高优先级</a:t>
            </a:r>
          </a:p>
          <a:p>
            <a:pPr>
              <a:lnSpc>
                <a:spcPct val="130000"/>
              </a:lnSpc>
            </a:pPr>
            <a:r>
              <a:rPr lang="en-US" altLang="zh-CN" b="1" dirty="0" smtClean="0">
                <a:solidFill>
                  <a:srgbClr val="FF3300"/>
                </a:solidFill>
                <a:ea typeface="宋体" pitchFamily="2" charset="-122"/>
              </a:rPr>
              <a:t>		0</a:t>
            </a:r>
            <a:r>
              <a:rPr lang="zh-CN" altLang="en-US" dirty="0" smtClean="0"/>
              <a:t>：低优先级</a:t>
            </a:r>
          </a:p>
          <a:p>
            <a:pPr>
              <a:lnSpc>
                <a:spcPct val="130000"/>
              </a:lnSpc>
            </a:pPr>
            <a:r>
              <a:rPr lang="zh-CN" altLang="en-US" b="1" dirty="0" smtClean="0">
                <a:solidFill>
                  <a:srgbClr val="3333CC"/>
                </a:solidFill>
                <a:ea typeface="宋体" pitchFamily="2" charset="-122"/>
              </a:rPr>
              <a:t>（</a:t>
            </a:r>
            <a:r>
              <a:rPr lang="en-US" altLang="zh-CN" b="1" dirty="0" smtClean="0">
                <a:solidFill>
                  <a:srgbClr val="3333CC"/>
                </a:solidFill>
                <a:ea typeface="宋体" pitchFamily="2" charset="-122"/>
              </a:rPr>
              <a:t>2</a:t>
            </a:r>
            <a:r>
              <a:rPr lang="zh-CN" altLang="en-US" b="1" dirty="0" smtClean="0">
                <a:solidFill>
                  <a:srgbClr val="3333CC"/>
                </a:solidFill>
                <a:ea typeface="宋体" pitchFamily="2" charset="-122"/>
              </a:rPr>
              <a:t>）</a:t>
            </a:r>
            <a:r>
              <a:rPr lang="en-US" altLang="zh-CN" b="1" dirty="0" smtClean="0">
                <a:solidFill>
                  <a:srgbClr val="3333CC"/>
                </a:solidFill>
                <a:ea typeface="宋体" pitchFamily="2" charset="-122"/>
              </a:rPr>
              <a:t>PT1</a:t>
            </a:r>
            <a:r>
              <a:rPr lang="en-US" altLang="zh-CN" dirty="0" smtClean="0"/>
              <a:t>—</a:t>
            </a:r>
            <a:r>
              <a:rPr lang="zh-CN" altLang="en-US" dirty="0" smtClean="0"/>
              <a:t>定时器</a:t>
            </a:r>
            <a:r>
              <a:rPr lang="en-US" altLang="zh-CN" dirty="0" smtClean="0">
                <a:ea typeface="宋体" pitchFamily="2" charset="-122"/>
              </a:rPr>
              <a:t>T1</a:t>
            </a:r>
            <a:r>
              <a:rPr lang="zh-CN" altLang="en-US" dirty="0" smtClean="0"/>
              <a:t>中断优先级控制位</a:t>
            </a:r>
          </a:p>
          <a:p>
            <a:pPr>
              <a:lnSpc>
                <a:spcPct val="130000"/>
              </a:lnSpc>
            </a:pPr>
            <a:r>
              <a:rPr lang="en-US" altLang="zh-CN" b="1" dirty="0" smtClean="0">
                <a:solidFill>
                  <a:srgbClr val="FF3300"/>
                </a:solidFill>
                <a:ea typeface="宋体" pitchFamily="2" charset="-122"/>
              </a:rPr>
              <a:t>     	1</a:t>
            </a:r>
            <a:r>
              <a:rPr lang="zh-CN" altLang="en-US" dirty="0" smtClean="0"/>
              <a:t>：高优先级</a:t>
            </a:r>
          </a:p>
          <a:p>
            <a:pPr>
              <a:lnSpc>
                <a:spcPct val="130000"/>
              </a:lnSpc>
            </a:pPr>
            <a:r>
              <a:rPr lang="en-US" altLang="zh-CN" b="1" dirty="0" smtClean="0">
                <a:solidFill>
                  <a:srgbClr val="FF3300"/>
                </a:solidFill>
                <a:ea typeface="宋体" pitchFamily="2" charset="-122"/>
              </a:rPr>
              <a:t>		0</a:t>
            </a:r>
            <a:r>
              <a:rPr lang="zh-CN" altLang="en-US" dirty="0" smtClean="0"/>
              <a:t>：低优先级</a:t>
            </a:r>
          </a:p>
          <a:p>
            <a:endParaRPr lang="zh-CN" altLang="en-US" dirty="0" smtClean="0"/>
          </a:p>
        </p:txBody>
      </p:sp>
      <p:pic>
        <p:nvPicPr>
          <p:cNvPr id="22539" name="Picture 11" descr="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4913" y="658813"/>
            <a:ext cx="7127875" cy="1379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249756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5031683F-318D-478F-9EE9-389F342AEEA6}" type="slidenum">
              <a:rPr lang="zh-CN" altLang="en-US"/>
              <a:pPr>
                <a:defRPr/>
              </a:pPr>
              <a:t>46</a:t>
            </a:fld>
            <a:endParaRPr lang="en-US" altLang="zh-CN"/>
          </a:p>
        </p:txBody>
      </p:sp>
      <p:sp>
        <p:nvSpPr>
          <p:cNvPr id="23554" name="内容占位符 1"/>
          <p:cNvSpPr>
            <a:spLocks noGrp="1"/>
          </p:cNvSpPr>
          <p:nvPr>
            <p:ph/>
          </p:nvPr>
        </p:nvSpPr>
        <p:spPr>
          <a:xfrm>
            <a:off x="0" y="457200"/>
            <a:ext cx="9144000" cy="5410200"/>
          </a:xfrm>
        </p:spPr>
        <p:txBody>
          <a:bodyPr/>
          <a:lstStyle/>
          <a:p>
            <a:r>
              <a:rPr lang="zh-CN" altLang="en-US" dirty="0" smtClean="0"/>
              <a:t>（</a:t>
            </a:r>
            <a:r>
              <a:rPr lang="en-US" altLang="zh-CN" dirty="0" smtClean="0">
                <a:ea typeface="宋体" pitchFamily="2" charset="-122"/>
              </a:rPr>
              <a:t>3</a:t>
            </a:r>
            <a:r>
              <a:rPr lang="zh-CN" altLang="en-US" dirty="0" smtClean="0"/>
              <a:t>）</a:t>
            </a:r>
            <a:r>
              <a:rPr lang="en-US" altLang="zh-CN" b="1" dirty="0" smtClean="0">
                <a:solidFill>
                  <a:srgbClr val="3333CC"/>
                </a:solidFill>
                <a:ea typeface="宋体" pitchFamily="2" charset="-122"/>
              </a:rPr>
              <a:t>PX1</a:t>
            </a:r>
            <a:r>
              <a:rPr lang="en-US" altLang="zh-CN" dirty="0" smtClean="0"/>
              <a:t>—</a:t>
            </a:r>
            <a:r>
              <a:rPr lang="zh-CN" altLang="en-US" dirty="0" smtClean="0"/>
              <a:t>外部中断</a:t>
            </a:r>
            <a:r>
              <a:rPr lang="en-US" altLang="zh-CN" dirty="0" smtClean="0">
                <a:ea typeface="宋体" pitchFamily="2" charset="-122"/>
              </a:rPr>
              <a:t>1</a:t>
            </a:r>
            <a:r>
              <a:rPr lang="zh-CN" altLang="en-US" dirty="0" smtClean="0"/>
              <a:t>中断优先级控制位</a:t>
            </a:r>
          </a:p>
          <a:p>
            <a:r>
              <a:rPr lang="en-US" altLang="zh-CN" b="1" dirty="0" smtClean="0">
                <a:solidFill>
                  <a:srgbClr val="FF3300"/>
                </a:solidFill>
                <a:ea typeface="宋体" pitchFamily="2" charset="-122"/>
              </a:rPr>
              <a:t>		1</a:t>
            </a:r>
            <a:r>
              <a:rPr lang="zh-CN" altLang="en-US" dirty="0" smtClean="0"/>
              <a:t>：高优先级</a:t>
            </a:r>
          </a:p>
          <a:p>
            <a:r>
              <a:rPr lang="en-US" altLang="zh-CN" b="1" dirty="0" smtClean="0">
                <a:solidFill>
                  <a:srgbClr val="FF3300"/>
                </a:solidFill>
                <a:ea typeface="宋体" pitchFamily="2" charset="-122"/>
              </a:rPr>
              <a:t>		0</a:t>
            </a:r>
            <a:r>
              <a:rPr lang="zh-CN" altLang="en-US" dirty="0" smtClean="0"/>
              <a:t>：低优先级</a:t>
            </a:r>
          </a:p>
          <a:p>
            <a:r>
              <a:rPr lang="zh-CN" altLang="en-US" dirty="0" smtClean="0"/>
              <a:t>（</a:t>
            </a:r>
            <a:r>
              <a:rPr lang="en-US" altLang="zh-CN" dirty="0" smtClean="0">
                <a:ea typeface="宋体" pitchFamily="2" charset="-122"/>
              </a:rPr>
              <a:t>4</a:t>
            </a:r>
            <a:r>
              <a:rPr lang="zh-CN" altLang="en-US" dirty="0" smtClean="0"/>
              <a:t>）</a:t>
            </a:r>
            <a:r>
              <a:rPr lang="en-US" altLang="zh-CN" b="1" dirty="0" smtClean="0">
                <a:solidFill>
                  <a:srgbClr val="3333CC"/>
                </a:solidFill>
                <a:ea typeface="宋体" pitchFamily="2" charset="-122"/>
              </a:rPr>
              <a:t>PT0</a:t>
            </a:r>
            <a:r>
              <a:rPr lang="en-US" altLang="zh-CN" dirty="0" smtClean="0"/>
              <a:t>—</a:t>
            </a:r>
            <a:r>
              <a:rPr lang="zh-CN" altLang="en-US" dirty="0" smtClean="0"/>
              <a:t>定时器</a:t>
            </a:r>
            <a:r>
              <a:rPr lang="en-US" altLang="zh-CN" dirty="0" smtClean="0">
                <a:ea typeface="宋体" pitchFamily="2" charset="-122"/>
              </a:rPr>
              <a:t>T0</a:t>
            </a:r>
            <a:r>
              <a:rPr lang="zh-CN" altLang="en-US" dirty="0" smtClean="0"/>
              <a:t>中断优先级控制位</a:t>
            </a:r>
          </a:p>
          <a:p>
            <a:r>
              <a:rPr lang="en-US" altLang="zh-CN" b="1" dirty="0" smtClean="0">
                <a:solidFill>
                  <a:srgbClr val="FF3300"/>
                </a:solidFill>
                <a:ea typeface="宋体" pitchFamily="2" charset="-122"/>
              </a:rPr>
              <a:t>		1</a:t>
            </a:r>
            <a:r>
              <a:rPr lang="zh-CN" altLang="en-US" dirty="0" smtClean="0"/>
              <a:t>：高优先级</a:t>
            </a:r>
          </a:p>
          <a:p>
            <a:r>
              <a:rPr lang="en-US" altLang="zh-CN" b="1" dirty="0" smtClean="0">
                <a:solidFill>
                  <a:srgbClr val="FF3300"/>
                </a:solidFill>
                <a:ea typeface="宋体" pitchFamily="2" charset="-122"/>
              </a:rPr>
              <a:t>		0</a:t>
            </a:r>
            <a:r>
              <a:rPr lang="zh-CN" altLang="en-US" dirty="0" smtClean="0"/>
              <a:t>：低优先级</a:t>
            </a:r>
          </a:p>
          <a:p>
            <a:r>
              <a:rPr lang="zh-CN" altLang="en-US" dirty="0" smtClean="0"/>
              <a:t>（</a:t>
            </a:r>
            <a:r>
              <a:rPr lang="en-US" altLang="zh-CN" dirty="0" smtClean="0">
                <a:ea typeface="宋体" pitchFamily="2" charset="-122"/>
              </a:rPr>
              <a:t>5</a:t>
            </a:r>
            <a:r>
              <a:rPr lang="zh-CN" altLang="en-US" dirty="0" smtClean="0"/>
              <a:t>）</a:t>
            </a:r>
            <a:r>
              <a:rPr lang="en-US" altLang="zh-CN" b="1" dirty="0" smtClean="0">
                <a:solidFill>
                  <a:srgbClr val="3333CC"/>
                </a:solidFill>
                <a:ea typeface="宋体" pitchFamily="2" charset="-122"/>
              </a:rPr>
              <a:t>PX0</a:t>
            </a:r>
            <a:r>
              <a:rPr lang="en-US" altLang="zh-CN" dirty="0" smtClean="0"/>
              <a:t>—</a:t>
            </a:r>
            <a:r>
              <a:rPr lang="zh-CN" altLang="en-US" dirty="0" smtClean="0"/>
              <a:t>外部中断</a:t>
            </a:r>
            <a:r>
              <a:rPr lang="en-US" altLang="zh-CN" dirty="0" smtClean="0">
                <a:ea typeface="宋体" pitchFamily="2" charset="-122"/>
              </a:rPr>
              <a:t>0</a:t>
            </a:r>
            <a:r>
              <a:rPr lang="zh-CN" altLang="en-US" dirty="0" smtClean="0"/>
              <a:t>中断优先级控制位</a:t>
            </a:r>
          </a:p>
          <a:p>
            <a:r>
              <a:rPr lang="en-US" altLang="zh-CN" b="1" dirty="0" smtClean="0">
                <a:solidFill>
                  <a:srgbClr val="FF3300"/>
                </a:solidFill>
                <a:ea typeface="宋体" pitchFamily="2" charset="-122"/>
              </a:rPr>
              <a:t>		1</a:t>
            </a:r>
            <a:r>
              <a:rPr lang="zh-CN" altLang="en-US" dirty="0" smtClean="0"/>
              <a:t>：高优先级</a:t>
            </a:r>
          </a:p>
          <a:p>
            <a:r>
              <a:rPr lang="en-US" altLang="zh-CN" b="1" dirty="0" smtClean="0">
                <a:solidFill>
                  <a:srgbClr val="FF3300"/>
                </a:solidFill>
                <a:ea typeface="宋体" pitchFamily="2" charset="-122"/>
              </a:rPr>
              <a:t>		0</a:t>
            </a:r>
            <a:r>
              <a:rPr lang="zh-CN" altLang="en-US" dirty="0" smtClean="0"/>
              <a:t>：低优先级</a:t>
            </a:r>
          </a:p>
          <a:p>
            <a:pPr marL="0" indent="0" algn="l">
              <a:lnSpc>
                <a:spcPct val="150000"/>
              </a:lnSpc>
              <a:spcBef>
                <a:spcPts val="0"/>
              </a:spcBef>
            </a:pPr>
            <a:r>
              <a:rPr lang="zh-CN" altLang="en-US" dirty="0" smtClean="0"/>
              <a:t>        中断优先级控制寄存器</a:t>
            </a:r>
            <a:r>
              <a:rPr lang="en-US" altLang="zh-CN" dirty="0" smtClean="0">
                <a:ea typeface="宋体" pitchFamily="2" charset="-122"/>
              </a:rPr>
              <a:t>IP</a:t>
            </a:r>
            <a:r>
              <a:rPr lang="zh-CN" altLang="en-US" dirty="0" smtClean="0"/>
              <a:t>用位操作指令或字节操作指令可更新</a:t>
            </a:r>
            <a:r>
              <a:rPr lang="en-US" altLang="zh-CN" dirty="0" smtClean="0">
                <a:ea typeface="宋体" pitchFamily="2" charset="-122"/>
              </a:rPr>
              <a:t>IP</a:t>
            </a:r>
            <a:r>
              <a:rPr lang="zh-CN" altLang="en-US" dirty="0" smtClean="0"/>
              <a:t>的内容，以改变中断优先级。</a:t>
            </a:r>
          </a:p>
          <a:p>
            <a:pPr marL="0" indent="0" algn="l">
              <a:spcBef>
                <a:spcPts val="0"/>
              </a:spcBef>
            </a:pPr>
            <a:r>
              <a:rPr lang="en-US" altLang="zh-CN" dirty="0" smtClean="0">
                <a:ea typeface="宋体" pitchFamily="2" charset="-122"/>
              </a:rPr>
              <a:t>        AT89S51</a:t>
            </a:r>
            <a:r>
              <a:rPr lang="zh-CN" altLang="en-US" b="1" dirty="0" smtClean="0">
                <a:solidFill>
                  <a:srgbClr val="3333CC"/>
                </a:solidFill>
              </a:rPr>
              <a:t>复位</a:t>
            </a:r>
            <a:r>
              <a:rPr lang="zh-CN" altLang="en-US" dirty="0" smtClean="0"/>
              <a:t>以后，</a:t>
            </a:r>
            <a:r>
              <a:rPr lang="en-US" altLang="zh-CN" dirty="0" smtClean="0">
                <a:ea typeface="宋体" pitchFamily="2" charset="-122"/>
              </a:rPr>
              <a:t>IP</a:t>
            </a:r>
            <a:r>
              <a:rPr lang="zh-CN" altLang="en-US" dirty="0" smtClean="0"/>
              <a:t>的内容为</a:t>
            </a:r>
            <a:r>
              <a:rPr lang="en-US" altLang="zh-CN" dirty="0" smtClean="0">
                <a:ea typeface="宋体" pitchFamily="2" charset="-122"/>
              </a:rPr>
              <a:t>0</a:t>
            </a:r>
            <a:r>
              <a:rPr lang="zh-CN" altLang="en-US" dirty="0" smtClean="0"/>
              <a:t>，各个中断源</a:t>
            </a:r>
            <a:r>
              <a:rPr lang="zh-CN" altLang="en-US" b="1" dirty="0" smtClean="0">
                <a:solidFill>
                  <a:srgbClr val="3333CC"/>
                </a:solidFill>
              </a:rPr>
              <a:t>均为低优先级</a:t>
            </a:r>
            <a:r>
              <a:rPr lang="zh-CN" altLang="en-US" dirty="0" smtClean="0"/>
              <a:t>中断。</a:t>
            </a:r>
          </a:p>
          <a:p>
            <a:endParaRPr lang="zh-CN" altLang="en-US" dirty="0" smtClean="0"/>
          </a:p>
        </p:txBody>
      </p:sp>
    </p:spTree>
    <p:extLst>
      <p:ext uri="{BB962C8B-B14F-4D97-AF65-F5344CB8AC3E}">
        <p14:creationId xmlns:p14="http://schemas.microsoft.com/office/powerpoint/2010/main" val="426535459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0E58CA3F-D167-4C07-B1B4-D5E8D7880679}" type="slidenum">
              <a:rPr lang="zh-CN" altLang="en-US"/>
              <a:pPr>
                <a:defRPr/>
              </a:pPr>
              <a:t>47</a:t>
            </a:fld>
            <a:endParaRPr lang="en-US" altLang="zh-CN"/>
          </a:p>
        </p:txBody>
      </p:sp>
      <p:sp>
        <p:nvSpPr>
          <p:cNvPr id="24578" name="内容占位符 1"/>
          <p:cNvSpPr>
            <a:spLocks noGrp="1"/>
          </p:cNvSpPr>
          <p:nvPr>
            <p:ph/>
          </p:nvPr>
        </p:nvSpPr>
        <p:spPr>
          <a:xfrm>
            <a:off x="9939" y="620713"/>
            <a:ext cx="9144000" cy="5410200"/>
          </a:xfrm>
        </p:spPr>
        <p:txBody>
          <a:bodyPr/>
          <a:lstStyle/>
          <a:p>
            <a:pPr marL="0" indent="0" algn="l">
              <a:lnSpc>
                <a:spcPct val="150000"/>
              </a:lnSpc>
              <a:spcBef>
                <a:spcPts val="0"/>
              </a:spcBef>
            </a:pPr>
            <a:r>
              <a:rPr lang="en-US" altLang="zh-CN" b="1" dirty="0" smtClean="0">
                <a:ea typeface="宋体" pitchFamily="2" charset="-122"/>
              </a:rPr>
              <a:t>        AT89S51</a:t>
            </a:r>
            <a:r>
              <a:rPr lang="zh-CN" altLang="en-US" b="1" dirty="0" smtClean="0"/>
              <a:t>的中断系统有</a:t>
            </a:r>
            <a:r>
              <a:rPr lang="zh-CN" altLang="en-US" b="1" dirty="0" smtClean="0">
                <a:solidFill>
                  <a:srgbClr val="FF3300"/>
                </a:solidFill>
              </a:rPr>
              <a:t>两个不可寻址的“优先级激活触发器。</a:t>
            </a:r>
          </a:p>
          <a:p>
            <a:pPr marL="0" indent="0" algn="l">
              <a:lnSpc>
                <a:spcPct val="150000"/>
              </a:lnSpc>
              <a:spcBef>
                <a:spcPts val="0"/>
              </a:spcBef>
            </a:pPr>
            <a:r>
              <a:rPr lang="zh-CN" altLang="en-US" b="1" dirty="0" smtClean="0">
                <a:solidFill>
                  <a:srgbClr val="3333CC"/>
                </a:solidFill>
              </a:rPr>
              <a:t>        一个指示某高优先级</a:t>
            </a:r>
            <a:r>
              <a:rPr lang="zh-CN" altLang="en-US" b="1" dirty="0" smtClean="0"/>
              <a:t>的中断正在执行，所有后来的中断均被阻止；</a:t>
            </a:r>
            <a:endParaRPr lang="en-US" altLang="zh-CN" b="1" dirty="0" smtClean="0"/>
          </a:p>
          <a:p>
            <a:pPr marL="0" indent="0" algn="l">
              <a:lnSpc>
                <a:spcPct val="150000"/>
              </a:lnSpc>
              <a:spcBef>
                <a:spcPts val="0"/>
              </a:spcBef>
            </a:pPr>
            <a:r>
              <a:rPr lang="en-US" altLang="zh-CN" dirty="0">
                <a:solidFill>
                  <a:srgbClr val="3333CC"/>
                </a:solidFill>
              </a:rPr>
              <a:t> </a:t>
            </a:r>
            <a:r>
              <a:rPr lang="en-US" altLang="zh-CN" dirty="0" smtClean="0">
                <a:solidFill>
                  <a:srgbClr val="3333CC"/>
                </a:solidFill>
              </a:rPr>
              <a:t>       </a:t>
            </a:r>
            <a:r>
              <a:rPr lang="zh-CN" altLang="en-US" b="1" dirty="0" smtClean="0">
                <a:solidFill>
                  <a:srgbClr val="3333CC"/>
                </a:solidFill>
              </a:rPr>
              <a:t>另一个触发器指示某低优先级</a:t>
            </a:r>
            <a:r>
              <a:rPr lang="zh-CN" altLang="en-US" b="1" dirty="0" smtClean="0"/>
              <a:t>的中断正在执行，所有同级的中断都被阻止，但不阻断高优先级的中断请求。</a:t>
            </a:r>
          </a:p>
          <a:p>
            <a:pPr marL="0" indent="0" algn="l">
              <a:lnSpc>
                <a:spcPct val="150000"/>
              </a:lnSpc>
              <a:spcBef>
                <a:spcPts val="0"/>
              </a:spcBef>
            </a:pPr>
            <a:r>
              <a:rPr lang="zh-CN" altLang="en-US" b="1" dirty="0" smtClean="0"/>
              <a:t>        在同时收到</a:t>
            </a:r>
            <a:r>
              <a:rPr lang="zh-CN" altLang="en-US" b="1" dirty="0" smtClean="0">
                <a:solidFill>
                  <a:srgbClr val="3333CC"/>
                </a:solidFill>
              </a:rPr>
              <a:t>几个同优先级的中断请求</a:t>
            </a:r>
            <a:r>
              <a:rPr lang="zh-CN" altLang="en-US" b="1" dirty="0" smtClean="0"/>
              <a:t>时，哪一个中断请求能优先得到响应，</a:t>
            </a:r>
            <a:r>
              <a:rPr lang="zh-CN" altLang="en-US" b="1" dirty="0" smtClean="0">
                <a:solidFill>
                  <a:srgbClr val="3333CC"/>
                </a:solidFill>
              </a:rPr>
              <a:t>取决于内部的查询顺序。</a:t>
            </a:r>
            <a:r>
              <a:rPr lang="zh-CN" altLang="en-US" b="1" dirty="0" smtClean="0"/>
              <a:t>这相当于在同一个优先级内，还同时存在另一个辅助优先级结构，其查询顺序见</a:t>
            </a:r>
            <a:r>
              <a:rPr lang="zh-CN" altLang="en-US" b="1" dirty="0" smtClean="0">
                <a:hlinkClick r:id="rId2" action="ppaction://hlinksldjump"/>
              </a:rPr>
              <a:t>表</a:t>
            </a:r>
            <a:r>
              <a:rPr lang="en-US" altLang="zh-CN" b="1" dirty="0" smtClean="0">
                <a:hlinkClick r:id="rId2" action="ppaction://hlinksldjump"/>
              </a:rPr>
              <a:t>8</a:t>
            </a:r>
            <a:r>
              <a:rPr lang="en-US" altLang="zh-CN" b="1" dirty="0" smtClean="0">
                <a:ea typeface="宋体" pitchFamily="2" charset="-122"/>
                <a:hlinkClick r:id="rId2" action="ppaction://hlinksldjump"/>
              </a:rPr>
              <a:t>-1</a:t>
            </a:r>
            <a:r>
              <a:rPr lang="zh-CN" altLang="en-US" b="1" dirty="0" smtClean="0"/>
              <a:t>。</a:t>
            </a:r>
            <a:endParaRPr lang="en-US" altLang="zh-CN" b="1" dirty="0" smtClean="0"/>
          </a:p>
          <a:p>
            <a:pPr>
              <a:lnSpc>
                <a:spcPct val="150000"/>
              </a:lnSpc>
            </a:pPr>
            <a:endParaRPr lang="zh-CN" altLang="en-US" b="1" dirty="0" smtClean="0"/>
          </a:p>
        </p:txBody>
      </p:sp>
    </p:spTree>
    <p:extLst>
      <p:ext uri="{BB962C8B-B14F-4D97-AF65-F5344CB8AC3E}">
        <p14:creationId xmlns:p14="http://schemas.microsoft.com/office/powerpoint/2010/main" val="411758467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A5EBA976-6550-4F73-A284-909CBD018534}" type="slidenum">
              <a:rPr lang="zh-CN" altLang="en-US"/>
              <a:pPr>
                <a:defRPr/>
              </a:pPr>
              <a:t>48</a:t>
            </a:fld>
            <a:endParaRPr lang="en-US" altLang="zh-CN"/>
          </a:p>
        </p:txBody>
      </p:sp>
      <p:sp>
        <p:nvSpPr>
          <p:cNvPr id="25602" name="内容占位符 1"/>
          <p:cNvSpPr>
            <a:spLocks noGrp="1"/>
          </p:cNvSpPr>
          <p:nvPr>
            <p:ph/>
          </p:nvPr>
        </p:nvSpPr>
        <p:spPr/>
        <p:txBody>
          <a:bodyPr/>
          <a:lstStyle/>
          <a:p>
            <a:pPr>
              <a:lnSpc>
                <a:spcPct val="150000"/>
              </a:lnSpc>
            </a:pPr>
            <a:r>
              <a:rPr lang="en-US" altLang="zh-CN" dirty="0" smtClean="0"/>
              <a:t>		</a:t>
            </a:r>
            <a:r>
              <a:rPr lang="zh-CN" altLang="en-US" b="1" dirty="0" smtClean="0">
                <a:solidFill>
                  <a:srgbClr val="FF3300"/>
                </a:solidFill>
              </a:rPr>
              <a:t>表</a:t>
            </a:r>
            <a:r>
              <a:rPr lang="en-US" altLang="zh-CN" b="1" dirty="0" smtClean="0">
                <a:solidFill>
                  <a:srgbClr val="FF3300"/>
                </a:solidFill>
              </a:rPr>
              <a:t>8</a:t>
            </a:r>
            <a:r>
              <a:rPr lang="en-US" altLang="zh-CN" b="1" dirty="0" smtClean="0">
                <a:solidFill>
                  <a:srgbClr val="FF3300"/>
                </a:solidFill>
                <a:ea typeface="宋体" pitchFamily="2" charset="-122"/>
              </a:rPr>
              <a:t>-1</a:t>
            </a:r>
            <a:r>
              <a:rPr lang="en-US" altLang="zh-CN" b="1" dirty="0" smtClean="0">
                <a:solidFill>
                  <a:srgbClr val="3333CC"/>
                </a:solidFill>
                <a:ea typeface="宋体" pitchFamily="2" charset="-122"/>
              </a:rPr>
              <a:t>     </a:t>
            </a:r>
            <a:r>
              <a:rPr lang="zh-CN" altLang="en-US" b="1" dirty="0" smtClean="0">
                <a:solidFill>
                  <a:srgbClr val="3333CC"/>
                </a:solidFill>
              </a:rPr>
              <a:t>同级中断的查询次序</a:t>
            </a:r>
          </a:p>
          <a:p>
            <a:pPr>
              <a:lnSpc>
                <a:spcPct val="150000"/>
              </a:lnSpc>
            </a:pPr>
            <a:r>
              <a:rPr lang="zh-CN" altLang="en-US" b="1" dirty="0" smtClean="0">
                <a:solidFill>
                  <a:srgbClr val="FF0066"/>
                </a:solidFill>
                <a:latin typeface="黑体" pitchFamily="49" charset="-122"/>
              </a:rPr>
              <a:t>		</a:t>
            </a:r>
          </a:p>
          <a:p>
            <a:pPr>
              <a:lnSpc>
                <a:spcPct val="150000"/>
              </a:lnSpc>
            </a:pPr>
            <a:endParaRPr lang="zh-CN" altLang="en-US" b="1" dirty="0" smtClean="0">
              <a:solidFill>
                <a:srgbClr val="FF0066"/>
              </a:solidFill>
              <a:latin typeface="黑体" pitchFamily="49" charset="-122"/>
            </a:endParaRPr>
          </a:p>
          <a:p>
            <a:pPr>
              <a:lnSpc>
                <a:spcPct val="150000"/>
              </a:lnSpc>
            </a:pPr>
            <a:endParaRPr lang="zh-CN" altLang="en-US" b="1" dirty="0" smtClean="0">
              <a:solidFill>
                <a:srgbClr val="FF0066"/>
              </a:solidFill>
              <a:latin typeface="黑体" pitchFamily="49" charset="-122"/>
            </a:endParaRPr>
          </a:p>
          <a:p>
            <a:pPr>
              <a:lnSpc>
                <a:spcPct val="150000"/>
              </a:lnSpc>
            </a:pPr>
            <a:endParaRPr lang="zh-CN" altLang="en-US" b="1" dirty="0" smtClean="0">
              <a:solidFill>
                <a:srgbClr val="FF0066"/>
              </a:solidFill>
              <a:latin typeface="黑体" pitchFamily="49" charset="-122"/>
            </a:endParaRPr>
          </a:p>
          <a:p>
            <a:pPr>
              <a:lnSpc>
                <a:spcPct val="150000"/>
              </a:lnSpc>
            </a:pPr>
            <a:endParaRPr lang="zh-CN" altLang="en-US" b="1" dirty="0" smtClean="0">
              <a:solidFill>
                <a:srgbClr val="FF0066"/>
              </a:solidFill>
              <a:latin typeface="黑体" pitchFamily="49" charset="-122"/>
            </a:endParaRPr>
          </a:p>
          <a:p>
            <a:pPr>
              <a:lnSpc>
                <a:spcPct val="150000"/>
              </a:lnSpc>
            </a:pPr>
            <a:endParaRPr lang="zh-CN" altLang="en-US" b="1" dirty="0" smtClean="0">
              <a:solidFill>
                <a:srgbClr val="FF0066"/>
              </a:solidFill>
              <a:latin typeface="黑体" pitchFamily="49" charset="-122"/>
            </a:endParaRPr>
          </a:p>
          <a:p>
            <a:pPr>
              <a:lnSpc>
                <a:spcPct val="150000"/>
              </a:lnSpc>
            </a:pPr>
            <a:r>
              <a:rPr lang="zh-CN" altLang="en-US" dirty="0" smtClean="0"/>
              <a:t>由此可见，各中断源在同一个优先级的条件下，</a:t>
            </a:r>
            <a:r>
              <a:rPr lang="zh-CN" altLang="en-US" b="1" dirty="0" smtClean="0">
                <a:solidFill>
                  <a:srgbClr val="3333CC"/>
                </a:solidFill>
              </a:rPr>
              <a:t>外部中断</a:t>
            </a:r>
            <a:r>
              <a:rPr lang="en-US" altLang="zh-CN" b="1" dirty="0" smtClean="0">
                <a:solidFill>
                  <a:srgbClr val="3333CC"/>
                </a:solidFill>
                <a:ea typeface="宋体" pitchFamily="2" charset="-122"/>
              </a:rPr>
              <a:t>0</a:t>
            </a:r>
            <a:r>
              <a:rPr lang="zh-CN" altLang="en-US" dirty="0" smtClean="0"/>
              <a:t>的中断优先权</a:t>
            </a:r>
            <a:r>
              <a:rPr lang="zh-CN" altLang="en-US" b="1" dirty="0" smtClean="0">
                <a:solidFill>
                  <a:srgbClr val="3333CC"/>
                </a:solidFill>
              </a:rPr>
              <a:t>最高</a:t>
            </a:r>
            <a:r>
              <a:rPr lang="zh-CN" altLang="en-US" dirty="0" smtClean="0"/>
              <a:t>，</a:t>
            </a:r>
            <a:r>
              <a:rPr lang="zh-CN" altLang="en-US" b="1" dirty="0" smtClean="0">
                <a:solidFill>
                  <a:srgbClr val="FF3300"/>
                </a:solidFill>
              </a:rPr>
              <a:t>串行口中断</a:t>
            </a:r>
            <a:r>
              <a:rPr lang="zh-CN" altLang="en-US" dirty="0" smtClean="0"/>
              <a:t>优先权</a:t>
            </a:r>
            <a:r>
              <a:rPr lang="zh-CN" altLang="en-US" b="1" dirty="0" smtClean="0">
                <a:solidFill>
                  <a:srgbClr val="FF3300"/>
                </a:solidFill>
              </a:rPr>
              <a:t>最低</a:t>
            </a:r>
            <a:r>
              <a:rPr lang="zh-CN" altLang="en-US" dirty="0" smtClean="0"/>
              <a:t>。</a:t>
            </a:r>
          </a:p>
        </p:txBody>
      </p:sp>
      <p:sp>
        <p:nvSpPr>
          <p:cNvPr id="25613" name="Line 1"/>
          <p:cNvSpPr>
            <a:spLocks noChangeShapeType="1"/>
          </p:cNvSpPr>
          <p:nvPr/>
        </p:nvSpPr>
        <p:spPr bwMode="auto">
          <a:xfrm>
            <a:off x="457200" y="55563"/>
            <a:ext cx="0" cy="595312"/>
          </a:xfrm>
          <a:prstGeom prst="line">
            <a:avLst/>
          </a:prstGeom>
          <a:noFill/>
          <a:ln w="9525">
            <a:solidFill>
              <a:srgbClr val="000000"/>
            </a:solidFill>
            <a:round/>
            <a:headEnd type="none" w="sm" len="sm"/>
            <a:tailEnd type="stealth" w="sm" len="med"/>
          </a:ln>
          <a:extLst>
            <a:ext uri="{909E8E84-426E-40DD-AFC4-6F175D3DCCD1}">
              <a14:hiddenFill xmlns:a14="http://schemas.microsoft.com/office/drawing/2010/main">
                <a:noFill/>
              </a14:hiddenFill>
            </a:ext>
          </a:extLst>
        </p:spPr>
        <p:txBody>
          <a:bodyPr/>
          <a:lstStyle/>
          <a:p>
            <a:endParaRPr lang="zh-CN" altLang="en-US"/>
          </a:p>
        </p:txBody>
      </p:sp>
      <p:pic>
        <p:nvPicPr>
          <p:cNvPr id="25621" name="Picture 21" descr="00000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1125538"/>
            <a:ext cx="4608512" cy="3243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375933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2F6889C6-365F-4E19-8C7D-CFF0742AB900}" type="slidenum">
              <a:rPr lang="zh-CN" altLang="en-US"/>
              <a:pPr>
                <a:defRPr/>
              </a:pPr>
              <a:t>49</a:t>
            </a:fld>
            <a:endParaRPr lang="en-US" altLang="zh-CN"/>
          </a:p>
        </p:txBody>
      </p:sp>
      <p:sp>
        <p:nvSpPr>
          <p:cNvPr id="26626" name="内容占位符 1"/>
          <p:cNvSpPr>
            <a:spLocks noGrp="1"/>
          </p:cNvSpPr>
          <p:nvPr>
            <p:ph/>
          </p:nvPr>
        </p:nvSpPr>
        <p:spPr/>
        <p:txBody>
          <a:bodyPr/>
          <a:lstStyle/>
          <a:p>
            <a:pPr>
              <a:lnSpc>
                <a:spcPct val="130000"/>
              </a:lnSpc>
            </a:pPr>
            <a:r>
              <a:rPr lang="en-US" altLang="zh-CN" b="1" dirty="0" smtClean="0">
                <a:solidFill>
                  <a:srgbClr val="FF3300"/>
                </a:solidFill>
                <a:latin typeface="黑体" pitchFamily="49" charset="-122"/>
              </a:rPr>
              <a:t>【</a:t>
            </a:r>
            <a:r>
              <a:rPr lang="zh-CN" altLang="en-US" b="1" dirty="0" smtClean="0">
                <a:solidFill>
                  <a:srgbClr val="FF3300"/>
                </a:solidFill>
                <a:latin typeface="黑体" pitchFamily="49" charset="-122"/>
              </a:rPr>
              <a:t>例</a:t>
            </a:r>
            <a:r>
              <a:rPr lang="en-US" altLang="zh-CN" b="1" dirty="0" smtClean="0">
                <a:solidFill>
                  <a:srgbClr val="FF3300"/>
                </a:solidFill>
                <a:latin typeface="黑体" pitchFamily="49" charset="-122"/>
              </a:rPr>
              <a:t>】</a:t>
            </a:r>
            <a:r>
              <a:rPr lang="en-US" altLang="zh-CN" dirty="0" smtClean="0">
                <a:ea typeface="宋体" pitchFamily="2" charset="-122"/>
              </a:rPr>
              <a:t>  IP</a:t>
            </a:r>
            <a:r>
              <a:rPr lang="zh-CN" altLang="en-US" dirty="0" smtClean="0"/>
              <a:t>寄存器初始化，</a:t>
            </a:r>
            <a:r>
              <a:rPr lang="en-US" altLang="zh-CN" dirty="0" smtClean="0">
                <a:ea typeface="宋体" pitchFamily="2" charset="-122"/>
              </a:rPr>
              <a:t>AT89S51</a:t>
            </a:r>
            <a:r>
              <a:rPr lang="zh-CN" altLang="en-US" dirty="0" smtClean="0"/>
              <a:t>的</a:t>
            </a:r>
            <a:r>
              <a:rPr lang="zh-CN" altLang="en-US" b="1" dirty="0" smtClean="0">
                <a:solidFill>
                  <a:srgbClr val="FF0066"/>
                </a:solidFill>
              </a:rPr>
              <a:t>两个外中断</a:t>
            </a:r>
            <a:r>
              <a:rPr lang="zh-CN" altLang="en-US" dirty="0" smtClean="0"/>
              <a:t>请求为</a:t>
            </a:r>
            <a:r>
              <a:rPr lang="zh-CN" altLang="en-US" dirty="0" smtClean="0">
                <a:solidFill>
                  <a:srgbClr val="3333CC"/>
                </a:solidFill>
              </a:rPr>
              <a:t>高优先级</a:t>
            </a:r>
            <a:r>
              <a:rPr lang="zh-CN" altLang="en-US" dirty="0" smtClean="0"/>
              <a:t>，</a:t>
            </a:r>
            <a:r>
              <a:rPr lang="zh-CN" altLang="en-US" dirty="0" smtClean="0">
                <a:solidFill>
                  <a:srgbClr val="3333CC"/>
                </a:solidFill>
              </a:rPr>
              <a:t>其他中断请求为低优先级</a:t>
            </a:r>
            <a:r>
              <a:rPr lang="zh-CN" altLang="en-US" dirty="0" smtClean="0"/>
              <a:t>。</a:t>
            </a:r>
          </a:p>
          <a:p>
            <a:pPr>
              <a:lnSpc>
                <a:spcPct val="130000"/>
              </a:lnSpc>
            </a:pPr>
            <a:r>
              <a:rPr lang="zh-CN" altLang="en-US" kern="1200" dirty="0">
                <a:solidFill>
                  <a:srgbClr val="0000FF"/>
                </a:solidFill>
              </a:rPr>
              <a:t>（</a:t>
            </a:r>
            <a:r>
              <a:rPr lang="en-US" altLang="zh-CN" kern="1200" dirty="0">
                <a:solidFill>
                  <a:srgbClr val="0000FF"/>
                </a:solidFill>
              </a:rPr>
              <a:t>1</a:t>
            </a:r>
            <a:r>
              <a:rPr lang="zh-CN" altLang="en-US" kern="1200" dirty="0">
                <a:solidFill>
                  <a:srgbClr val="0000FF"/>
                </a:solidFill>
              </a:rPr>
              <a:t>）用位操作指令</a:t>
            </a:r>
          </a:p>
          <a:p>
            <a:pPr>
              <a:lnSpc>
                <a:spcPct val="130000"/>
              </a:lnSpc>
            </a:pPr>
            <a:r>
              <a:rPr lang="en-US" altLang="zh-CN" sz="2000" b="1" dirty="0" smtClean="0">
                <a:solidFill>
                  <a:srgbClr val="3333CC"/>
                </a:solidFill>
                <a:latin typeface="黑体" pitchFamily="49" charset="-122"/>
              </a:rPr>
              <a:t>SETB    PX0		</a:t>
            </a:r>
            <a:r>
              <a:rPr lang="zh-CN" altLang="en-US" sz="2000" b="1" dirty="0" smtClean="0">
                <a:solidFill>
                  <a:srgbClr val="3333CC"/>
                </a:solidFill>
                <a:latin typeface="黑体" pitchFamily="49" charset="-122"/>
              </a:rPr>
              <a:t>；外中断</a:t>
            </a:r>
            <a:r>
              <a:rPr lang="en-US" altLang="zh-CN" sz="2000" b="1" dirty="0" smtClean="0">
                <a:solidFill>
                  <a:srgbClr val="3333CC"/>
                </a:solidFill>
                <a:latin typeface="黑体" pitchFamily="49" charset="-122"/>
              </a:rPr>
              <a:t>0</a:t>
            </a:r>
            <a:r>
              <a:rPr lang="zh-CN" altLang="en-US" sz="2000" b="1" dirty="0" smtClean="0">
                <a:solidFill>
                  <a:srgbClr val="3333CC"/>
                </a:solidFill>
                <a:latin typeface="黑体" pitchFamily="49" charset="-122"/>
              </a:rPr>
              <a:t>设置为高优先级</a:t>
            </a:r>
          </a:p>
          <a:p>
            <a:pPr>
              <a:lnSpc>
                <a:spcPct val="130000"/>
              </a:lnSpc>
            </a:pPr>
            <a:r>
              <a:rPr lang="en-US" altLang="zh-CN" sz="2000" b="1" dirty="0" smtClean="0">
                <a:solidFill>
                  <a:srgbClr val="3333CC"/>
                </a:solidFill>
                <a:latin typeface="黑体" pitchFamily="49" charset="-122"/>
              </a:rPr>
              <a:t>SETB    PX1		</a:t>
            </a:r>
            <a:r>
              <a:rPr lang="zh-CN" altLang="en-US" sz="2000" b="1" dirty="0" smtClean="0">
                <a:solidFill>
                  <a:srgbClr val="3333CC"/>
                </a:solidFill>
                <a:latin typeface="黑体" pitchFamily="49" charset="-122"/>
              </a:rPr>
              <a:t>；外中断</a:t>
            </a:r>
            <a:r>
              <a:rPr lang="en-US" altLang="zh-CN" sz="2000" b="1" dirty="0" smtClean="0">
                <a:solidFill>
                  <a:srgbClr val="3333CC"/>
                </a:solidFill>
                <a:latin typeface="黑体" pitchFamily="49" charset="-122"/>
              </a:rPr>
              <a:t>1</a:t>
            </a:r>
            <a:r>
              <a:rPr lang="zh-CN" altLang="en-US" sz="2000" b="1" dirty="0" smtClean="0">
                <a:solidFill>
                  <a:srgbClr val="3333CC"/>
                </a:solidFill>
                <a:latin typeface="黑体" pitchFamily="49" charset="-122"/>
              </a:rPr>
              <a:t>设置为高优先级</a:t>
            </a:r>
          </a:p>
          <a:p>
            <a:pPr>
              <a:lnSpc>
                <a:spcPct val="130000"/>
              </a:lnSpc>
            </a:pPr>
            <a:r>
              <a:rPr lang="en-US" altLang="zh-CN" sz="2000" b="1" dirty="0" smtClean="0">
                <a:solidFill>
                  <a:srgbClr val="3333CC"/>
                </a:solidFill>
                <a:latin typeface="黑体" pitchFamily="49" charset="-122"/>
              </a:rPr>
              <a:t>CLR     PS		</a:t>
            </a:r>
            <a:r>
              <a:rPr lang="zh-CN" altLang="en-US" sz="2000" b="1" dirty="0" smtClean="0">
                <a:solidFill>
                  <a:srgbClr val="3333CC"/>
                </a:solidFill>
                <a:latin typeface="黑体" pitchFamily="49" charset="-122"/>
              </a:rPr>
              <a:t>；串行口设置为低优先级</a:t>
            </a:r>
          </a:p>
          <a:p>
            <a:pPr>
              <a:lnSpc>
                <a:spcPct val="130000"/>
              </a:lnSpc>
            </a:pPr>
            <a:r>
              <a:rPr lang="en-US" altLang="zh-CN" sz="2000" b="1" dirty="0" smtClean="0">
                <a:solidFill>
                  <a:srgbClr val="3333CC"/>
                </a:solidFill>
                <a:latin typeface="黑体" pitchFamily="49" charset="-122"/>
              </a:rPr>
              <a:t>CLR     PT0		</a:t>
            </a:r>
            <a:r>
              <a:rPr lang="zh-CN" altLang="en-US" sz="2000" b="1" dirty="0" smtClean="0">
                <a:solidFill>
                  <a:srgbClr val="3333CC"/>
                </a:solidFill>
                <a:latin typeface="黑体" pitchFamily="49" charset="-122"/>
              </a:rPr>
              <a:t>；定时器</a:t>
            </a:r>
            <a:r>
              <a:rPr lang="en-US" altLang="zh-CN" sz="2000" b="1" dirty="0" smtClean="0">
                <a:solidFill>
                  <a:srgbClr val="3333CC"/>
                </a:solidFill>
                <a:latin typeface="黑体" pitchFamily="49" charset="-122"/>
              </a:rPr>
              <a:t>/</a:t>
            </a:r>
            <a:r>
              <a:rPr lang="zh-CN" altLang="en-US" sz="2000" b="1" dirty="0" smtClean="0">
                <a:solidFill>
                  <a:srgbClr val="3333CC"/>
                </a:solidFill>
                <a:latin typeface="黑体" pitchFamily="49" charset="-122"/>
              </a:rPr>
              <a:t>计数器</a:t>
            </a:r>
            <a:r>
              <a:rPr lang="en-US" altLang="zh-CN" sz="2000" b="1" dirty="0" smtClean="0">
                <a:solidFill>
                  <a:srgbClr val="3333CC"/>
                </a:solidFill>
                <a:latin typeface="黑体" pitchFamily="49" charset="-122"/>
              </a:rPr>
              <a:t>T0</a:t>
            </a:r>
            <a:r>
              <a:rPr lang="zh-CN" altLang="en-US" sz="2000" b="1" dirty="0" smtClean="0">
                <a:solidFill>
                  <a:srgbClr val="3333CC"/>
                </a:solidFill>
                <a:latin typeface="黑体" pitchFamily="49" charset="-122"/>
              </a:rPr>
              <a:t>为低优先级</a:t>
            </a:r>
          </a:p>
          <a:p>
            <a:pPr>
              <a:lnSpc>
                <a:spcPct val="130000"/>
              </a:lnSpc>
            </a:pPr>
            <a:r>
              <a:rPr lang="en-US" altLang="zh-CN" sz="2000" b="1" dirty="0" smtClean="0">
                <a:solidFill>
                  <a:srgbClr val="3333CC"/>
                </a:solidFill>
                <a:latin typeface="黑体" pitchFamily="49" charset="-122"/>
              </a:rPr>
              <a:t>CLR     PT1		</a:t>
            </a:r>
            <a:r>
              <a:rPr lang="zh-CN" altLang="en-US" sz="2000" b="1" dirty="0" smtClean="0">
                <a:solidFill>
                  <a:srgbClr val="3333CC"/>
                </a:solidFill>
                <a:latin typeface="黑体" pitchFamily="49" charset="-122"/>
              </a:rPr>
              <a:t>；定时器</a:t>
            </a:r>
            <a:r>
              <a:rPr lang="en-US" altLang="zh-CN" sz="2000" b="1" dirty="0" smtClean="0">
                <a:solidFill>
                  <a:srgbClr val="3333CC"/>
                </a:solidFill>
                <a:latin typeface="黑体" pitchFamily="49" charset="-122"/>
              </a:rPr>
              <a:t>/</a:t>
            </a:r>
            <a:r>
              <a:rPr lang="zh-CN" altLang="en-US" sz="2000" b="1" dirty="0" smtClean="0">
                <a:solidFill>
                  <a:srgbClr val="3333CC"/>
                </a:solidFill>
                <a:latin typeface="黑体" pitchFamily="49" charset="-122"/>
              </a:rPr>
              <a:t>计数器</a:t>
            </a:r>
            <a:r>
              <a:rPr lang="en-US" altLang="zh-CN" sz="2000" b="1" dirty="0" smtClean="0">
                <a:solidFill>
                  <a:srgbClr val="3333CC"/>
                </a:solidFill>
                <a:latin typeface="黑体" pitchFamily="49" charset="-122"/>
              </a:rPr>
              <a:t>T1</a:t>
            </a:r>
            <a:r>
              <a:rPr lang="zh-CN" altLang="en-US" sz="2000" b="1" dirty="0" smtClean="0">
                <a:solidFill>
                  <a:srgbClr val="3333CC"/>
                </a:solidFill>
                <a:latin typeface="黑体" pitchFamily="49" charset="-122"/>
              </a:rPr>
              <a:t>为低优先级</a:t>
            </a:r>
            <a:r>
              <a:rPr lang="zh-CN" altLang="en-US" sz="2000" b="1" dirty="0" smtClean="0">
                <a:latin typeface="黑体" pitchFamily="49" charset="-122"/>
              </a:rPr>
              <a:t> </a:t>
            </a:r>
          </a:p>
          <a:p>
            <a:pPr>
              <a:lnSpc>
                <a:spcPct val="130000"/>
              </a:lnSpc>
            </a:pPr>
            <a:r>
              <a:rPr lang="zh-CN" altLang="en-US" kern="1200" dirty="0">
                <a:solidFill>
                  <a:srgbClr val="0000FF"/>
                </a:solidFill>
              </a:rPr>
              <a:t>（</a:t>
            </a:r>
            <a:r>
              <a:rPr lang="en-US" altLang="zh-CN" kern="1200" dirty="0">
                <a:solidFill>
                  <a:srgbClr val="0000FF"/>
                </a:solidFill>
              </a:rPr>
              <a:t>2</a:t>
            </a:r>
            <a:r>
              <a:rPr lang="zh-CN" altLang="en-US" kern="1200" dirty="0">
                <a:solidFill>
                  <a:srgbClr val="0000FF"/>
                </a:solidFill>
              </a:rPr>
              <a:t>）用字节操作指令</a:t>
            </a:r>
          </a:p>
          <a:p>
            <a:pPr>
              <a:lnSpc>
                <a:spcPct val="130000"/>
              </a:lnSpc>
            </a:pPr>
            <a:r>
              <a:rPr lang="en-US" altLang="zh-CN" sz="2000" b="1" dirty="0" smtClean="0">
                <a:solidFill>
                  <a:srgbClr val="3333CC"/>
                </a:solidFill>
                <a:latin typeface="黑体" pitchFamily="49" charset="-122"/>
              </a:rPr>
              <a:t>MOV    IP</a:t>
            </a:r>
            <a:r>
              <a:rPr lang="zh-CN" altLang="en-US" sz="2000" b="1" dirty="0" smtClean="0">
                <a:solidFill>
                  <a:srgbClr val="3333CC"/>
                </a:solidFill>
                <a:latin typeface="黑体" pitchFamily="49" charset="-122"/>
              </a:rPr>
              <a:t>，</a:t>
            </a:r>
            <a:r>
              <a:rPr lang="en-US" altLang="zh-CN" sz="2000" b="1" dirty="0" smtClean="0">
                <a:solidFill>
                  <a:srgbClr val="3333CC"/>
                </a:solidFill>
                <a:latin typeface="黑体" pitchFamily="49" charset="-122"/>
              </a:rPr>
              <a:t>#05H</a:t>
            </a:r>
            <a:endParaRPr lang="zh-CN" altLang="en-US" sz="2000" b="1" dirty="0" smtClean="0">
              <a:solidFill>
                <a:srgbClr val="3333CC"/>
              </a:solidFill>
              <a:latin typeface="黑体" pitchFamily="49" charset="-122"/>
            </a:endParaRPr>
          </a:p>
          <a:p>
            <a:endParaRPr lang="zh-CN" altLang="en-US" sz="2000" b="1" dirty="0" smtClean="0">
              <a:solidFill>
                <a:srgbClr val="3333CC"/>
              </a:solidFill>
              <a:latin typeface="黑体" pitchFamily="49" charset="-122"/>
            </a:endParaRPr>
          </a:p>
        </p:txBody>
      </p:sp>
    </p:spTree>
    <p:extLst>
      <p:ext uri="{BB962C8B-B14F-4D97-AF65-F5344CB8AC3E}">
        <p14:creationId xmlns:p14="http://schemas.microsoft.com/office/powerpoint/2010/main" val="360878860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50</a:t>
            </a:fld>
            <a:endParaRPr lang="en-US" altLang="zh-CN" dirty="0"/>
          </a:p>
        </p:txBody>
      </p:sp>
      <p:sp>
        <p:nvSpPr>
          <p:cNvPr id="4" name="矩形 3"/>
          <p:cNvSpPr/>
          <p:nvPr/>
        </p:nvSpPr>
        <p:spPr>
          <a:xfrm>
            <a:off x="0" y="579735"/>
            <a:ext cx="9144000" cy="2862322"/>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latin typeface="+mn-lt"/>
                <a:ea typeface="+mn-ea"/>
              </a:rPr>
              <a:t>8.2.3  AT89S51</a:t>
            </a:r>
            <a:r>
              <a:rPr lang="zh-CN" altLang="en-US" sz="2400" b="1" dirty="0">
                <a:solidFill>
                  <a:srgbClr val="9900CC"/>
                </a:solidFill>
                <a:latin typeface="+mn-lt"/>
                <a:ea typeface="+mn-ea"/>
              </a:rPr>
              <a:t>中断处理的过程</a:t>
            </a:r>
          </a:p>
          <a:p>
            <a:pPr algn="l">
              <a:lnSpc>
                <a:spcPct val="150000"/>
              </a:lnSpc>
            </a:pPr>
            <a:r>
              <a:rPr lang="zh-CN" altLang="en-US" sz="2400" dirty="0" smtClean="0"/>
              <a:t>        中断处理</a:t>
            </a:r>
            <a:r>
              <a:rPr lang="zh-CN" altLang="en-US" sz="2400" dirty="0"/>
              <a:t>过程可分为</a:t>
            </a:r>
            <a:r>
              <a:rPr lang="en-US" altLang="zh-CN" sz="2400" dirty="0"/>
              <a:t>3</a:t>
            </a:r>
            <a:r>
              <a:rPr lang="zh-CN" altLang="en-US" sz="2400" dirty="0"/>
              <a:t>个阶段：中断请求，中断查询和响应，中断处理和中断返回</a:t>
            </a:r>
            <a:r>
              <a:rPr lang="zh-CN" altLang="en-US" sz="2400" dirty="0" smtClean="0"/>
              <a:t>。</a:t>
            </a:r>
            <a:endParaRPr lang="en-US" altLang="zh-CN" sz="2400" dirty="0" smtClean="0"/>
          </a:p>
          <a:p>
            <a:pPr algn="l">
              <a:lnSpc>
                <a:spcPct val="150000"/>
              </a:lnSpc>
            </a:pPr>
            <a:r>
              <a:rPr lang="en-US" altLang="zh-CN" sz="2400" dirty="0" smtClean="0"/>
              <a:t>        </a:t>
            </a:r>
            <a:r>
              <a:rPr lang="zh-CN" altLang="zh-CN" sz="2400" dirty="0" smtClean="0"/>
              <a:t>单片机</a:t>
            </a:r>
            <a:r>
              <a:rPr lang="zh-CN" altLang="zh-CN" sz="2400" dirty="0"/>
              <a:t>执行中断时程序跳转过程</a:t>
            </a:r>
            <a:r>
              <a:rPr lang="zh-CN" altLang="zh-CN" sz="2400" dirty="0" smtClean="0"/>
              <a:t>如</a:t>
            </a:r>
            <a:r>
              <a:rPr lang="zh-CN" altLang="en-US" sz="2400" dirty="0" smtClean="0"/>
              <a:t>下</a:t>
            </a:r>
            <a:r>
              <a:rPr lang="zh-CN" altLang="zh-CN" sz="2400" dirty="0" smtClean="0"/>
              <a:t>图所</a:t>
            </a:r>
            <a:r>
              <a:rPr lang="zh-CN" altLang="zh-CN" sz="2400" dirty="0"/>
              <a:t>示。</a:t>
            </a:r>
          </a:p>
          <a:p>
            <a:pPr algn="l">
              <a:lnSpc>
                <a:spcPct val="150000"/>
              </a:lnSpc>
            </a:pPr>
            <a:endParaRPr lang="zh-CN" altLang="en-US" sz="2400" dirty="0"/>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92271" y="2881812"/>
            <a:ext cx="5959457" cy="3479879"/>
          </a:xfrm>
          <a:prstGeom prst="rect">
            <a:avLst/>
          </a:prstGeom>
        </p:spPr>
      </p:pic>
    </p:spTree>
    <p:extLst>
      <p:ext uri="{BB962C8B-B14F-4D97-AF65-F5344CB8AC3E}">
        <p14:creationId xmlns:p14="http://schemas.microsoft.com/office/powerpoint/2010/main" val="1435436583"/>
      </p:ext>
    </p:extLst>
  </p:cSld>
  <p:clrMapOvr>
    <a:masterClrMapping/>
  </p:clrMapOvr>
  <p:transition>
    <p:random/>
    <p:sndAc>
      <p:stSnd>
        <p:snd r:embed="rId2" name="camera.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51</a:t>
            </a:fld>
            <a:endParaRPr lang="en-US" altLang="zh-CN" dirty="0"/>
          </a:p>
        </p:txBody>
      </p:sp>
      <p:sp>
        <p:nvSpPr>
          <p:cNvPr id="4" name="矩形 3"/>
          <p:cNvSpPr/>
          <p:nvPr/>
        </p:nvSpPr>
        <p:spPr>
          <a:xfrm>
            <a:off x="0" y="557749"/>
            <a:ext cx="9144000" cy="4524315"/>
          </a:xfrm>
          <a:prstGeom prst="rect">
            <a:avLst/>
          </a:prstGeom>
        </p:spPr>
        <p:txBody>
          <a:bodyPr wrap="square">
            <a:spAutoFit/>
          </a:bodyPr>
          <a:lstStyle/>
          <a:p>
            <a:pPr algn="l">
              <a:lnSpc>
                <a:spcPct val="150000"/>
              </a:lnSpc>
            </a:pPr>
            <a:r>
              <a:rPr lang="en-US" altLang="zh-CN" sz="2400" b="1" dirty="0">
                <a:solidFill>
                  <a:srgbClr val="0000FF"/>
                </a:solidFill>
                <a:latin typeface="+mn-lt"/>
                <a:ea typeface="+mn-ea"/>
              </a:rPr>
              <a:t>        1</a:t>
            </a:r>
            <a:r>
              <a:rPr lang="zh-CN" altLang="en-US" sz="2400" b="1" dirty="0">
                <a:solidFill>
                  <a:srgbClr val="0000FF"/>
                </a:solidFill>
                <a:latin typeface="+mn-lt"/>
                <a:ea typeface="+mn-ea"/>
              </a:rPr>
              <a:t>．中断请求  </a:t>
            </a:r>
          </a:p>
          <a:p>
            <a:pPr algn="l">
              <a:lnSpc>
                <a:spcPct val="150000"/>
              </a:lnSpc>
            </a:pPr>
            <a:r>
              <a:rPr lang="zh-CN" altLang="en-US" sz="2400" dirty="0" smtClean="0"/>
              <a:t>        中断请求</a:t>
            </a:r>
            <a:r>
              <a:rPr lang="zh-CN" altLang="en-US" sz="2400" dirty="0"/>
              <a:t>是单片机片内或片外硬件完成的，定时</a:t>
            </a:r>
            <a:r>
              <a:rPr lang="en-US" altLang="zh-CN" sz="2400" dirty="0"/>
              <a:t>/</a:t>
            </a:r>
            <a:r>
              <a:rPr lang="zh-CN" altLang="en-US" sz="2400" dirty="0"/>
              <a:t>计数器中断和串行中断在单片机芯片内由硬件自动完成，中断请求完成后，相应的中断请求标志位被直接置</a:t>
            </a:r>
            <a:r>
              <a:rPr lang="en-US" altLang="zh-CN" sz="2400" dirty="0"/>
              <a:t>1</a:t>
            </a:r>
            <a:r>
              <a:rPr lang="zh-CN" altLang="en-US" sz="2400" dirty="0"/>
              <a:t>。外部中断的中断请求信号要分别从 </a:t>
            </a:r>
            <a:r>
              <a:rPr lang="en-US" altLang="zh-CN" sz="2400" dirty="0"/>
              <a:t>(P3.2)</a:t>
            </a:r>
            <a:r>
              <a:rPr lang="zh-CN" altLang="en-US" sz="2400" dirty="0"/>
              <a:t>和 </a:t>
            </a:r>
            <a:r>
              <a:rPr lang="en-US" altLang="zh-CN" sz="2400" dirty="0"/>
              <a:t>(P3.3)</a:t>
            </a:r>
            <a:r>
              <a:rPr lang="zh-CN" altLang="en-US" sz="2400" dirty="0"/>
              <a:t>两个引脚由片外输入</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片</a:t>
            </a:r>
            <a:r>
              <a:rPr lang="zh-CN" altLang="en-US" sz="2400" dirty="0"/>
              <a:t>内中断控制系统在每个机器周期内对引脚信号进行采样，根据采样的结果来设置中断请求标志位的状态，中断请求完成后，中断请求标志位被置</a:t>
            </a:r>
            <a:r>
              <a:rPr lang="en-US" altLang="zh-CN" sz="2400" dirty="0"/>
              <a:t>1</a:t>
            </a:r>
            <a:r>
              <a:rPr lang="zh-CN" altLang="en-US" sz="2400" dirty="0" smtClean="0"/>
              <a:t>。</a:t>
            </a:r>
            <a:endParaRPr lang="zh-CN" altLang="en-US" sz="2400" dirty="0"/>
          </a:p>
        </p:txBody>
      </p:sp>
    </p:spTree>
    <p:extLst>
      <p:ext uri="{BB962C8B-B14F-4D97-AF65-F5344CB8AC3E}">
        <p14:creationId xmlns:p14="http://schemas.microsoft.com/office/powerpoint/2010/main" val="789136445"/>
      </p:ext>
    </p:extLst>
  </p:cSld>
  <p:clrMapOvr>
    <a:masterClrMapping/>
  </p:clrMapOvr>
  <p:transition>
    <p:random/>
    <p:sndAc>
      <p:stSnd>
        <p:snd r:embed="rId2" name="camera.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52</a:t>
            </a:fld>
            <a:endParaRPr lang="en-US" altLang="zh-CN" dirty="0"/>
          </a:p>
        </p:txBody>
      </p:sp>
      <p:sp>
        <p:nvSpPr>
          <p:cNvPr id="4" name="矩形 3"/>
          <p:cNvSpPr/>
          <p:nvPr/>
        </p:nvSpPr>
        <p:spPr>
          <a:xfrm>
            <a:off x="0" y="575757"/>
            <a:ext cx="9144000" cy="5078313"/>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en-US" altLang="zh-CN" sz="2400" b="1" dirty="0">
                <a:solidFill>
                  <a:srgbClr val="0000FF"/>
                </a:solidFill>
                <a:latin typeface="+mn-lt"/>
                <a:ea typeface="+mn-ea"/>
              </a:rPr>
              <a:t>2</a:t>
            </a:r>
            <a:r>
              <a:rPr lang="zh-CN" altLang="en-US" sz="2400" b="1" dirty="0">
                <a:solidFill>
                  <a:srgbClr val="0000FF"/>
                </a:solidFill>
                <a:latin typeface="+mn-lt"/>
                <a:ea typeface="+mn-ea"/>
              </a:rPr>
              <a:t>．中断查询和响应</a:t>
            </a:r>
          </a:p>
          <a:p>
            <a:pPr lvl="0" algn="l">
              <a:lnSpc>
                <a:spcPct val="150000"/>
              </a:lnSpc>
            </a:pPr>
            <a:r>
              <a:rPr lang="zh-CN" altLang="en-US" sz="2400" dirty="0" smtClean="0">
                <a:solidFill>
                  <a:srgbClr val="000000"/>
                </a:solidFill>
              </a:rPr>
              <a:t>        中断</a:t>
            </a:r>
            <a:r>
              <a:rPr lang="zh-CN" altLang="en-US" sz="2400" dirty="0">
                <a:solidFill>
                  <a:srgbClr val="000000"/>
                </a:solidFill>
              </a:rPr>
              <a:t>的查询和中断的</a:t>
            </a:r>
            <a:r>
              <a:rPr lang="zh-CN" altLang="en-US" sz="2400" dirty="0" smtClean="0">
                <a:solidFill>
                  <a:srgbClr val="000000"/>
                </a:solidFill>
              </a:rPr>
              <a:t>响应是</a:t>
            </a:r>
            <a:r>
              <a:rPr lang="zh-CN" altLang="en-US" sz="2400" dirty="0">
                <a:solidFill>
                  <a:srgbClr val="000000"/>
                </a:solidFill>
              </a:rPr>
              <a:t>由</a:t>
            </a:r>
            <a:r>
              <a:rPr lang="en-US" altLang="zh-CN" sz="2400" dirty="0">
                <a:solidFill>
                  <a:srgbClr val="000000"/>
                </a:solidFill>
              </a:rPr>
              <a:t>CPU</a:t>
            </a:r>
            <a:r>
              <a:rPr lang="zh-CN" altLang="en-US" sz="2400" dirty="0">
                <a:solidFill>
                  <a:srgbClr val="000000"/>
                </a:solidFill>
              </a:rPr>
              <a:t>自动完成的。</a:t>
            </a:r>
          </a:p>
          <a:p>
            <a:pPr lvl="0" algn="l">
              <a:lnSpc>
                <a:spcPct val="150000"/>
              </a:lnSpc>
            </a:pPr>
            <a:r>
              <a:rPr lang="zh-CN" altLang="en-US" sz="2400" dirty="0" smtClean="0">
                <a:solidFill>
                  <a:srgbClr val="000000"/>
                </a:solidFill>
              </a:rPr>
              <a:t>      </a:t>
            </a:r>
            <a:r>
              <a:rPr lang="zh-CN" altLang="en-US" sz="2400" b="1" dirty="0">
                <a:solidFill>
                  <a:srgbClr val="0000FF"/>
                </a:solidFill>
                <a:latin typeface="+mn-lt"/>
                <a:ea typeface="+mn-ea"/>
              </a:rPr>
              <a:t>（</a:t>
            </a:r>
            <a:r>
              <a:rPr lang="en-US" altLang="zh-CN" sz="2400" b="1" dirty="0">
                <a:solidFill>
                  <a:srgbClr val="0000FF"/>
                </a:solidFill>
                <a:latin typeface="+mn-lt"/>
                <a:ea typeface="+mn-ea"/>
              </a:rPr>
              <a:t>1</a:t>
            </a:r>
            <a:r>
              <a:rPr lang="zh-CN" altLang="en-US" sz="2400" b="1" dirty="0">
                <a:solidFill>
                  <a:srgbClr val="0000FF"/>
                </a:solidFill>
                <a:latin typeface="+mn-lt"/>
                <a:ea typeface="+mn-ea"/>
              </a:rPr>
              <a:t>）中断查询 </a:t>
            </a:r>
          </a:p>
          <a:p>
            <a:pPr lvl="0" algn="l">
              <a:lnSpc>
                <a:spcPct val="150000"/>
              </a:lnSpc>
            </a:pPr>
            <a:r>
              <a:rPr lang="zh-CN" altLang="en-US" sz="2400" dirty="0" smtClean="0">
                <a:solidFill>
                  <a:srgbClr val="000000"/>
                </a:solidFill>
              </a:rPr>
              <a:t>        中断查询是</a:t>
            </a:r>
            <a:r>
              <a:rPr lang="zh-CN" altLang="en-US" sz="2400" dirty="0">
                <a:solidFill>
                  <a:srgbClr val="000000"/>
                </a:solidFill>
              </a:rPr>
              <a:t>由</a:t>
            </a:r>
            <a:r>
              <a:rPr lang="en-US" altLang="zh-CN" sz="2400" dirty="0">
                <a:solidFill>
                  <a:srgbClr val="000000"/>
                </a:solidFill>
              </a:rPr>
              <a:t>CPU</a:t>
            </a:r>
            <a:r>
              <a:rPr lang="zh-CN" altLang="en-US" sz="2400" dirty="0">
                <a:solidFill>
                  <a:srgbClr val="000000"/>
                </a:solidFill>
              </a:rPr>
              <a:t>测试</a:t>
            </a:r>
            <a:r>
              <a:rPr lang="en-US" altLang="zh-CN" sz="2400" dirty="0">
                <a:solidFill>
                  <a:srgbClr val="000000"/>
                </a:solidFill>
              </a:rPr>
              <a:t>TCON</a:t>
            </a:r>
            <a:r>
              <a:rPr lang="zh-CN" altLang="en-US" sz="2400" dirty="0">
                <a:solidFill>
                  <a:srgbClr val="000000"/>
                </a:solidFill>
              </a:rPr>
              <a:t>和</a:t>
            </a:r>
            <a:r>
              <a:rPr lang="en-US" altLang="zh-CN" sz="2400" dirty="0">
                <a:solidFill>
                  <a:srgbClr val="000000"/>
                </a:solidFill>
              </a:rPr>
              <a:t>SCON</a:t>
            </a:r>
            <a:r>
              <a:rPr lang="zh-CN" altLang="en-US" sz="2400" dirty="0">
                <a:solidFill>
                  <a:srgbClr val="000000"/>
                </a:solidFill>
              </a:rPr>
              <a:t>中的各标志位的状态，以确定有无中断请求及是哪一个中断请求</a:t>
            </a:r>
            <a:r>
              <a:rPr lang="zh-CN" altLang="en-US" sz="2400" dirty="0" smtClean="0">
                <a:solidFill>
                  <a:srgbClr val="000000"/>
                </a:solidFill>
              </a:rPr>
              <a:t>。</a:t>
            </a:r>
            <a:endParaRPr lang="en-US" altLang="zh-CN" sz="2400" dirty="0" smtClean="0">
              <a:solidFill>
                <a:srgbClr val="000000"/>
              </a:solidFill>
            </a:endParaRPr>
          </a:p>
          <a:p>
            <a:pPr lvl="0" algn="l">
              <a:lnSpc>
                <a:spcPct val="150000"/>
              </a:lnSpc>
            </a:pPr>
            <a:r>
              <a:rPr lang="en-US" altLang="zh-CN" sz="2400" dirty="0">
                <a:solidFill>
                  <a:srgbClr val="000000"/>
                </a:solidFill>
              </a:rPr>
              <a:t> </a:t>
            </a:r>
            <a:r>
              <a:rPr lang="en-US" altLang="zh-CN" sz="2400" dirty="0" smtClean="0">
                <a:solidFill>
                  <a:srgbClr val="000000"/>
                </a:solidFill>
              </a:rPr>
              <a:t>       AT89S51 </a:t>
            </a:r>
            <a:r>
              <a:rPr lang="zh-CN" altLang="en-US" sz="2400" dirty="0">
                <a:solidFill>
                  <a:srgbClr val="000000"/>
                </a:solidFill>
              </a:rPr>
              <a:t>单片机是在</a:t>
            </a:r>
            <a:r>
              <a:rPr lang="zh-CN" altLang="en-US" sz="2400" b="1" dirty="0">
                <a:solidFill>
                  <a:srgbClr val="C00000"/>
                </a:solidFill>
              </a:rPr>
              <a:t>每一个</a:t>
            </a:r>
            <a:r>
              <a:rPr lang="zh-CN" altLang="en-US" sz="2400" dirty="0">
                <a:solidFill>
                  <a:srgbClr val="000000"/>
                </a:solidFill>
              </a:rPr>
              <a:t>机器周期的最后一个状态（</a:t>
            </a:r>
            <a:r>
              <a:rPr lang="en-US" altLang="zh-CN" sz="2400" dirty="0">
                <a:solidFill>
                  <a:srgbClr val="000000"/>
                </a:solidFill>
              </a:rPr>
              <a:t>S6</a:t>
            </a:r>
            <a:r>
              <a:rPr lang="zh-CN" altLang="en-US" sz="2400" dirty="0">
                <a:solidFill>
                  <a:srgbClr val="000000"/>
                </a:solidFill>
              </a:rPr>
              <a:t>），按优先级顺序对中断请求标志位进行查询的，如果</a:t>
            </a:r>
            <a:r>
              <a:rPr lang="zh-CN" altLang="en-US" sz="2400" dirty="0">
                <a:solidFill>
                  <a:srgbClr val="FF0000"/>
                </a:solidFill>
              </a:rPr>
              <a:t>查询到</a:t>
            </a:r>
            <a:r>
              <a:rPr lang="zh-CN" altLang="en-US" sz="2400" dirty="0">
                <a:solidFill>
                  <a:srgbClr val="000000"/>
                </a:solidFill>
              </a:rPr>
              <a:t>有标志位被置位，</a:t>
            </a:r>
            <a:r>
              <a:rPr lang="zh-CN" altLang="en-US" sz="2400" dirty="0">
                <a:solidFill>
                  <a:srgbClr val="FF0000"/>
                </a:solidFill>
              </a:rPr>
              <a:t>且</a:t>
            </a:r>
            <a:r>
              <a:rPr lang="zh-CN" altLang="en-US" sz="2400" dirty="0">
                <a:solidFill>
                  <a:srgbClr val="000000"/>
                </a:solidFill>
              </a:rPr>
              <a:t>具备响应中断的</a:t>
            </a:r>
            <a:r>
              <a:rPr lang="zh-CN" altLang="en-US" sz="2400" b="1" dirty="0">
                <a:solidFill>
                  <a:srgbClr val="FF0000"/>
                </a:solidFill>
                <a:hlinkClick r:id="rId3" action="ppaction://hlinksldjump"/>
              </a:rPr>
              <a:t>条件</a:t>
            </a:r>
            <a:r>
              <a:rPr lang="zh-CN" altLang="en-US" sz="2400" dirty="0">
                <a:solidFill>
                  <a:srgbClr val="000000"/>
                </a:solidFill>
              </a:rPr>
              <a:t>，那么就在下一个机器周期的</a:t>
            </a:r>
            <a:r>
              <a:rPr lang="en-US" altLang="zh-CN" sz="2400" dirty="0">
                <a:solidFill>
                  <a:srgbClr val="FF0000"/>
                </a:solidFill>
              </a:rPr>
              <a:t>S1</a:t>
            </a:r>
            <a:r>
              <a:rPr lang="zh-CN" altLang="en-US" sz="2400" dirty="0">
                <a:solidFill>
                  <a:srgbClr val="000000"/>
                </a:solidFill>
              </a:rPr>
              <a:t>状态开始进行中断响应</a:t>
            </a:r>
            <a:r>
              <a:rPr lang="zh-CN" altLang="en-US" sz="2400" dirty="0" smtClean="0">
                <a:solidFill>
                  <a:srgbClr val="000000"/>
                </a:solidFill>
              </a:rPr>
              <a:t>。</a:t>
            </a:r>
            <a:endParaRPr lang="zh-CN" altLang="en-US" sz="2400" dirty="0">
              <a:solidFill>
                <a:srgbClr val="000000"/>
              </a:solidFill>
            </a:endParaRPr>
          </a:p>
        </p:txBody>
      </p:sp>
    </p:spTree>
    <p:extLst>
      <p:ext uri="{BB962C8B-B14F-4D97-AF65-F5344CB8AC3E}">
        <p14:creationId xmlns:p14="http://schemas.microsoft.com/office/powerpoint/2010/main" val="1250847774"/>
      </p:ext>
    </p:extLst>
  </p:cSld>
  <p:clrMapOvr>
    <a:masterClrMapping/>
  </p:clrMapOvr>
  <p:transition>
    <p:random/>
    <p:sndAc>
      <p:stSnd>
        <p:snd r:embed="rId2" name="camera.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276B9F3C-B258-4059-A2C7-DD8936F3552E}" type="slidenum">
              <a:rPr lang="zh-CN" altLang="en-US"/>
              <a:pPr>
                <a:defRPr/>
              </a:pPr>
              <a:t>53</a:t>
            </a:fld>
            <a:endParaRPr lang="en-US" altLang="zh-CN"/>
          </a:p>
        </p:txBody>
      </p:sp>
      <p:sp>
        <p:nvSpPr>
          <p:cNvPr id="27650" name="内容占位符 1"/>
          <p:cNvSpPr>
            <a:spLocks noGrp="1"/>
          </p:cNvSpPr>
          <p:nvPr>
            <p:ph/>
          </p:nvPr>
        </p:nvSpPr>
        <p:spPr>
          <a:xfrm>
            <a:off x="250825" y="457200"/>
            <a:ext cx="8435975" cy="5410200"/>
          </a:xfrm>
        </p:spPr>
        <p:txBody>
          <a:bodyPr/>
          <a:lstStyle/>
          <a:p>
            <a:pPr>
              <a:lnSpc>
                <a:spcPct val="130000"/>
              </a:lnSpc>
            </a:pPr>
            <a:r>
              <a:rPr lang="zh-CN" altLang="en-US" kern="1200" dirty="0">
                <a:solidFill>
                  <a:srgbClr val="0000FF"/>
                </a:solidFill>
              </a:rPr>
              <a:t>（</a:t>
            </a:r>
            <a:r>
              <a:rPr lang="en-US" altLang="zh-CN" kern="1200" dirty="0">
                <a:solidFill>
                  <a:srgbClr val="0000FF"/>
                </a:solidFill>
              </a:rPr>
              <a:t>2</a:t>
            </a:r>
            <a:r>
              <a:rPr lang="zh-CN" altLang="en-US" kern="1200" dirty="0">
                <a:solidFill>
                  <a:srgbClr val="0000FF"/>
                </a:solidFill>
              </a:rPr>
              <a:t>）中断响应的条件</a:t>
            </a:r>
          </a:p>
          <a:p>
            <a:pPr>
              <a:lnSpc>
                <a:spcPct val="130000"/>
              </a:lnSpc>
            </a:pPr>
            <a:r>
              <a:rPr lang="en-US" altLang="zh-CN" dirty="0"/>
              <a:t>CPU</a:t>
            </a:r>
            <a:r>
              <a:rPr lang="zh-CN" altLang="en-US" dirty="0"/>
              <a:t>要在以下几个条件同时具备的情况下，才有可能响应一个中断源的中断请求：</a:t>
            </a:r>
          </a:p>
          <a:p>
            <a:pPr>
              <a:lnSpc>
                <a:spcPct val="130000"/>
              </a:lnSpc>
            </a:pPr>
            <a:r>
              <a:rPr lang="zh-CN" altLang="en-US" dirty="0"/>
              <a:t>① 总中断允许打开，</a:t>
            </a:r>
            <a:r>
              <a:rPr lang="en-US" altLang="zh-CN" dirty="0"/>
              <a:t>IE</a:t>
            </a:r>
            <a:r>
              <a:rPr lang="zh-CN" altLang="en-US" dirty="0"/>
              <a:t>寄存器中的中断总允许位</a:t>
            </a:r>
            <a:r>
              <a:rPr lang="en-US" altLang="zh-CN" dirty="0"/>
              <a:t>EA(IE.7)</a:t>
            </a:r>
            <a:r>
              <a:rPr lang="zh-CN" altLang="en-US" dirty="0"/>
              <a:t>被置位，即</a:t>
            </a:r>
            <a:r>
              <a:rPr lang="en-US" altLang="zh-CN" dirty="0"/>
              <a:t>EA</a:t>
            </a:r>
            <a:r>
              <a:rPr lang="zh-CN" altLang="en-US" dirty="0"/>
              <a:t>为</a:t>
            </a:r>
            <a:r>
              <a:rPr lang="en-US" altLang="zh-CN" dirty="0"/>
              <a:t>1</a:t>
            </a:r>
            <a:r>
              <a:rPr lang="zh-CN" altLang="en-US" dirty="0"/>
              <a:t>。</a:t>
            </a:r>
          </a:p>
          <a:p>
            <a:pPr>
              <a:lnSpc>
                <a:spcPct val="130000"/>
              </a:lnSpc>
            </a:pPr>
            <a:r>
              <a:rPr lang="zh-CN" altLang="en-US" dirty="0"/>
              <a:t>② 该中断源的中断允许位为“</a:t>
            </a:r>
            <a:r>
              <a:rPr lang="en-US" altLang="zh-CN" dirty="0"/>
              <a:t>1”</a:t>
            </a:r>
            <a:r>
              <a:rPr lang="zh-CN" altLang="en-US" dirty="0"/>
              <a:t>，即该中断未被屏蔽。</a:t>
            </a:r>
          </a:p>
          <a:p>
            <a:pPr>
              <a:lnSpc>
                <a:spcPct val="130000"/>
              </a:lnSpc>
            </a:pPr>
            <a:r>
              <a:rPr lang="zh-CN" altLang="en-US" dirty="0"/>
              <a:t>③ 该中断源发出中断请求，即该中断源对应的中断请求标志为“</a:t>
            </a:r>
            <a:r>
              <a:rPr lang="en-US" altLang="zh-CN" dirty="0"/>
              <a:t>1”</a:t>
            </a:r>
            <a:r>
              <a:rPr lang="zh-CN" altLang="en-US" dirty="0"/>
              <a:t>。</a:t>
            </a:r>
          </a:p>
          <a:p>
            <a:pPr>
              <a:lnSpc>
                <a:spcPct val="130000"/>
              </a:lnSpc>
            </a:pPr>
            <a:r>
              <a:rPr lang="zh-CN" altLang="en-US" dirty="0"/>
              <a:t>④ 无同级或更高级中断正在被服务。</a:t>
            </a:r>
          </a:p>
          <a:p>
            <a:pPr>
              <a:lnSpc>
                <a:spcPct val="130000"/>
              </a:lnSpc>
            </a:pPr>
            <a:r>
              <a:rPr lang="zh-CN" altLang="en-US" dirty="0"/>
              <a:t>前两个条件需要在程序中通过编程来设置。</a:t>
            </a:r>
          </a:p>
          <a:p>
            <a:pPr>
              <a:lnSpc>
                <a:spcPct val="130000"/>
              </a:lnSpc>
            </a:pPr>
            <a:endParaRPr lang="zh-CN" altLang="en-US" dirty="0" smtClean="0"/>
          </a:p>
        </p:txBody>
      </p:sp>
    </p:spTree>
    <p:extLst>
      <p:ext uri="{BB962C8B-B14F-4D97-AF65-F5344CB8AC3E}">
        <p14:creationId xmlns:p14="http://schemas.microsoft.com/office/powerpoint/2010/main" val="63151418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54</a:t>
            </a:fld>
            <a:endParaRPr lang="en-US" altLang="zh-CN" dirty="0"/>
          </a:p>
        </p:txBody>
      </p:sp>
      <p:sp>
        <p:nvSpPr>
          <p:cNvPr id="4" name="矩形 3"/>
          <p:cNvSpPr/>
          <p:nvPr/>
        </p:nvSpPr>
        <p:spPr>
          <a:xfrm>
            <a:off x="0" y="620673"/>
            <a:ext cx="9144000" cy="5078313"/>
          </a:xfrm>
          <a:prstGeom prst="rect">
            <a:avLst/>
          </a:prstGeom>
        </p:spPr>
        <p:txBody>
          <a:bodyPr wrap="square">
            <a:spAutoFit/>
          </a:bodyPr>
          <a:lstStyle/>
          <a:p>
            <a:pPr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此外</a:t>
            </a:r>
            <a:r>
              <a:rPr lang="zh-CN" altLang="zh-CN" sz="2400" kern="1000" dirty="0">
                <a:latin typeface="Times New Roman"/>
                <a:ea typeface="宋体"/>
              </a:rPr>
              <a:t>，若遇到以下任一种情况，则单片机仍不能立即响应此中断：</a:t>
            </a:r>
          </a:p>
          <a:p>
            <a:pPr algn="l">
              <a:lnSpc>
                <a:spcPct val="150000"/>
              </a:lnSpc>
              <a:spcAft>
                <a:spcPts val="0"/>
              </a:spcAft>
            </a:pPr>
            <a:r>
              <a:rPr lang="en-US" altLang="zh-CN" sz="2400" b="1" dirty="0">
                <a:solidFill>
                  <a:srgbClr val="0000FF"/>
                </a:solidFill>
                <a:latin typeface="+mn-lt"/>
                <a:ea typeface="+mn-ea"/>
              </a:rPr>
              <a:t>        </a:t>
            </a:r>
            <a:r>
              <a:rPr lang="zh-CN" altLang="zh-CN" sz="2400" b="1" dirty="0">
                <a:solidFill>
                  <a:srgbClr val="0000FF"/>
                </a:solidFill>
                <a:latin typeface="+mn-lt"/>
                <a:ea typeface="+mn-ea"/>
              </a:rPr>
              <a:t>① 当前正在执行的那条指令没有执行完</a:t>
            </a:r>
            <a:r>
              <a:rPr lang="zh-CN" altLang="zh-CN" sz="2400" kern="1000" dirty="0">
                <a:latin typeface="Times New Roman"/>
                <a:ea typeface="宋体"/>
              </a:rPr>
              <a:t>，即所查询的机器周期不是所当前正在执行指令的最后一个机器周期。设定这个限制的目的是只有在当前指令执行完毕后，才能进行中断响应，以确保当前指令被完整地执行。</a:t>
            </a:r>
          </a:p>
          <a:p>
            <a:pPr algn="l">
              <a:lnSpc>
                <a:spcPct val="150000"/>
              </a:lnSpc>
              <a:spcAft>
                <a:spcPts val="0"/>
              </a:spcAft>
            </a:pPr>
            <a:r>
              <a:rPr lang="en-US" altLang="zh-CN" sz="2400" b="1" dirty="0">
                <a:solidFill>
                  <a:srgbClr val="0000FF"/>
                </a:solidFill>
                <a:latin typeface="+mn-lt"/>
                <a:ea typeface="+mn-ea"/>
              </a:rPr>
              <a:t>        </a:t>
            </a:r>
            <a:r>
              <a:rPr lang="zh-CN" altLang="zh-CN" sz="2400" b="1" dirty="0">
                <a:solidFill>
                  <a:srgbClr val="0000FF"/>
                </a:solidFill>
                <a:latin typeface="+mn-lt"/>
                <a:ea typeface="+mn-ea"/>
              </a:rPr>
              <a:t>② 正在访问</a:t>
            </a:r>
            <a:r>
              <a:rPr lang="en-US" altLang="zh-CN" sz="2400" b="1" dirty="0">
                <a:solidFill>
                  <a:srgbClr val="0000FF"/>
                </a:solidFill>
                <a:latin typeface="+mn-lt"/>
                <a:ea typeface="+mn-ea"/>
              </a:rPr>
              <a:t>IE</a:t>
            </a:r>
            <a:r>
              <a:rPr lang="zh-CN" altLang="zh-CN" sz="2400" b="1" dirty="0">
                <a:solidFill>
                  <a:srgbClr val="0000FF"/>
                </a:solidFill>
                <a:latin typeface="+mn-lt"/>
                <a:ea typeface="+mn-ea"/>
              </a:rPr>
              <a:t>、</a:t>
            </a:r>
            <a:r>
              <a:rPr lang="en-US" altLang="zh-CN" sz="2400" b="1" dirty="0">
                <a:solidFill>
                  <a:srgbClr val="0000FF"/>
                </a:solidFill>
                <a:latin typeface="+mn-lt"/>
                <a:ea typeface="+mn-ea"/>
              </a:rPr>
              <a:t>IP</a:t>
            </a:r>
            <a:r>
              <a:rPr lang="zh-CN" altLang="zh-CN" sz="2400" b="1" dirty="0">
                <a:solidFill>
                  <a:srgbClr val="0000FF"/>
                </a:solidFill>
                <a:latin typeface="+mn-lt"/>
                <a:ea typeface="+mn-ea"/>
              </a:rPr>
              <a:t>中断控制寄存器或执行</a:t>
            </a:r>
            <a:r>
              <a:rPr lang="en-US" altLang="zh-CN" sz="2400" b="1" dirty="0">
                <a:solidFill>
                  <a:srgbClr val="0000FF"/>
                </a:solidFill>
                <a:latin typeface="+mn-lt"/>
                <a:ea typeface="+mn-ea"/>
              </a:rPr>
              <a:t>RETI</a:t>
            </a:r>
            <a:r>
              <a:rPr lang="zh-CN" altLang="zh-CN" sz="2400" b="1" dirty="0">
                <a:solidFill>
                  <a:srgbClr val="0000FF"/>
                </a:solidFill>
                <a:latin typeface="+mn-lt"/>
                <a:ea typeface="+mn-ea"/>
              </a:rPr>
              <a:t>指令</a:t>
            </a:r>
            <a:r>
              <a:rPr lang="zh-CN" altLang="zh-CN" sz="2400" kern="1000" dirty="0">
                <a:latin typeface="Times New Roman"/>
                <a:ea typeface="宋体"/>
              </a:rPr>
              <a:t>。因为按</a:t>
            </a:r>
            <a:r>
              <a:rPr lang="en-US" altLang="zh-CN" sz="2400" kern="1000" dirty="0">
                <a:latin typeface="Times New Roman"/>
                <a:ea typeface="宋体"/>
              </a:rPr>
              <a:t>AT89S51</a:t>
            </a:r>
            <a:r>
              <a:rPr lang="zh-CN" altLang="zh-CN" sz="2400" kern="1000" dirty="0">
                <a:latin typeface="Times New Roman"/>
                <a:ea typeface="宋体"/>
              </a:rPr>
              <a:t>中断系统的规定，在执行完这些指令后，需要再去执行完一条指令，才能响应新的中断请求</a:t>
            </a:r>
            <a:r>
              <a:rPr lang="zh-CN" altLang="zh-CN" sz="2400" kern="1000" dirty="0" smtClean="0">
                <a:latin typeface="Times New Roman"/>
                <a:ea typeface="宋体"/>
              </a:rPr>
              <a:t>。</a:t>
            </a:r>
            <a:endParaRPr lang="zh-CN" altLang="zh-CN" sz="2400" kern="1000" dirty="0">
              <a:latin typeface="Times New Roman"/>
              <a:ea typeface="宋体"/>
            </a:endParaRPr>
          </a:p>
        </p:txBody>
      </p:sp>
    </p:spTree>
    <p:extLst>
      <p:ext uri="{BB962C8B-B14F-4D97-AF65-F5344CB8AC3E}">
        <p14:creationId xmlns:p14="http://schemas.microsoft.com/office/powerpoint/2010/main" val="3443227626"/>
      </p:ext>
    </p:extLst>
  </p:cSld>
  <p:clrMapOvr>
    <a:masterClrMapping/>
  </p:clrMapOvr>
  <p:transition>
    <p:random/>
    <p:sndAc>
      <p:stSnd>
        <p:snd r:embed="rId2" name="camera.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8CFC84D-797D-4BAF-B852-EC91235680CF}" type="slidenum">
              <a:rPr lang="zh-CN" altLang="en-US"/>
              <a:pPr>
                <a:defRPr/>
              </a:pPr>
              <a:t>55</a:t>
            </a:fld>
            <a:endParaRPr lang="en-US" altLang="zh-CN"/>
          </a:p>
        </p:txBody>
      </p:sp>
      <p:sp>
        <p:nvSpPr>
          <p:cNvPr id="28674" name="内容占位符 1"/>
          <p:cNvSpPr>
            <a:spLocks noGrp="1"/>
          </p:cNvSpPr>
          <p:nvPr>
            <p:ph/>
          </p:nvPr>
        </p:nvSpPr>
        <p:spPr>
          <a:xfrm>
            <a:off x="0" y="393700"/>
            <a:ext cx="8686800" cy="5410200"/>
          </a:xfrm>
        </p:spPr>
        <p:txBody>
          <a:bodyPr/>
          <a:lstStyle/>
          <a:p>
            <a:pPr marL="0" indent="0" algn="l">
              <a:lnSpc>
                <a:spcPct val="150000"/>
              </a:lnSpc>
              <a:spcBef>
                <a:spcPts val="0"/>
              </a:spcBef>
            </a:pPr>
            <a:r>
              <a:rPr lang="zh-CN" altLang="en-US" kern="1200" dirty="0">
                <a:solidFill>
                  <a:srgbClr val="0000FF"/>
                </a:solidFill>
              </a:rPr>
              <a:t>        （</a:t>
            </a:r>
            <a:r>
              <a:rPr lang="en-US" altLang="zh-CN" kern="1200" dirty="0">
                <a:solidFill>
                  <a:srgbClr val="0000FF"/>
                </a:solidFill>
              </a:rPr>
              <a:t>3</a:t>
            </a:r>
            <a:r>
              <a:rPr lang="zh-CN" altLang="en-US" kern="1200" dirty="0">
                <a:solidFill>
                  <a:srgbClr val="0000FF"/>
                </a:solidFill>
              </a:rPr>
              <a:t>）中断响应的过程：</a:t>
            </a:r>
          </a:p>
          <a:p>
            <a:pPr marL="0" indent="0" algn="l">
              <a:lnSpc>
                <a:spcPct val="150000"/>
              </a:lnSpc>
              <a:spcBef>
                <a:spcPts val="0"/>
              </a:spcBef>
            </a:pPr>
            <a:r>
              <a:rPr lang="zh-CN" altLang="en-US" dirty="0" smtClean="0"/>
              <a:t>        中断</a:t>
            </a:r>
            <a:r>
              <a:rPr lang="zh-CN" altLang="en-US" dirty="0"/>
              <a:t>响应就是</a:t>
            </a:r>
            <a:r>
              <a:rPr lang="en-US" altLang="zh-CN" dirty="0"/>
              <a:t>CPU</a:t>
            </a:r>
            <a:r>
              <a:rPr lang="zh-CN" altLang="en-US" dirty="0"/>
              <a:t>对中断源提出的中断请求的接受。当</a:t>
            </a:r>
            <a:r>
              <a:rPr lang="en-US" altLang="zh-CN" dirty="0"/>
              <a:t>CPU</a:t>
            </a:r>
            <a:r>
              <a:rPr lang="zh-CN" altLang="en-US" dirty="0"/>
              <a:t>查询到有效的中断请求时，在满足上述条件时，紧接着就进行中断响应。</a:t>
            </a:r>
            <a:endParaRPr lang="en-US" altLang="zh-CN" dirty="0" smtClean="0"/>
          </a:p>
          <a:p>
            <a:pPr marL="0" indent="0" algn="l">
              <a:lnSpc>
                <a:spcPct val="150000"/>
              </a:lnSpc>
              <a:spcBef>
                <a:spcPts val="0"/>
              </a:spcBef>
            </a:pPr>
            <a:r>
              <a:rPr lang="zh-CN" altLang="en-US" dirty="0" smtClean="0"/>
              <a:t>        首先由硬件</a:t>
            </a:r>
            <a:r>
              <a:rPr lang="zh-CN" altLang="en-US" b="1" dirty="0" smtClean="0">
                <a:solidFill>
                  <a:srgbClr val="FF3300"/>
                </a:solidFill>
              </a:rPr>
              <a:t>自动生成一条长调用指令</a:t>
            </a:r>
            <a:r>
              <a:rPr lang="zh-CN" altLang="en-US" dirty="0" smtClean="0"/>
              <a:t>“</a:t>
            </a:r>
            <a:r>
              <a:rPr lang="en-US" altLang="zh-CN" dirty="0" smtClean="0">
                <a:solidFill>
                  <a:srgbClr val="3333CC"/>
                </a:solidFill>
                <a:ea typeface="宋体" pitchFamily="2" charset="-122"/>
              </a:rPr>
              <a:t>LCALL addr16”</a:t>
            </a:r>
            <a:r>
              <a:rPr lang="zh-CN" altLang="en-US" dirty="0" smtClean="0">
                <a:ea typeface="宋体" pitchFamily="2" charset="-122"/>
              </a:rPr>
              <a:t>。</a:t>
            </a:r>
            <a:r>
              <a:rPr lang="zh-CN" altLang="en-US" dirty="0" smtClean="0"/>
              <a:t>就是程序存储区中</a:t>
            </a:r>
            <a:r>
              <a:rPr lang="zh-CN" altLang="en-US" b="1" dirty="0" smtClean="0">
                <a:solidFill>
                  <a:srgbClr val="3333CC"/>
                </a:solidFill>
              </a:rPr>
              <a:t>相应的中断入口地址</a:t>
            </a:r>
            <a:r>
              <a:rPr lang="zh-CN" altLang="en-US" dirty="0" smtClean="0"/>
              <a:t>。</a:t>
            </a:r>
          </a:p>
          <a:p>
            <a:pPr marL="0" indent="0" algn="l">
              <a:lnSpc>
                <a:spcPct val="150000"/>
              </a:lnSpc>
              <a:spcBef>
                <a:spcPts val="0"/>
              </a:spcBef>
            </a:pPr>
            <a:r>
              <a:rPr lang="zh-CN" altLang="en-US" b="1" dirty="0" smtClean="0">
                <a:solidFill>
                  <a:srgbClr val="FF3300"/>
                </a:solidFill>
              </a:rPr>
              <a:t>        例如，</a:t>
            </a:r>
            <a:r>
              <a:rPr lang="zh-CN" altLang="en-US" dirty="0" smtClean="0"/>
              <a:t>对于外部中断</a:t>
            </a:r>
            <a:r>
              <a:rPr lang="en-US" altLang="zh-CN" dirty="0" smtClean="0">
                <a:ea typeface="宋体" pitchFamily="2" charset="-122"/>
              </a:rPr>
              <a:t>1</a:t>
            </a:r>
            <a:r>
              <a:rPr lang="zh-CN" altLang="en-US" dirty="0" smtClean="0"/>
              <a:t>的响应，硬件自动生成的长调用指令为：</a:t>
            </a:r>
            <a:r>
              <a:rPr lang="en-US" altLang="zh-CN" dirty="0" smtClean="0">
                <a:ea typeface="宋体" pitchFamily="2" charset="-122"/>
              </a:rPr>
              <a:t>		</a:t>
            </a:r>
            <a:r>
              <a:rPr lang="en-US" altLang="zh-CN" sz="2000" b="1" dirty="0" smtClean="0">
                <a:solidFill>
                  <a:srgbClr val="3333CC"/>
                </a:solidFill>
                <a:ea typeface="宋体" pitchFamily="2" charset="-122"/>
              </a:rPr>
              <a:t>LCALL    0013H</a:t>
            </a:r>
            <a:endParaRPr lang="zh-CN" altLang="en-US" sz="2000" b="1" dirty="0" smtClean="0">
              <a:solidFill>
                <a:srgbClr val="3333CC"/>
              </a:solidFill>
            </a:endParaRPr>
          </a:p>
          <a:p>
            <a:pPr marL="0" indent="0" algn="l">
              <a:lnSpc>
                <a:spcPct val="150000"/>
              </a:lnSpc>
              <a:spcBef>
                <a:spcPts val="0"/>
              </a:spcBef>
            </a:pPr>
            <a:r>
              <a:rPr lang="zh-CN" altLang="en-US" dirty="0" smtClean="0"/>
              <a:t>        </a:t>
            </a:r>
            <a:r>
              <a:rPr lang="zh-CN" altLang="en-US" u="sng" dirty="0" smtClean="0">
                <a:solidFill>
                  <a:srgbClr val="FF0000"/>
                </a:solidFill>
              </a:rPr>
              <a:t>首先</a:t>
            </a:r>
            <a:r>
              <a:rPr lang="zh-CN" altLang="en-US" dirty="0" smtClean="0"/>
              <a:t>将程序计数器</a:t>
            </a:r>
            <a:r>
              <a:rPr lang="en-US" altLang="zh-CN" b="1" dirty="0" smtClean="0">
                <a:solidFill>
                  <a:srgbClr val="FF3300"/>
                </a:solidFill>
                <a:ea typeface="宋体" pitchFamily="2" charset="-122"/>
              </a:rPr>
              <a:t>PC</a:t>
            </a:r>
            <a:r>
              <a:rPr lang="zh-CN" altLang="en-US" b="1" dirty="0" smtClean="0">
                <a:solidFill>
                  <a:srgbClr val="FF3300"/>
                </a:solidFill>
              </a:rPr>
              <a:t>的内容</a:t>
            </a:r>
            <a:r>
              <a:rPr lang="zh-CN" altLang="en-US" b="1" dirty="0" smtClean="0">
                <a:solidFill>
                  <a:srgbClr val="3333CC"/>
                </a:solidFill>
              </a:rPr>
              <a:t>压入堆栈</a:t>
            </a:r>
            <a:r>
              <a:rPr lang="zh-CN" altLang="en-US" dirty="0" smtClean="0"/>
              <a:t>以保护断点，再将</a:t>
            </a:r>
            <a:r>
              <a:rPr lang="zh-CN" altLang="en-US" b="1" dirty="0" smtClean="0">
                <a:solidFill>
                  <a:srgbClr val="3333CC"/>
                </a:solidFill>
              </a:rPr>
              <a:t>中断入口地址装入</a:t>
            </a:r>
            <a:r>
              <a:rPr lang="en-US" altLang="zh-CN" b="1" dirty="0" smtClean="0">
                <a:solidFill>
                  <a:srgbClr val="3333CC"/>
                </a:solidFill>
                <a:ea typeface="宋体" pitchFamily="2" charset="-122"/>
              </a:rPr>
              <a:t>PC</a:t>
            </a:r>
            <a:r>
              <a:rPr lang="zh-CN" altLang="en-US" dirty="0" smtClean="0"/>
              <a:t>，使程序转向响应中断请求的中断入口地址。</a:t>
            </a:r>
          </a:p>
          <a:p>
            <a:pPr marL="0" indent="0" algn="l">
              <a:lnSpc>
                <a:spcPct val="150000"/>
              </a:lnSpc>
              <a:spcBef>
                <a:spcPts val="0"/>
              </a:spcBef>
            </a:pPr>
            <a:r>
              <a:rPr lang="zh-CN" altLang="en-US" dirty="0" smtClean="0"/>
              <a:t>各中断源服务程序的</a:t>
            </a:r>
            <a:r>
              <a:rPr lang="zh-CN" altLang="en-US" b="1" dirty="0" smtClean="0">
                <a:solidFill>
                  <a:srgbClr val="3333CC"/>
                </a:solidFill>
              </a:rPr>
              <a:t>入口地址</a:t>
            </a:r>
            <a:r>
              <a:rPr lang="zh-CN" altLang="en-US" dirty="0" smtClean="0"/>
              <a:t>，如</a:t>
            </a:r>
            <a:r>
              <a:rPr lang="zh-CN" altLang="en-US" dirty="0" smtClean="0">
                <a:hlinkClick r:id="rId3" action="ppaction://hlinksldjump"/>
              </a:rPr>
              <a:t>表</a:t>
            </a:r>
            <a:r>
              <a:rPr lang="en-US" altLang="zh-CN" dirty="0">
                <a:ea typeface="宋体" pitchFamily="2" charset="-122"/>
                <a:hlinkClick r:id="rId3" action="ppaction://hlinksldjump"/>
              </a:rPr>
              <a:t>8</a:t>
            </a:r>
            <a:r>
              <a:rPr lang="en-US" altLang="zh-CN" dirty="0" smtClean="0">
                <a:ea typeface="宋体" pitchFamily="2" charset="-122"/>
                <a:hlinkClick r:id="rId3" action="ppaction://hlinksldjump"/>
              </a:rPr>
              <a:t>-2</a:t>
            </a:r>
            <a:r>
              <a:rPr lang="zh-CN" altLang="en-US" dirty="0" smtClean="0"/>
              <a:t>所示。</a:t>
            </a:r>
          </a:p>
          <a:p>
            <a:pPr marL="0" indent="0" algn="l">
              <a:lnSpc>
                <a:spcPct val="150000"/>
              </a:lnSpc>
              <a:spcBef>
                <a:spcPts val="0"/>
              </a:spcBef>
            </a:pPr>
            <a:endParaRPr lang="zh-CN" altLang="en-US" dirty="0" smtClean="0"/>
          </a:p>
        </p:txBody>
      </p:sp>
    </p:spTree>
    <p:extLst>
      <p:ext uri="{BB962C8B-B14F-4D97-AF65-F5344CB8AC3E}">
        <p14:creationId xmlns:p14="http://schemas.microsoft.com/office/powerpoint/2010/main" val="89960294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DBEDAAFD-6237-4AB3-84E1-2805ABFB1A33}" type="slidenum">
              <a:rPr lang="zh-CN" altLang="en-US"/>
              <a:pPr>
                <a:defRPr/>
              </a:pPr>
              <a:t>56</a:t>
            </a:fld>
            <a:endParaRPr lang="en-US" altLang="zh-CN"/>
          </a:p>
        </p:txBody>
      </p:sp>
      <p:sp>
        <p:nvSpPr>
          <p:cNvPr id="29698" name="内容占位符 1"/>
          <p:cNvSpPr>
            <a:spLocks noGrp="1"/>
          </p:cNvSpPr>
          <p:nvPr>
            <p:ph/>
          </p:nvPr>
        </p:nvSpPr>
        <p:spPr>
          <a:xfrm>
            <a:off x="0" y="457200"/>
            <a:ext cx="9144000" cy="5410200"/>
          </a:xfrm>
        </p:spPr>
        <p:txBody>
          <a:bodyPr/>
          <a:lstStyle/>
          <a:p>
            <a:r>
              <a:rPr lang="en-US" altLang="zh-CN" dirty="0" smtClean="0"/>
              <a:t>		</a:t>
            </a:r>
          </a:p>
          <a:p>
            <a:r>
              <a:rPr lang="zh-CN" altLang="en-US" dirty="0" smtClean="0"/>
              <a:t>                       </a:t>
            </a:r>
            <a:r>
              <a:rPr lang="zh-CN" altLang="en-US" sz="2000" b="1" dirty="0" smtClean="0">
                <a:solidFill>
                  <a:srgbClr val="FF3300"/>
                </a:solidFill>
                <a:latin typeface="黑体" pitchFamily="49" charset="-122"/>
              </a:rPr>
              <a:t>表</a:t>
            </a:r>
            <a:r>
              <a:rPr lang="en-US" altLang="zh-CN" sz="2000" b="1" dirty="0" smtClean="0">
                <a:solidFill>
                  <a:srgbClr val="FF3300"/>
                </a:solidFill>
                <a:latin typeface="黑体" pitchFamily="49" charset="-122"/>
              </a:rPr>
              <a:t>8-2  </a:t>
            </a:r>
            <a:r>
              <a:rPr lang="zh-CN" altLang="en-US" sz="2000" b="1" dirty="0" smtClean="0">
                <a:solidFill>
                  <a:srgbClr val="3333FF"/>
                </a:solidFill>
                <a:latin typeface="黑体" pitchFamily="49" charset="-122"/>
              </a:rPr>
              <a:t>中断入口地址表</a:t>
            </a:r>
            <a:r>
              <a:rPr lang="zh-CN" altLang="en-US" b="1" dirty="0" smtClean="0">
                <a:solidFill>
                  <a:srgbClr val="FF3300"/>
                </a:solidFill>
                <a:latin typeface="黑体" pitchFamily="49" charset="-122"/>
              </a:rPr>
              <a:t> </a:t>
            </a:r>
          </a:p>
          <a:p>
            <a:pPr algn="just" fontAlgn="b">
              <a:lnSpc>
                <a:spcPct val="130000"/>
              </a:lnSpc>
            </a:pPr>
            <a:r>
              <a:rPr lang="zh-CN" altLang="en-US" b="1" dirty="0" smtClean="0">
                <a:latin typeface="黑体" pitchFamily="49" charset="-122"/>
              </a:rPr>
              <a:t>		 </a:t>
            </a:r>
          </a:p>
          <a:p>
            <a:pPr algn="just" fontAlgn="b">
              <a:lnSpc>
                <a:spcPct val="130000"/>
              </a:lnSpc>
            </a:pPr>
            <a:endParaRPr lang="zh-CN" altLang="en-US" b="1" dirty="0" smtClean="0">
              <a:latin typeface="黑体" pitchFamily="49" charset="-122"/>
            </a:endParaRPr>
          </a:p>
          <a:p>
            <a:pPr algn="just" fontAlgn="b">
              <a:lnSpc>
                <a:spcPct val="130000"/>
              </a:lnSpc>
            </a:pPr>
            <a:endParaRPr lang="zh-CN" altLang="en-US" b="1" dirty="0" smtClean="0">
              <a:latin typeface="黑体" pitchFamily="49" charset="-122"/>
            </a:endParaRPr>
          </a:p>
          <a:p>
            <a:pPr algn="just" fontAlgn="b">
              <a:lnSpc>
                <a:spcPct val="130000"/>
              </a:lnSpc>
            </a:pPr>
            <a:endParaRPr lang="zh-CN" altLang="en-US" b="1" dirty="0" smtClean="0">
              <a:latin typeface="黑体" pitchFamily="49" charset="-122"/>
            </a:endParaRPr>
          </a:p>
          <a:p>
            <a:pPr algn="just" fontAlgn="b">
              <a:lnSpc>
                <a:spcPct val="130000"/>
              </a:lnSpc>
            </a:pPr>
            <a:endParaRPr lang="zh-CN" altLang="en-US" b="1" dirty="0" smtClean="0">
              <a:latin typeface="黑体" pitchFamily="49" charset="-122"/>
            </a:endParaRPr>
          </a:p>
          <a:p>
            <a:pPr marL="0" indent="0" algn="l" fontAlgn="b">
              <a:lnSpc>
                <a:spcPct val="150000"/>
              </a:lnSpc>
              <a:spcBef>
                <a:spcPts val="0"/>
              </a:spcBef>
            </a:pPr>
            <a:endParaRPr lang="en-US" altLang="zh-CN" b="1" dirty="0" smtClean="0">
              <a:solidFill>
                <a:srgbClr val="3333CC"/>
              </a:solidFill>
            </a:endParaRPr>
          </a:p>
          <a:p>
            <a:pPr marL="0" indent="0" algn="l" fontAlgn="b">
              <a:lnSpc>
                <a:spcPct val="150000"/>
              </a:lnSpc>
              <a:spcBef>
                <a:spcPts val="0"/>
              </a:spcBef>
            </a:pPr>
            <a:r>
              <a:rPr lang="en-US" altLang="zh-CN" dirty="0">
                <a:solidFill>
                  <a:srgbClr val="3333CC"/>
                </a:solidFill>
              </a:rPr>
              <a:t> </a:t>
            </a:r>
            <a:r>
              <a:rPr lang="en-US" altLang="zh-CN" dirty="0" smtClean="0">
                <a:solidFill>
                  <a:srgbClr val="3333CC"/>
                </a:solidFill>
              </a:rPr>
              <a:t>       </a:t>
            </a:r>
            <a:r>
              <a:rPr lang="zh-CN" altLang="en-US" b="1" dirty="0" smtClean="0">
                <a:solidFill>
                  <a:srgbClr val="3333CC"/>
                </a:solidFill>
              </a:rPr>
              <a:t>注意：两个中断入口间只相隔</a:t>
            </a:r>
            <a:r>
              <a:rPr lang="en-US" altLang="zh-CN" b="1" dirty="0" smtClean="0">
                <a:solidFill>
                  <a:srgbClr val="3333CC"/>
                </a:solidFill>
                <a:ea typeface="宋体" pitchFamily="2" charset="-122"/>
              </a:rPr>
              <a:t>8</a:t>
            </a:r>
            <a:r>
              <a:rPr lang="zh-CN" altLang="en-US" b="1" dirty="0" smtClean="0">
                <a:solidFill>
                  <a:srgbClr val="3333CC"/>
                </a:solidFill>
              </a:rPr>
              <a:t>字节</a:t>
            </a:r>
            <a:r>
              <a:rPr lang="zh-CN" altLang="en-US" dirty="0" smtClean="0"/>
              <a:t>，难以安放一个完整的中断服务程序。因此，</a:t>
            </a:r>
            <a:r>
              <a:rPr lang="zh-CN" altLang="en-US" b="1" dirty="0" smtClean="0">
                <a:solidFill>
                  <a:srgbClr val="3333CC"/>
                </a:solidFill>
              </a:rPr>
              <a:t>通常在中断入口地址处放置一条无条件转移指令</a:t>
            </a:r>
            <a:r>
              <a:rPr lang="zh-CN" altLang="en-US" dirty="0" smtClean="0"/>
              <a:t>，使程序执行转向中断服务程序入口。</a:t>
            </a:r>
          </a:p>
          <a:p>
            <a:pPr marL="0" indent="0" algn="l">
              <a:lnSpc>
                <a:spcPct val="150000"/>
              </a:lnSpc>
              <a:spcBef>
                <a:spcPts val="0"/>
              </a:spcBef>
            </a:pPr>
            <a:endParaRPr lang="zh-CN" altLang="en-US" dirty="0" smtClean="0"/>
          </a:p>
          <a:p>
            <a:pPr marL="0" indent="0" algn="l">
              <a:lnSpc>
                <a:spcPct val="150000"/>
              </a:lnSpc>
              <a:spcBef>
                <a:spcPts val="0"/>
              </a:spcBef>
            </a:pPr>
            <a:endParaRPr lang="zh-CN" altLang="en-US" dirty="0" smtClean="0"/>
          </a:p>
        </p:txBody>
      </p:sp>
      <p:pic>
        <p:nvPicPr>
          <p:cNvPr id="29723" name="Picture 27" descr="00000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012" y="655638"/>
            <a:ext cx="7966881" cy="3446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00732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A5D5B6EF-1B14-4681-A5B2-432B08FEEF33}" type="slidenum">
              <a:rPr lang="zh-CN" altLang="en-US"/>
              <a:pPr>
                <a:defRPr/>
              </a:pPr>
              <a:t>57</a:t>
            </a:fld>
            <a:endParaRPr lang="en-US" altLang="zh-CN"/>
          </a:p>
        </p:txBody>
      </p:sp>
      <p:sp>
        <p:nvSpPr>
          <p:cNvPr id="30722" name="内容占位符 1"/>
          <p:cNvSpPr>
            <a:spLocks noGrp="1"/>
          </p:cNvSpPr>
          <p:nvPr>
            <p:ph/>
          </p:nvPr>
        </p:nvSpPr>
        <p:spPr>
          <a:xfrm>
            <a:off x="0" y="514350"/>
            <a:ext cx="9144000" cy="5410200"/>
          </a:xfrm>
        </p:spPr>
        <p:txBody>
          <a:bodyPr/>
          <a:lstStyle/>
          <a:p>
            <a:pPr marL="0" indent="0" algn="l">
              <a:lnSpc>
                <a:spcPct val="150000"/>
              </a:lnSpc>
              <a:spcBef>
                <a:spcPts val="0"/>
              </a:spcBef>
            </a:pPr>
            <a:r>
              <a:rPr lang="zh-CN" altLang="en-US" dirty="0" smtClean="0"/>
              <a:t>        中断响应是有条件的，当遇到下列</a:t>
            </a:r>
            <a:r>
              <a:rPr lang="zh-CN" altLang="en-US" b="1" dirty="0" smtClean="0">
                <a:solidFill>
                  <a:srgbClr val="FF3300"/>
                </a:solidFill>
              </a:rPr>
              <a:t>三种情况</a:t>
            </a:r>
            <a:r>
              <a:rPr lang="zh-CN" altLang="en-US" dirty="0" smtClean="0"/>
              <a:t>之一时，中断响应被封锁：</a:t>
            </a:r>
          </a:p>
          <a:p>
            <a:pPr marL="0" indent="0" algn="l">
              <a:lnSpc>
                <a:spcPct val="150000"/>
              </a:lnSpc>
              <a:spcBef>
                <a:spcPts val="0"/>
              </a:spcBef>
            </a:pPr>
            <a:r>
              <a:rPr lang="zh-CN" altLang="en-US" dirty="0" smtClean="0"/>
              <a:t>        （</a:t>
            </a:r>
            <a:r>
              <a:rPr lang="en-US" altLang="zh-CN" dirty="0" smtClean="0">
                <a:ea typeface="宋体" pitchFamily="2" charset="-122"/>
              </a:rPr>
              <a:t>1</a:t>
            </a:r>
            <a:r>
              <a:rPr lang="zh-CN" altLang="en-US" dirty="0" smtClean="0"/>
              <a:t>）</a:t>
            </a:r>
            <a:r>
              <a:rPr lang="en-US" altLang="zh-CN" dirty="0" smtClean="0">
                <a:ea typeface="宋体" pitchFamily="2" charset="-122"/>
              </a:rPr>
              <a:t>CPU</a:t>
            </a:r>
            <a:r>
              <a:rPr lang="zh-CN" altLang="en-US" b="1" dirty="0" smtClean="0">
                <a:solidFill>
                  <a:srgbClr val="3333CC"/>
                </a:solidFill>
              </a:rPr>
              <a:t>正在处理同级或更高优先级</a:t>
            </a:r>
            <a:r>
              <a:rPr lang="zh-CN" altLang="en-US" dirty="0" smtClean="0"/>
              <a:t>的中断。</a:t>
            </a:r>
          </a:p>
          <a:p>
            <a:pPr marL="0" indent="0" algn="l">
              <a:lnSpc>
                <a:spcPct val="150000"/>
              </a:lnSpc>
              <a:spcBef>
                <a:spcPts val="0"/>
              </a:spcBef>
            </a:pPr>
            <a:r>
              <a:rPr lang="zh-CN" altLang="en-US" dirty="0" smtClean="0"/>
              <a:t>        （</a:t>
            </a:r>
            <a:r>
              <a:rPr lang="en-US" altLang="zh-CN" dirty="0" smtClean="0">
                <a:ea typeface="宋体" pitchFamily="2" charset="-122"/>
              </a:rPr>
              <a:t>2</a:t>
            </a:r>
            <a:r>
              <a:rPr lang="zh-CN" altLang="en-US" dirty="0" smtClean="0"/>
              <a:t>）所查询的机器周期</a:t>
            </a:r>
            <a:r>
              <a:rPr lang="zh-CN" altLang="en-US" b="1" dirty="0" smtClean="0">
                <a:solidFill>
                  <a:srgbClr val="3333CC"/>
                </a:solidFill>
              </a:rPr>
              <a:t>不是当前正在执行指令的最后一个机器周期</a:t>
            </a:r>
            <a:r>
              <a:rPr lang="zh-CN" altLang="en-US" dirty="0" smtClean="0"/>
              <a:t>。只有在当前指令执行完毕后，才能进行中断响应，以确保当前</a:t>
            </a:r>
            <a:r>
              <a:rPr lang="zh-CN" altLang="en-US" b="1" dirty="0" smtClean="0">
                <a:solidFill>
                  <a:srgbClr val="3333CC"/>
                </a:solidFill>
              </a:rPr>
              <a:t>指令执行的完整性</a:t>
            </a:r>
            <a:r>
              <a:rPr lang="zh-CN" altLang="en-US" dirty="0" smtClean="0"/>
              <a:t>。</a:t>
            </a:r>
          </a:p>
          <a:p>
            <a:pPr marL="0" indent="0" algn="l">
              <a:lnSpc>
                <a:spcPct val="150000"/>
              </a:lnSpc>
              <a:spcBef>
                <a:spcPts val="0"/>
              </a:spcBef>
            </a:pPr>
            <a:r>
              <a:rPr lang="zh-CN" altLang="en-US" dirty="0" smtClean="0"/>
              <a:t>        （</a:t>
            </a:r>
            <a:r>
              <a:rPr lang="en-US" altLang="zh-CN" dirty="0" smtClean="0">
                <a:ea typeface="宋体" pitchFamily="2" charset="-122"/>
              </a:rPr>
              <a:t>3</a:t>
            </a:r>
            <a:r>
              <a:rPr lang="zh-CN" altLang="en-US" dirty="0" smtClean="0"/>
              <a:t>）正在执行的指令是</a:t>
            </a:r>
            <a:r>
              <a:rPr lang="en-US" altLang="zh-CN" dirty="0" smtClean="0">
                <a:ea typeface="宋体" pitchFamily="2" charset="-122"/>
              </a:rPr>
              <a:t>RETI</a:t>
            </a:r>
            <a:r>
              <a:rPr lang="zh-CN" altLang="en-US" dirty="0" smtClean="0"/>
              <a:t>或是访问</a:t>
            </a:r>
            <a:r>
              <a:rPr lang="en-US" altLang="zh-CN" dirty="0" smtClean="0">
                <a:ea typeface="宋体" pitchFamily="2" charset="-122"/>
              </a:rPr>
              <a:t>IE</a:t>
            </a:r>
            <a:r>
              <a:rPr lang="zh-CN" altLang="en-US" dirty="0" smtClean="0"/>
              <a:t>或</a:t>
            </a:r>
            <a:r>
              <a:rPr lang="en-US" altLang="zh-CN" dirty="0" smtClean="0">
                <a:ea typeface="宋体" pitchFamily="2" charset="-122"/>
              </a:rPr>
              <a:t>IP</a:t>
            </a:r>
            <a:r>
              <a:rPr lang="zh-CN" altLang="en-US" dirty="0" smtClean="0"/>
              <a:t>的指令。因为按照</a:t>
            </a:r>
            <a:r>
              <a:rPr lang="en-US" altLang="zh-CN" dirty="0" smtClean="0">
                <a:ea typeface="宋体" pitchFamily="2" charset="-122"/>
              </a:rPr>
              <a:t>AT89S51</a:t>
            </a:r>
            <a:r>
              <a:rPr lang="zh-CN" altLang="en-US" dirty="0" smtClean="0"/>
              <a:t>中断系统的规定，在执行完这些指令后，需要再执行完一条指令，才能响应新的中断请求。</a:t>
            </a:r>
          </a:p>
          <a:p>
            <a:pPr marL="0" indent="0" algn="l">
              <a:lnSpc>
                <a:spcPct val="150000"/>
              </a:lnSpc>
              <a:spcBef>
                <a:spcPts val="0"/>
              </a:spcBef>
            </a:pPr>
            <a:r>
              <a:rPr lang="zh-CN" altLang="en-US" dirty="0" smtClean="0"/>
              <a:t>        </a:t>
            </a:r>
            <a:r>
              <a:rPr lang="zh-CN" altLang="en-US" sz="2000" dirty="0" smtClean="0"/>
              <a:t>如果存在上述三种情况之一，</a:t>
            </a:r>
            <a:r>
              <a:rPr lang="en-US" altLang="zh-CN" sz="2000" dirty="0" smtClean="0">
                <a:ea typeface="宋体" pitchFamily="2" charset="-122"/>
              </a:rPr>
              <a:t>CPU</a:t>
            </a:r>
            <a:r>
              <a:rPr lang="zh-CN" altLang="en-US" sz="2000" dirty="0" smtClean="0"/>
              <a:t>将丢弃中断查询结果，不能对中断进行响应。</a:t>
            </a:r>
          </a:p>
          <a:p>
            <a:pPr>
              <a:lnSpc>
                <a:spcPct val="130000"/>
              </a:lnSpc>
            </a:pPr>
            <a:endParaRPr lang="zh-CN" altLang="en-US" dirty="0" smtClean="0"/>
          </a:p>
        </p:txBody>
      </p:sp>
    </p:spTree>
    <p:extLst>
      <p:ext uri="{BB962C8B-B14F-4D97-AF65-F5344CB8AC3E}">
        <p14:creationId xmlns:p14="http://schemas.microsoft.com/office/powerpoint/2010/main" val="159843614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EC262238-EE02-4B48-BDA0-5B8179F39947}" type="slidenum">
              <a:rPr lang="zh-CN" altLang="en-US"/>
              <a:pPr>
                <a:defRPr/>
              </a:pPr>
              <a:t>58</a:t>
            </a:fld>
            <a:endParaRPr lang="en-US" altLang="zh-CN"/>
          </a:p>
        </p:txBody>
      </p:sp>
      <p:sp>
        <p:nvSpPr>
          <p:cNvPr id="31746" name="内容占位符 1"/>
          <p:cNvSpPr>
            <a:spLocks noGrp="1"/>
          </p:cNvSpPr>
          <p:nvPr>
            <p:ph/>
          </p:nvPr>
        </p:nvSpPr>
        <p:spPr>
          <a:xfrm>
            <a:off x="0" y="384175"/>
            <a:ext cx="9144000" cy="5410200"/>
          </a:xfrm>
        </p:spPr>
        <p:txBody>
          <a:bodyPr/>
          <a:lstStyle/>
          <a:p>
            <a:pPr marL="0" indent="0" algn="l">
              <a:lnSpc>
                <a:spcPct val="150000"/>
              </a:lnSpc>
              <a:spcBef>
                <a:spcPts val="0"/>
              </a:spcBef>
            </a:pPr>
            <a:r>
              <a:rPr lang="zh-CN" altLang="en-US" kern="1200" dirty="0">
                <a:solidFill>
                  <a:srgbClr val="0000FF"/>
                </a:solidFill>
              </a:rPr>
              <a:t>        （</a:t>
            </a:r>
            <a:r>
              <a:rPr lang="en-US" altLang="zh-CN" kern="1200" dirty="0">
                <a:solidFill>
                  <a:srgbClr val="0000FF"/>
                </a:solidFill>
              </a:rPr>
              <a:t>4</a:t>
            </a:r>
            <a:r>
              <a:rPr lang="zh-CN" altLang="en-US" kern="1200" dirty="0">
                <a:solidFill>
                  <a:srgbClr val="0000FF"/>
                </a:solidFill>
              </a:rPr>
              <a:t>）对中断的响应时间</a:t>
            </a:r>
          </a:p>
          <a:p>
            <a:pPr marL="0" indent="0" algn="l">
              <a:lnSpc>
                <a:spcPct val="150000"/>
              </a:lnSpc>
              <a:spcBef>
                <a:spcPts val="0"/>
              </a:spcBef>
            </a:pPr>
            <a:r>
              <a:rPr lang="zh-CN" altLang="en-US" dirty="0" smtClean="0"/>
              <a:t>        使用</a:t>
            </a:r>
            <a:r>
              <a:rPr lang="zh-CN" altLang="en-US" b="1" dirty="0" smtClean="0">
                <a:solidFill>
                  <a:srgbClr val="3333CC"/>
                </a:solidFill>
              </a:rPr>
              <a:t>外部中断</a:t>
            </a:r>
            <a:r>
              <a:rPr lang="zh-CN" altLang="en-US" dirty="0" smtClean="0"/>
              <a:t>时，需考虑从</a:t>
            </a:r>
            <a:r>
              <a:rPr lang="zh-CN" altLang="en-US" b="1" dirty="0" smtClean="0">
                <a:solidFill>
                  <a:srgbClr val="3333CC"/>
                </a:solidFill>
              </a:rPr>
              <a:t>外部中断请求到转向中断入口地址所需的时间</a:t>
            </a:r>
            <a:r>
              <a:rPr lang="zh-CN" altLang="en-US" dirty="0" smtClean="0"/>
              <a:t>。</a:t>
            </a:r>
          </a:p>
          <a:p>
            <a:pPr marL="0" indent="0" algn="l">
              <a:lnSpc>
                <a:spcPct val="150000"/>
              </a:lnSpc>
              <a:spcBef>
                <a:spcPts val="0"/>
              </a:spcBef>
            </a:pPr>
            <a:r>
              <a:rPr lang="zh-CN" altLang="en-US" dirty="0" smtClean="0"/>
              <a:t>        外部中断的</a:t>
            </a:r>
            <a:r>
              <a:rPr lang="zh-CN" altLang="en-US" b="1" dirty="0" smtClean="0">
                <a:solidFill>
                  <a:srgbClr val="FF3300"/>
                </a:solidFill>
              </a:rPr>
              <a:t>最短</a:t>
            </a:r>
            <a:r>
              <a:rPr lang="zh-CN" altLang="en-US" b="1" dirty="0" smtClean="0">
                <a:solidFill>
                  <a:srgbClr val="3333CC"/>
                </a:solidFill>
              </a:rPr>
              <a:t>响应时间为</a:t>
            </a:r>
            <a:r>
              <a:rPr lang="en-US" altLang="zh-CN" b="1" dirty="0" smtClean="0">
                <a:solidFill>
                  <a:srgbClr val="3333CC"/>
                </a:solidFill>
                <a:ea typeface="宋体" pitchFamily="2" charset="-122"/>
              </a:rPr>
              <a:t>3</a:t>
            </a:r>
            <a:r>
              <a:rPr lang="zh-CN" altLang="en-US" b="1" dirty="0" smtClean="0">
                <a:solidFill>
                  <a:srgbClr val="3333CC"/>
                </a:solidFill>
              </a:rPr>
              <a:t>个机器周期</a:t>
            </a:r>
            <a:r>
              <a:rPr lang="zh-CN" altLang="en-US" dirty="0" smtClean="0"/>
              <a:t>。</a:t>
            </a:r>
            <a:r>
              <a:rPr lang="zh-CN" altLang="en-US" dirty="0" smtClean="0">
                <a:solidFill>
                  <a:srgbClr val="FF0000"/>
                </a:solidFill>
              </a:rPr>
              <a:t>其中</a:t>
            </a:r>
            <a:r>
              <a:rPr lang="zh-CN" altLang="en-US" dirty="0" smtClean="0"/>
              <a:t>中断请求</a:t>
            </a:r>
            <a:r>
              <a:rPr lang="zh-CN" altLang="en-US" b="1" dirty="0" smtClean="0">
                <a:solidFill>
                  <a:srgbClr val="3333CC"/>
                </a:solidFill>
              </a:rPr>
              <a:t>标志位</a:t>
            </a:r>
            <a:r>
              <a:rPr lang="zh-CN" altLang="en-US" b="1" dirty="0" smtClean="0">
                <a:solidFill>
                  <a:srgbClr val="FF0000"/>
                </a:solidFill>
              </a:rPr>
              <a:t>查询占</a:t>
            </a:r>
            <a:r>
              <a:rPr lang="en-US" altLang="zh-CN" b="1" dirty="0" smtClean="0">
                <a:solidFill>
                  <a:srgbClr val="FF0000"/>
                </a:solidFill>
              </a:rPr>
              <a:t>1</a:t>
            </a:r>
            <a:r>
              <a:rPr lang="zh-CN" altLang="en-US" b="1" dirty="0" smtClean="0">
                <a:solidFill>
                  <a:srgbClr val="FF0000"/>
                </a:solidFill>
              </a:rPr>
              <a:t>个</a:t>
            </a:r>
            <a:r>
              <a:rPr lang="zh-CN" altLang="en-US" b="1" dirty="0" smtClean="0">
                <a:solidFill>
                  <a:srgbClr val="3333CC"/>
                </a:solidFill>
              </a:rPr>
              <a:t>机器周期</a:t>
            </a:r>
            <a:r>
              <a:rPr lang="zh-CN" altLang="en-US" dirty="0" smtClean="0"/>
              <a:t>，而这个机器周期</a:t>
            </a:r>
            <a:r>
              <a:rPr lang="zh-CN" altLang="en-US" dirty="0" smtClean="0">
                <a:solidFill>
                  <a:srgbClr val="FF3300"/>
                </a:solidFill>
              </a:rPr>
              <a:t>恰好处于指令的最后一个机器周期。</a:t>
            </a:r>
            <a:r>
              <a:rPr lang="zh-CN" altLang="en-US" dirty="0" smtClean="0"/>
              <a:t>在这个机器周期结束后，中断即被响应，</a:t>
            </a:r>
            <a:r>
              <a:rPr lang="en-US" altLang="zh-CN" dirty="0" smtClean="0">
                <a:ea typeface="宋体" pitchFamily="2" charset="-122"/>
              </a:rPr>
              <a:t>CPU</a:t>
            </a:r>
            <a:r>
              <a:rPr lang="zh-CN" altLang="en-US" dirty="0" smtClean="0"/>
              <a:t>接着执行一条</a:t>
            </a:r>
            <a:r>
              <a:rPr lang="zh-CN" altLang="en-US" b="1" dirty="0" smtClean="0">
                <a:solidFill>
                  <a:srgbClr val="3333CC"/>
                </a:solidFill>
              </a:rPr>
              <a:t>硬件子程序调用指令</a:t>
            </a:r>
            <a:r>
              <a:rPr lang="en-US" altLang="zh-CN" b="1" dirty="0" smtClean="0">
                <a:solidFill>
                  <a:srgbClr val="FF3300"/>
                </a:solidFill>
                <a:ea typeface="宋体" pitchFamily="2" charset="-122"/>
              </a:rPr>
              <a:t>LCALL</a:t>
            </a:r>
            <a:r>
              <a:rPr lang="zh-CN" altLang="en-US" dirty="0" smtClean="0"/>
              <a:t>到相中断服务程序入口，</a:t>
            </a:r>
            <a:r>
              <a:rPr lang="zh-CN" altLang="en-US" b="1" dirty="0" smtClean="0">
                <a:solidFill>
                  <a:srgbClr val="3333CC"/>
                </a:solidFill>
              </a:rPr>
              <a:t>需要</a:t>
            </a:r>
            <a:r>
              <a:rPr lang="en-US" altLang="zh-CN" b="1" dirty="0" smtClean="0">
                <a:solidFill>
                  <a:srgbClr val="3333CC"/>
                </a:solidFill>
                <a:ea typeface="宋体" pitchFamily="2" charset="-122"/>
              </a:rPr>
              <a:t>2</a:t>
            </a:r>
            <a:r>
              <a:rPr lang="zh-CN" altLang="en-US" b="1" dirty="0" smtClean="0">
                <a:solidFill>
                  <a:srgbClr val="3333CC"/>
                </a:solidFill>
              </a:rPr>
              <a:t>个机器周期</a:t>
            </a:r>
            <a:r>
              <a:rPr lang="zh-CN" altLang="en-US" dirty="0" smtClean="0"/>
              <a:t>。</a:t>
            </a:r>
          </a:p>
          <a:p>
            <a:pPr marL="0" indent="0" algn="l">
              <a:lnSpc>
                <a:spcPct val="150000"/>
              </a:lnSpc>
              <a:spcBef>
                <a:spcPts val="0"/>
              </a:spcBef>
            </a:pPr>
            <a:r>
              <a:rPr lang="zh-CN" altLang="en-US" dirty="0" smtClean="0"/>
              <a:t>        外部中断响应的</a:t>
            </a:r>
            <a:r>
              <a:rPr lang="zh-CN" altLang="en-US" b="1" dirty="0" smtClean="0">
                <a:solidFill>
                  <a:srgbClr val="FF3300"/>
                </a:solidFill>
              </a:rPr>
              <a:t>最长</a:t>
            </a:r>
            <a:r>
              <a:rPr lang="zh-CN" altLang="en-US" b="1" dirty="0" smtClean="0">
                <a:solidFill>
                  <a:srgbClr val="3333CC"/>
                </a:solidFill>
              </a:rPr>
              <a:t>时间为</a:t>
            </a:r>
            <a:r>
              <a:rPr lang="en-US" altLang="zh-CN" b="1" dirty="0" smtClean="0">
                <a:solidFill>
                  <a:srgbClr val="3333CC"/>
                </a:solidFill>
                <a:ea typeface="宋体" pitchFamily="2" charset="-122"/>
              </a:rPr>
              <a:t>8</a:t>
            </a:r>
            <a:r>
              <a:rPr lang="zh-CN" altLang="en-US" b="1" dirty="0" smtClean="0">
                <a:solidFill>
                  <a:srgbClr val="3333CC"/>
                </a:solidFill>
              </a:rPr>
              <a:t>个机器周期</a:t>
            </a:r>
            <a:r>
              <a:rPr lang="zh-CN" altLang="en-US" dirty="0" smtClean="0">
                <a:solidFill>
                  <a:srgbClr val="3333CC"/>
                </a:solidFill>
              </a:rPr>
              <a:t>。</a:t>
            </a:r>
            <a:r>
              <a:rPr lang="zh-CN" altLang="en-US" dirty="0" smtClean="0"/>
              <a:t>在</a:t>
            </a:r>
            <a:r>
              <a:rPr lang="en-US" altLang="zh-CN" dirty="0" smtClean="0">
                <a:ea typeface="宋体" pitchFamily="2" charset="-122"/>
              </a:rPr>
              <a:t>CPU</a:t>
            </a:r>
            <a:r>
              <a:rPr lang="zh-CN" altLang="en-US" dirty="0" smtClean="0"/>
              <a:t>进行中断标志查询时，刚好</a:t>
            </a:r>
            <a:r>
              <a:rPr lang="zh-CN" altLang="en-US" dirty="0"/>
              <a:t>是</a:t>
            </a:r>
            <a:r>
              <a:rPr lang="zh-CN" altLang="en-US" dirty="0" smtClean="0"/>
              <a:t>开始执行</a:t>
            </a:r>
            <a:r>
              <a:rPr lang="en-US" altLang="zh-CN" dirty="0" smtClean="0">
                <a:ea typeface="宋体" pitchFamily="2" charset="-122"/>
              </a:rPr>
              <a:t>RETI</a:t>
            </a:r>
            <a:r>
              <a:rPr lang="zh-CN" altLang="en-US" dirty="0" smtClean="0"/>
              <a:t>或访问</a:t>
            </a:r>
            <a:r>
              <a:rPr lang="en-US" altLang="zh-CN" dirty="0" smtClean="0">
                <a:ea typeface="宋体" pitchFamily="2" charset="-122"/>
              </a:rPr>
              <a:t>IE</a:t>
            </a:r>
            <a:r>
              <a:rPr lang="zh-CN" altLang="en-US" dirty="0" smtClean="0"/>
              <a:t>或</a:t>
            </a:r>
            <a:r>
              <a:rPr lang="en-US" altLang="zh-CN" dirty="0" smtClean="0">
                <a:ea typeface="宋体" pitchFamily="2" charset="-122"/>
              </a:rPr>
              <a:t>IP</a:t>
            </a:r>
            <a:r>
              <a:rPr lang="zh-CN" altLang="en-US" dirty="0" smtClean="0"/>
              <a:t>的指令，需执行完指令再继续执行一条指令后，才响应中断。</a:t>
            </a:r>
          </a:p>
        </p:txBody>
      </p:sp>
    </p:spTree>
    <p:extLst>
      <p:ext uri="{BB962C8B-B14F-4D97-AF65-F5344CB8AC3E}">
        <p14:creationId xmlns:p14="http://schemas.microsoft.com/office/powerpoint/2010/main" val="176139793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516CC2A0-8AB3-4CF3-B15F-CCAE159FCE65}" type="slidenum">
              <a:rPr lang="zh-CN" altLang="en-US"/>
              <a:pPr>
                <a:defRPr/>
              </a:pPr>
              <a:t>59</a:t>
            </a:fld>
            <a:endParaRPr lang="en-US" altLang="zh-CN"/>
          </a:p>
        </p:txBody>
      </p:sp>
      <p:sp>
        <p:nvSpPr>
          <p:cNvPr id="32770" name="内容占位符 1"/>
          <p:cNvSpPr>
            <a:spLocks noGrp="1"/>
          </p:cNvSpPr>
          <p:nvPr>
            <p:ph/>
          </p:nvPr>
        </p:nvSpPr>
        <p:spPr>
          <a:xfrm>
            <a:off x="0" y="457200"/>
            <a:ext cx="9144000" cy="5410200"/>
          </a:xfrm>
        </p:spPr>
        <p:txBody>
          <a:bodyPr/>
          <a:lstStyle/>
          <a:p>
            <a:pPr marL="0" indent="0" algn="l">
              <a:lnSpc>
                <a:spcPct val="150000"/>
              </a:lnSpc>
              <a:spcBef>
                <a:spcPts val="0"/>
              </a:spcBef>
            </a:pPr>
            <a:r>
              <a:rPr lang="zh-CN" altLang="en-US" dirty="0" smtClean="0"/>
              <a:t>        执行</a:t>
            </a:r>
            <a:r>
              <a:rPr lang="en-US" altLang="zh-CN" dirty="0" smtClean="0">
                <a:ea typeface="宋体" pitchFamily="2" charset="-122"/>
              </a:rPr>
              <a:t>RETI</a:t>
            </a:r>
            <a:r>
              <a:rPr lang="zh-CN" altLang="en-US" dirty="0" smtClean="0"/>
              <a:t>或访问</a:t>
            </a:r>
            <a:r>
              <a:rPr lang="en-US" altLang="zh-CN" dirty="0" smtClean="0">
                <a:ea typeface="宋体" pitchFamily="2" charset="-122"/>
              </a:rPr>
              <a:t>IE</a:t>
            </a:r>
            <a:r>
              <a:rPr lang="zh-CN" altLang="en-US" dirty="0" smtClean="0"/>
              <a:t>或</a:t>
            </a:r>
            <a:r>
              <a:rPr lang="en-US" altLang="zh-CN" dirty="0" smtClean="0">
                <a:ea typeface="宋体" pitchFamily="2" charset="-122"/>
              </a:rPr>
              <a:t>IP</a:t>
            </a:r>
            <a:r>
              <a:rPr lang="zh-CN" altLang="en-US" dirty="0" smtClean="0"/>
              <a:t>的指令，最长需要</a:t>
            </a:r>
            <a:r>
              <a:rPr lang="en-US" altLang="zh-CN" b="1" dirty="0" smtClean="0">
                <a:solidFill>
                  <a:srgbClr val="3333CC"/>
                </a:solidFill>
                <a:ea typeface="宋体" pitchFamily="2" charset="-122"/>
              </a:rPr>
              <a:t>2</a:t>
            </a:r>
            <a:r>
              <a:rPr lang="zh-CN" altLang="en-US" b="1" dirty="0" smtClean="0">
                <a:solidFill>
                  <a:srgbClr val="3333CC"/>
                </a:solidFill>
              </a:rPr>
              <a:t>个机器周期</a:t>
            </a:r>
            <a:r>
              <a:rPr lang="zh-CN" altLang="en-US" dirty="0" smtClean="0"/>
              <a:t>。</a:t>
            </a:r>
          </a:p>
          <a:p>
            <a:pPr marL="0" indent="0" algn="l">
              <a:lnSpc>
                <a:spcPct val="150000"/>
              </a:lnSpc>
              <a:spcBef>
                <a:spcPts val="0"/>
              </a:spcBef>
            </a:pPr>
            <a:r>
              <a:rPr lang="zh-CN" altLang="en-US" dirty="0" smtClean="0"/>
              <a:t>接着再执行一条指令，以最长执行时间指令（乘法指令</a:t>
            </a:r>
            <a:r>
              <a:rPr lang="en-US" altLang="zh-CN" dirty="0" smtClean="0">
                <a:ea typeface="宋体" pitchFamily="2" charset="-122"/>
              </a:rPr>
              <a:t>MUL</a:t>
            </a:r>
            <a:r>
              <a:rPr lang="zh-CN" altLang="en-US" dirty="0" smtClean="0"/>
              <a:t>和除法指令</a:t>
            </a:r>
            <a:r>
              <a:rPr lang="en-US" altLang="zh-CN" dirty="0" smtClean="0">
                <a:ea typeface="宋体" pitchFamily="2" charset="-122"/>
              </a:rPr>
              <a:t>DIV</a:t>
            </a:r>
            <a:r>
              <a:rPr lang="zh-CN" altLang="en-US" dirty="0" smtClean="0"/>
              <a:t>）来算，也只有</a:t>
            </a:r>
            <a:r>
              <a:rPr lang="en-US" altLang="zh-CN" b="1" dirty="0" smtClean="0">
                <a:solidFill>
                  <a:srgbClr val="3333CC"/>
                </a:solidFill>
                <a:ea typeface="宋体" pitchFamily="2" charset="-122"/>
              </a:rPr>
              <a:t>4</a:t>
            </a:r>
            <a:r>
              <a:rPr lang="zh-CN" altLang="en-US" b="1" dirty="0" smtClean="0">
                <a:solidFill>
                  <a:srgbClr val="3333CC"/>
                </a:solidFill>
              </a:rPr>
              <a:t>个</a:t>
            </a:r>
            <a:r>
              <a:rPr lang="zh-CN" altLang="en-US" b="1" dirty="0" smtClean="0">
                <a:solidFill>
                  <a:srgbClr val="FF3300"/>
                </a:solidFill>
              </a:rPr>
              <a:t>机器周期</a:t>
            </a:r>
            <a:r>
              <a:rPr lang="zh-CN" altLang="en-US" dirty="0" smtClean="0"/>
              <a:t>。再加上硬件子程序调用指令</a:t>
            </a:r>
            <a:r>
              <a:rPr lang="en-US" altLang="zh-CN" dirty="0" smtClean="0">
                <a:ea typeface="宋体" pitchFamily="2" charset="-122"/>
              </a:rPr>
              <a:t>LCALL</a:t>
            </a:r>
            <a:r>
              <a:rPr lang="zh-CN" altLang="en-US" dirty="0" smtClean="0"/>
              <a:t>的执行，需要</a:t>
            </a:r>
            <a:r>
              <a:rPr lang="en-US" altLang="zh-CN" b="1" dirty="0" smtClean="0">
                <a:solidFill>
                  <a:srgbClr val="3333CC"/>
                </a:solidFill>
                <a:ea typeface="宋体" pitchFamily="2" charset="-122"/>
              </a:rPr>
              <a:t>2</a:t>
            </a:r>
            <a:r>
              <a:rPr lang="zh-CN" altLang="en-US" b="1" dirty="0" smtClean="0">
                <a:solidFill>
                  <a:srgbClr val="3333CC"/>
                </a:solidFill>
                <a:ea typeface="宋体" pitchFamily="2" charset="-122"/>
              </a:rPr>
              <a:t>个</a:t>
            </a:r>
            <a:r>
              <a:rPr lang="zh-CN" altLang="en-US" b="1" dirty="0" smtClean="0">
                <a:solidFill>
                  <a:srgbClr val="FF3300"/>
                </a:solidFill>
              </a:rPr>
              <a:t>机器周期</a:t>
            </a:r>
            <a:r>
              <a:rPr lang="zh-CN" altLang="en-US" dirty="0" smtClean="0"/>
              <a:t>，所以，外部中断响应的最长时间为</a:t>
            </a:r>
            <a:r>
              <a:rPr lang="en-US" altLang="zh-CN" dirty="0" smtClean="0">
                <a:ea typeface="宋体" pitchFamily="2" charset="-122"/>
              </a:rPr>
              <a:t>8</a:t>
            </a:r>
            <a:r>
              <a:rPr lang="zh-CN" altLang="en-US" dirty="0" smtClean="0"/>
              <a:t>个机器周期。</a:t>
            </a:r>
          </a:p>
          <a:p>
            <a:pPr marL="0" indent="0" algn="l">
              <a:lnSpc>
                <a:spcPct val="150000"/>
              </a:lnSpc>
              <a:spcBef>
                <a:spcPts val="0"/>
              </a:spcBef>
            </a:pPr>
            <a:r>
              <a:rPr lang="zh-CN" altLang="en-US" dirty="0" smtClean="0"/>
              <a:t>        如果已经在</a:t>
            </a:r>
            <a:r>
              <a:rPr lang="zh-CN" altLang="en-US" b="1" dirty="0" smtClean="0">
                <a:solidFill>
                  <a:srgbClr val="FF3300"/>
                </a:solidFill>
              </a:rPr>
              <a:t>处理同级或更高级中断</a:t>
            </a:r>
            <a:r>
              <a:rPr lang="zh-CN" altLang="en-US" dirty="0" smtClean="0"/>
              <a:t>，外部中断请求的响应时间取决于正在执行的中断服务程序的处理时间，这种情况下，响应时间就无法准确计算了。</a:t>
            </a:r>
          </a:p>
          <a:p>
            <a:pPr marL="0" indent="0" algn="l">
              <a:lnSpc>
                <a:spcPct val="150000"/>
              </a:lnSpc>
              <a:spcBef>
                <a:spcPts val="0"/>
              </a:spcBef>
            </a:pPr>
            <a:r>
              <a:rPr lang="zh-CN" altLang="en-US" dirty="0" smtClean="0">
                <a:solidFill>
                  <a:srgbClr val="FF0000"/>
                </a:solidFill>
              </a:rPr>
              <a:t>        这样，在一个</a:t>
            </a:r>
            <a:r>
              <a:rPr lang="zh-CN" altLang="en-US" b="1" dirty="0" smtClean="0">
                <a:solidFill>
                  <a:srgbClr val="FF0000"/>
                </a:solidFill>
              </a:rPr>
              <a:t>单一中断</a:t>
            </a:r>
            <a:r>
              <a:rPr lang="zh-CN" altLang="en-US" dirty="0" smtClean="0">
                <a:solidFill>
                  <a:srgbClr val="FF0000"/>
                </a:solidFill>
              </a:rPr>
              <a:t>的系统里，</a:t>
            </a:r>
            <a:r>
              <a:rPr lang="en-US" altLang="zh-CN" dirty="0" smtClean="0">
                <a:solidFill>
                  <a:srgbClr val="FF0000"/>
                </a:solidFill>
                <a:ea typeface="宋体" pitchFamily="2" charset="-122"/>
              </a:rPr>
              <a:t>AT89S51</a:t>
            </a:r>
            <a:r>
              <a:rPr lang="zh-CN" altLang="en-US" dirty="0" smtClean="0">
                <a:solidFill>
                  <a:srgbClr val="FF0000"/>
                </a:solidFill>
              </a:rPr>
              <a:t>单片机对外部中断请求的响应时间总是在</a:t>
            </a:r>
            <a:r>
              <a:rPr lang="en-US" altLang="zh-CN" b="1" dirty="0" smtClean="0">
                <a:solidFill>
                  <a:srgbClr val="FF0000"/>
                </a:solidFill>
                <a:ea typeface="宋体" pitchFamily="2" charset="-122"/>
              </a:rPr>
              <a:t>3</a:t>
            </a:r>
            <a:r>
              <a:rPr lang="zh-CN" altLang="en-US" b="1" dirty="0" smtClean="0">
                <a:solidFill>
                  <a:srgbClr val="FF0000"/>
                </a:solidFill>
                <a:ea typeface="宋体" pitchFamily="2" charset="-122"/>
              </a:rPr>
              <a:t>～</a:t>
            </a:r>
            <a:r>
              <a:rPr lang="en-US" altLang="zh-CN" b="1" dirty="0" smtClean="0">
                <a:solidFill>
                  <a:srgbClr val="FF0000"/>
                </a:solidFill>
                <a:ea typeface="宋体" pitchFamily="2" charset="-122"/>
              </a:rPr>
              <a:t>8</a:t>
            </a:r>
            <a:r>
              <a:rPr lang="zh-CN" altLang="en-US" b="1" dirty="0" smtClean="0">
                <a:solidFill>
                  <a:srgbClr val="FF0000"/>
                </a:solidFill>
              </a:rPr>
              <a:t>个机器周期</a:t>
            </a:r>
            <a:r>
              <a:rPr lang="zh-CN" altLang="en-US" dirty="0" smtClean="0">
                <a:solidFill>
                  <a:srgbClr val="FF0000"/>
                </a:solidFill>
              </a:rPr>
              <a:t>之间。</a:t>
            </a:r>
          </a:p>
          <a:p>
            <a:pPr>
              <a:lnSpc>
                <a:spcPct val="130000"/>
              </a:lnSpc>
            </a:pPr>
            <a:endParaRPr lang="zh-CN" altLang="en-US" dirty="0" smtClean="0"/>
          </a:p>
        </p:txBody>
      </p:sp>
    </p:spTree>
    <p:extLst>
      <p:ext uri="{BB962C8B-B14F-4D97-AF65-F5344CB8AC3E}">
        <p14:creationId xmlns:p14="http://schemas.microsoft.com/office/powerpoint/2010/main" val="181655082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60</a:t>
            </a:fld>
            <a:endParaRPr lang="en-US" altLang="zh-CN" dirty="0"/>
          </a:p>
        </p:txBody>
      </p:sp>
      <p:sp>
        <p:nvSpPr>
          <p:cNvPr id="5" name="矩形 4"/>
          <p:cNvSpPr/>
          <p:nvPr/>
        </p:nvSpPr>
        <p:spPr>
          <a:xfrm>
            <a:off x="0" y="582086"/>
            <a:ext cx="9144000" cy="6863417"/>
          </a:xfrm>
          <a:prstGeom prst="rect">
            <a:avLst/>
          </a:prstGeom>
        </p:spPr>
        <p:txBody>
          <a:bodyPr wrap="square">
            <a:spAutoFit/>
          </a:bodyPr>
          <a:lstStyle/>
          <a:p>
            <a:pPr algn="l">
              <a:lnSpc>
                <a:spcPct val="150000"/>
              </a:lnSpc>
            </a:pPr>
            <a:r>
              <a:rPr lang="en-US" altLang="zh-CN" sz="2400" b="1" dirty="0" smtClean="0">
                <a:solidFill>
                  <a:srgbClr val="FF0000"/>
                </a:solidFill>
              </a:rPr>
              <a:t>        </a:t>
            </a:r>
            <a:r>
              <a:rPr lang="zh-CN" altLang="en-US" sz="2400" b="1" dirty="0">
                <a:solidFill>
                  <a:srgbClr val="0000FF"/>
                </a:solidFill>
                <a:latin typeface="+mn-lt"/>
                <a:ea typeface="+mn-ea"/>
              </a:rPr>
              <a:t>（</a:t>
            </a:r>
            <a:r>
              <a:rPr lang="en-US" altLang="zh-CN" sz="2400" b="1" dirty="0">
                <a:solidFill>
                  <a:srgbClr val="0000FF"/>
                </a:solidFill>
                <a:latin typeface="+mn-lt"/>
                <a:ea typeface="+mn-ea"/>
              </a:rPr>
              <a:t>5</a:t>
            </a:r>
            <a:r>
              <a:rPr lang="zh-CN" altLang="en-US" sz="2400" b="1" dirty="0">
                <a:solidFill>
                  <a:srgbClr val="0000FF"/>
                </a:solidFill>
                <a:latin typeface="+mn-lt"/>
                <a:ea typeface="+mn-ea"/>
              </a:rPr>
              <a:t>）</a:t>
            </a:r>
            <a:r>
              <a:rPr lang="en-US" altLang="zh-CN" sz="2400" b="1" dirty="0">
                <a:solidFill>
                  <a:srgbClr val="0000FF"/>
                </a:solidFill>
                <a:latin typeface="+mn-lt"/>
                <a:ea typeface="+mn-ea"/>
              </a:rPr>
              <a:t>  </a:t>
            </a:r>
            <a:r>
              <a:rPr lang="zh-CN" altLang="en-US" sz="2400" b="1" dirty="0">
                <a:solidFill>
                  <a:srgbClr val="0000FF"/>
                </a:solidFill>
                <a:latin typeface="+mn-lt"/>
                <a:ea typeface="+mn-ea"/>
              </a:rPr>
              <a:t>中断请求的撤销</a:t>
            </a:r>
          </a:p>
          <a:p>
            <a:pPr algn="l">
              <a:lnSpc>
                <a:spcPct val="150000"/>
              </a:lnSpc>
            </a:pPr>
            <a:r>
              <a:rPr lang="zh-CN" altLang="en-US" sz="2400" dirty="0" smtClean="0"/>
              <a:t>        某个</a:t>
            </a:r>
            <a:r>
              <a:rPr lang="zh-CN" altLang="en-US" sz="2400" dirty="0"/>
              <a:t>中断请求被响应后，就存在着一个中断请求的撤销问题</a:t>
            </a:r>
            <a:r>
              <a:rPr lang="zh-CN" altLang="en-US" dirty="0" smtClean="0"/>
              <a:t>。</a:t>
            </a:r>
            <a:endParaRPr lang="en-US" altLang="zh-CN" dirty="0" smtClean="0"/>
          </a:p>
          <a:p>
            <a:pPr marL="342900" lvl="0" indent="342900" algn="just">
              <a:lnSpc>
                <a:spcPct val="130000"/>
              </a:lnSpc>
              <a:spcBef>
                <a:spcPct val="20000"/>
              </a:spcBef>
            </a:pPr>
            <a:r>
              <a:rPr lang="en-US" altLang="zh-CN" sz="2400" b="1" kern="0" dirty="0" smtClean="0">
                <a:solidFill>
                  <a:srgbClr val="FF3300"/>
                </a:solidFill>
                <a:latin typeface="Arial"/>
              </a:rPr>
              <a:t>① </a:t>
            </a:r>
            <a:r>
              <a:rPr lang="zh-CN" altLang="en-US" sz="2400" b="1" kern="0" dirty="0" smtClean="0">
                <a:solidFill>
                  <a:srgbClr val="FF3300"/>
                </a:solidFill>
                <a:latin typeface="Arial"/>
                <a:ea typeface="幼圆"/>
              </a:rPr>
              <a:t>定时器</a:t>
            </a:r>
            <a:r>
              <a:rPr lang="en-US" altLang="zh-CN" sz="2400" b="1" kern="0" dirty="0">
                <a:solidFill>
                  <a:srgbClr val="FF3300"/>
                </a:solidFill>
                <a:latin typeface="Arial"/>
              </a:rPr>
              <a:t>/</a:t>
            </a:r>
            <a:r>
              <a:rPr lang="zh-CN" altLang="en-US" sz="2400" b="1" kern="0" dirty="0">
                <a:solidFill>
                  <a:srgbClr val="FF3300"/>
                </a:solidFill>
                <a:latin typeface="Arial"/>
                <a:ea typeface="幼圆"/>
              </a:rPr>
              <a:t>计数器中断请求的撤销</a:t>
            </a:r>
          </a:p>
          <a:p>
            <a:pPr marL="342900" lvl="0" indent="342900" algn="just">
              <a:lnSpc>
                <a:spcPct val="130000"/>
              </a:lnSpc>
              <a:spcBef>
                <a:spcPct val="20000"/>
              </a:spcBef>
            </a:pPr>
            <a:r>
              <a:rPr lang="zh-CN" altLang="en-US" sz="2400" b="1" kern="0" dirty="0">
                <a:solidFill>
                  <a:srgbClr val="333399"/>
                </a:solidFill>
                <a:latin typeface="Arial"/>
                <a:ea typeface="幼圆"/>
              </a:rPr>
              <a:t>硬件会自动把中断请求标志位（</a:t>
            </a:r>
            <a:r>
              <a:rPr lang="en-US" altLang="zh-CN" sz="2400" b="1" kern="0" dirty="0">
                <a:solidFill>
                  <a:srgbClr val="3333FF"/>
                </a:solidFill>
                <a:latin typeface="Arial"/>
              </a:rPr>
              <a:t>TF0</a:t>
            </a:r>
            <a:r>
              <a:rPr lang="zh-CN" altLang="en-US" sz="2400" b="1" kern="0" dirty="0">
                <a:solidFill>
                  <a:srgbClr val="333399"/>
                </a:solidFill>
                <a:latin typeface="Arial"/>
                <a:ea typeface="幼圆"/>
              </a:rPr>
              <a:t>或</a:t>
            </a:r>
            <a:r>
              <a:rPr lang="en-US" altLang="zh-CN" sz="2400" b="1" kern="0" dirty="0">
                <a:solidFill>
                  <a:srgbClr val="3333FF"/>
                </a:solidFill>
                <a:latin typeface="Arial"/>
              </a:rPr>
              <a:t>TF1</a:t>
            </a:r>
            <a:r>
              <a:rPr lang="zh-CN" altLang="en-US" sz="2400" b="1" kern="0" dirty="0">
                <a:solidFill>
                  <a:srgbClr val="333399"/>
                </a:solidFill>
                <a:latin typeface="Arial"/>
                <a:ea typeface="幼圆"/>
              </a:rPr>
              <a:t>）清</a:t>
            </a:r>
            <a:r>
              <a:rPr lang="en-US" altLang="zh-CN" sz="2400" b="1" kern="0" dirty="0">
                <a:solidFill>
                  <a:srgbClr val="333399"/>
                </a:solidFill>
                <a:latin typeface="Arial"/>
              </a:rPr>
              <a:t>0</a:t>
            </a:r>
            <a:r>
              <a:rPr lang="zh-CN" altLang="en-US" sz="2400" b="1" kern="0" dirty="0">
                <a:solidFill>
                  <a:srgbClr val="333399"/>
                </a:solidFill>
                <a:latin typeface="Arial"/>
                <a:ea typeface="幼圆"/>
              </a:rPr>
              <a:t>，</a:t>
            </a:r>
            <a:r>
              <a:rPr lang="zh-CN" altLang="en-US" sz="2400" b="1" kern="0" dirty="0">
                <a:solidFill>
                  <a:srgbClr val="3333CC"/>
                </a:solidFill>
                <a:latin typeface="Arial"/>
                <a:ea typeface="幼圆"/>
              </a:rPr>
              <a:t>自动撤销</a:t>
            </a:r>
            <a:r>
              <a:rPr lang="zh-CN" altLang="en-US" sz="2400" b="1" kern="0" dirty="0">
                <a:solidFill>
                  <a:srgbClr val="333399"/>
                </a:solidFill>
                <a:latin typeface="Arial"/>
                <a:ea typeface="幼圆"/>
              </a:rPr>
              <a:t>。</a:t>
            </a:r>
          </a:p>
          <a:p>
            <a:pPr lvl="0" algn="l">
              <a:lnSpc>
                <a:spcPct val="150000"/>
              </a:lnSpc>
              <a:spcBef>
                <a:spcPts val="0"/>
              </a:spcBef>
            </a:pPr>
            <a:r>
              <a:rPr lang="zh-CN" altLang="en-US" sz="2400" b="1" kern="0" dirty="0" smtClean="0">
                <a:solidFill>
                  <a:srgbClr val="FF3300"/>
                </a:solidFill>
                <a:latin typeface="Arial"/>
                <a:ea typeface="幼圆"/>
              </a:rPr>
              <a:t>        ② </a:t>
            </a:r>
            <a:r>
              <a:rPr lang="zh-CN" altLang="en-US" sz="2400" b="1" kern="0" dirty="0">
                <a:solidFill>
                  <a:srgbClr val="FF3300"/>
                </a:solidFill>
                <a:latin typeface="Arial"/>
                <a:ea typeface="幼圆"/>
              </a:rPr>
              <a:t>串行口中断请求的撤销</a:t>
            </a:r>
          </a:p>
          <a:p>
            <a:pPr lvl="0" algn="l">
              <a:lnSpc>
                <a:spcPct val="150000"/>
              </a:lnSpc>
              <a:spcBef>
                <a:spcPts val="0"/>
              </a:spcBef>
            </a:pPr>
            <a:r>
              <a:rPr lang="zh-CN" altLang="en-US" sz="2400" b="1" kern="0" dirty="0" smtClean="0">
                <a:solidFill>
                  <a:srgbClr val="333399"/>
                </a:solidFill>
                <a:latin typeface="Arial"/>
                <a:ea typeface="幼圆"/>
              </a:rPr>
              <a:t>        响应</a:t>
            </a:r>
            <a:r>
              <a:rPr lang="zh-CN" altLang="en-US" sz="2400" b="1" kern="0" dirty="0">
                <a:solidFill>
                  <a:srgbClr val="333399"/>
                </a:solidFill>
                <a:latin typeface="Arial"/>
                <a:ea typeface="幼圆"/>
              </a:rPr>
              <a:t>串行口的中断后，</a:t>
            </a:r>
            <a:r>
              <a:rPr lang="en-US" altLang="zh-CN" sz="2400" b="1" kern="0" dirty="0">
                <a:solidFill>
                  <a:srgbClr val="333399"/>
                </a:solidFill>
                <a:latin typeface="Arial"/>
              </a:rPr>
              <a:t>CPU</a:t>
            </a:r>
            <a:r>
              <a:rPr lang="zh-CN" altLang="en-US" sz="2400" b="1" kern="0" dirty="0">
                <a:solidFill>
                  <a:srgbClr val="333399"/>
                </a:solidFill>
                <a:latin typeface="Arial"/>
                <a:ea typeface="幼圆"/>
              </a:rPr>
              <a:t>无法知道是接收中断还是发送中断，还需测试这两个中断标志位，以</a:t>
            </a:r>
            <a:r>
              <a:rPr lang="zh-CN" altLang="en-US" sz="2400" b="1" kern="0" dirty="0">
                <a:solidFill>
                  <a:srgbClr val="3333CC"/>
                </a:solidFill>
                <a:latin typeface="Arial"/>
                <a:ea typeface="幼圆"/>
              </a:rPr>
              <a:t>判定是接收操作还是发送操作</a:t>
            </a:r>
            <a:r>
              <a:rPr lang="zh-CN" altLang="en-US" sz="2400" b="1" kern="0" dirty="0">
                <a:solidFill>
                  <a:srgbClr val="333399"/>
                </a:solidFill>
                <a:latin typeface="Arial"/>
                <a:ea typeface="幼圆"/>
              </a:rPr>
              <a:t>，然后才清除。所以串行口中断请求的撤销</a:t>
            </a:r>
            <a:r>
              <a:rPr lang="zh-CN" altLang="en-US" sz="2400" b="1" kern="0" dirty="0">
                <a:solidFill>
                  <a:srgbClr val="3333CC"/>
                </a:solidFill>
                <a:latin typeface="Arial"/>
                <a:ea typeface="幼圆"/>
              </a:rPr>
              <a:t>只能使用</a:t>
            </a:r>
            <a:r>
              <a:rPr lang="zh-CN" altLang="en-US" sz="2400" b="1" kern="0" dirty="0">
                <a:solidFill>
                  <a:srgbClr val="FF3300"/>
                </a:solidFill>
                <a:latin typeface="Arial"/>
                <a:ea typeface="幼圆"/>
              </a:rPr>
              <a:t>软件</a:t>
            </a:r>
            <a:r>
              <a:rPr lang="zh-CN" altLang="en-US" sz="2400" b="1" kern="0" dirty="0">
                <a:solidFill>
                  <a:srgbClr val="3333CC"/>
                </a:solidFill>
                <a:latin typeface="Arial"/>
                <a:ea typeface="幼圆"/>
              </a:rPr>
              <a:t>的方法</a:t>
            </a:r>
            <a:r>
              <a:rPr lang="zh-CN" altLang="en-US" sz="2400" b="1" kern="0" dirty="0">
                <a:solidFill>
                  <a:srgbClr val="333399"/>
                </a:solidFill>
                <a:latin typeface="Arial"/>
                <a:ea typeface="幼圆"/>
              </a:rPr>
              <a:t>，在中断服务程序中进行，即用如下指令在中断服务程序中对串行口</a:t>
            </a:r>
            <a:r>
              <a:rPr lang="zh-CN" altLang="en-US" sz="2400" b="1" kern="0" dirty="0" smtClean="0">
                <a:solidFill>
                  <a:srgbClr val="333399"/>
                </a:solidFill>
                <a:latin typeface="Arial"/>
                <a:ea typeface="幼圆"/>
              </a:rPr>
              <a:t>中</a:t>
            </a:r>
            <a:endParaRPr lang="en-US" altLang="zh-CN" sz="2400" b="1" kern="0" dirty="0" smtClean="0">
              <a:solidFill>
                <a:srgbClr val="333399"/>
              </a:solidFill>
              <a:latin typeface="Arial"/>
              <a:ea typeface="幼圆"/>
            </a:endParaRPr>
          </a:p>
          <a:p>
            <a:pPr lvl="0" algn="l">
              <a:spcBef>
                <a:spcPts val="0"/>
              </a:spcBef>
            </a:pPr>
            <a:r>
              <a:rPr lang="zh-CN" altLang="en-US" sz="2400" b="1" kern="0" dirty="0" smtClean="0">
                <a:solidFill>
                  <a:srgbClr val="333399"/>
                </a:solidFill>
                <a:latin typeface="Arial"/>
                <a:ea typeface="幼圆"/>
              </a:rPr>
              <a:t>断</a:t>
            </a:r>
            <a:r>
              <a:rPr lang="zh-CN" altLang="en-US" sz="2400" b="1" kern="0" dirty="0">
                <a:solidFill>
                  <a:srgbClr val="333399"/>
                </a:solidFill>
                <a:latin typeface="Arial"/>
                <a:ea typeface="幼圆"/>
              </a:rPr>
              <a:t>标志位进行清除</a:t>
            </a:r>
            <a:r>
              <a:rPr lang="zh-CN" altLang="en-US" sz="2400" b="1" kern="0" dirty="0" smtClean="0">
                <a:solidFill>
                  <a:srgbClr val="333399"/>
                </a:solidFill>
                <a:latin typeface="Arial"/>
                <a:ea typeface="幼圆"/>
              </a:rPr>
              <a:t>：</a:t>
            </a:r>
            <a:r>
              <a:rPr lang="en-US" altLang="zh-CN" sz="2000" b="1" kern="0" dirty="0" smtClean="0">
                <a:solidFill>
                  <a:srgbClr val="3333CC"/>
                </a:solidFill>
                <a:latin typeface="Arial"/>
              </a:rPr>
              <a:t>CLR   </a:t>
            </a:r>
            <a:r>
              <a:rPr lang="en-US" altLang="zh-CN" sz="2000" b="1" kern="0" dirty="0">
                <a:solidFill>
                  <a:srgbClr val="3333CC"/>
                </a:solidFill>
                <a:latin typeface="Arial"/>
              </a:rPr>
              <a:t>TI  	    </a:t>
            </a:r>
            <a:r>
              <a:rPr lang="zh-CN" altLang="en-US" sz="2000" b="1" kern="0" dirty="0">
                <a:solidFill>
                  <a:srgbClr val="3333CC"/>
                </a:solidFill>
                <a:latin typeface="Arial"/>
                <a:ea typeface="幼圆"/>
              </a:rPr>
              <a:t>；清</a:t>
            </a:r>
            <a:r>
              <a:rPr lang="en-US" altLang="zh-CN" sz="2000" b="1" kern="0" dirty="0">
                <a:solidFill>
                  <a:srgbClr val="3333CC"/>
                </a:solidFill>
                <a:latin typeface="Arial"/>
              </a:rPr>
              <a:t>TI</a:t>
            </a:r>
            <a:r>
              <a:rPr lang="zh-CN" altLang="en-US" sz="2000" b="1" kern="0" dirty="0">
                <a:solidFill>
                  <a:srgbClr val="3333CC"/>
                </a:solidFill>
                <a:latin typeface="Arial"/>
                <a:ea typeface="幼圆"/>
              </a:rPr>
              <a:t>标志位</a:t>
            </a:r>
          </a:p>
          <a:p>
            <a:pPr lvl="0" algn="l">
              <a:spcBef>
                <a:spcPts val="0"/>
              </a:spcBef>
            </a:pPr>
            <a:r>
              <a:rPr lang="en-US" altLang="zh-CN" sz="2000" b="1" kern="0" dirty="0">
                <a:solidFill>
                  <a:srgbClr val="3333CC"/>
                </a:solidFill>
                <a:latin typeface="Arial"/>
              </a:rPr>
              <a:t>		</a:t>
            </a:r>
            <a:r>
              <a:rPr lang="en-US" altLang="zh-CN" sz="2000" b="1" kern="0" dirty="0" smtClean="0">
                <a:solidFill>
                  <a:srgbClr val="3333CC"/>
                </a:solidFill>
                <a:latin typeface="Arial"/>
              </a:rPr>
              <a:t>              CLR   </a:t>
            </a:r>
            <a:r>
              <a:rPr lang="en-US" altLang="zh-CN" sz="2000" b="1" kern="0" dirty="0">
                <a:solidFill>
                  <a:srgbClr val="3333CC"/>
                </a:solidFill>
                <a:latin typeface="Arial"/>
              </a:rPr>
              <a:t>RI  	    </a:t>
            </a:r>
            <a:r>
              <a:rPr lang="zh-CN" altLang="en-US" sz="2000" b="1" kern="0" dirty="0">
                <a:solidFill>
                  <a:srgbClr val="3333CC"/>
                </a:solidFill>
                <a:latin typeface="Arial"/>
                <a:ea typeface="幼圆"/>
              </a:rPr>
              <a:t>；清</a:t>
            </a:r>
            <a:r>
              <a:rPr lang="en-US" altLang="zh-CN" sz="2000" b="1" kern="0" dirty="0">
                <a:solidFill>
                  <a:srgbClr val="3333CC"/>
                </a:solidFill>
                <a:latin typeface="Arial"/>
              </a:rPr>
              <a:t>RI</a:t>
            </a:r>
            <a:r>
              <a:rPr lang="zh-CN" altLang="en-US" sz="2000" b="1" kern="0" dirty="0">
                <a:solidFill>
                  <a:srgbClr val="3333CC"/>
                </a:solidFill>
                <a:latin typeface="Arial"/>
                <a:ea typeface="幼圆"/>
              </a:rPr>
              <a:t>标志位</a:t>
            </a:r>
          </a:p>
          <a:p>
            <a:pPr marL="342900" lvl="0" indent="342900" algn="just">
              <a:lnSpc>
                <a:spcPct val="130000"/>
              </a:lnSpc>
              <a:spcBef>
                <a:spcPct val="20000"/>
              </a:spcBef>
            </a:pPr>
            <a:endParaRPr lang="en-US" altLang="zh-CN" sz="2400" b="1" kern="0" dirty="0" smtClean="0">
              <a:solidFill>
                <a:srgbClr val="FF3300"/>
              </a:solidFill>
              <a:latin typeface="Arial"/>
              <a:ea typeface="幼圆"/>
            </a:endParaRPr>
          </a:p>
          <a:p>
            <a:pPr marL="342900" lvl="0" indent="342900" algn="just">
              <a:lnSpc>
                <a:spcPct val="130000"/>
              </a:lnSpc>
              <a:spcBef>
                <a:spcPct val="20000"/>
              </a:spcBef>
            </a:pPr>
            <a:endParaRPr lang="en-US" altLang="zh-CN" sz="2400" b="1" kern="0" dirty="0">
              <a:solidFill>
                <a:srgbClr val="FF3300"/>
              </a:solidFill>
              <a:latin typeface="Arial"/>
              <a:ea typeface="幼圆"/>
            </a:endParaRPr>
          </a:p>
        </p:txBody>
      </p:sp>
    </p:spTree>
    <p:extLst>
      <p:ext uri="{BB962C8B-B14F-4D97-AF65-F5344CB8AC3E}">
        <p14:creationId xmlns:p14="http://schemas.microsoft.com/office/powerpoint/2010/main" val="3918283327"/>
      </p:ext>
    </p:extLst>
  </p:cSld>
  <p:clrMapOvr>
    <a:masterClrMapping/>
  </p:clrMapOvr>
  <p:transition>
    <p:random/>
    <p:sndAc>
      <p:stSnd>
        <p:snd r:embed="rId2" name="camera.wav"/>
      </p:stSnd>
    </p:sndAc>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61</a:t>
            </a:fld>
            <a:endParaRPr lang="en-US" altLang="zh-CN" dirty="0"/>
          </a:p>
        </p:txBody>
      </p:sp>
      <p:sp>
        <p:nvSpPr>
          <p:cNvPr id="4" name="矩形 3"/>
          <p:cNvSpPr/>
          <p:nvPr/>
        </p:nvSpPr>
        <p:spPr>
          <a:xfrm>
            <a:off x="0" y="605844"/>
            <a:ext cx="9055100" cy="5004447"/>
          </a:xfrm>
          <a:prstGeom prst="rect">
            <a:avLst/>
          </a:prstGeom>
        </p:spPr>
        <p:txBody>
          <a:bodyPr wrap="square">
            <a:spAutoFit/>
          </a:bodyPr>
          <a:lstStyle/>
          <a:p>
            <a:pPr marL="800100" lvl="0" indent="-457200" algn="just">
              <a:lnSpc>
                <a:spcPct val="130000"/>
              </a:lnSpc>
              <a:spcBef>
                <a:spcPct val="20000"/>
              </a:spcBef>
              <a:buAutoNum type="circleNumDbPlain" startAt="3"/>
            </a:pPr>
            <a:r>
              <a:rPr lang="zh-CN" altLang="en-US" sz="2400" b="1" kern="0" dirty="0" smtClean="0">
                <a:solidFill>
                  <a:srgbClr val="FF3300"/>
                </a:solidFill>
                <a:latin typeface="Arial"/>
                <a:ea typeface="幼圆"/>
              </a:rPr>
              <a:t>外部中断</a:t>
            </a:r>
            <a:r>
              <a:rPr lang="zh-CN" altLang="en-US" sz="2400" b="1" kern="0" dirty="0">
                <a:solidFill>
                  <a:srgbClr val="FF3300"/>
                </a:solidFill>
                <a:latin typeface="Arial"/>
                <a:ea typeface="幼圆"/>
              </a:rPr>
              <a:t>请求的</a:t>
            </a:r>
            <a:r>
              <a:rPr lang="zh-CN" altLang="en-US" sz="2400" b="1" kern="0" dirty="0" smtClean="0">
                <a:solidFill>
                  <a:srgbClr val="FF3300"/>
                </a:solidFill>
                <a:latin typeface="Arial"/>
                <a:ea typeface="幼圆"/>
              </a:rPr>
              <a:t>撤销</a:t>
            </a:r>
            <a:endParaRPr lang="en-US" altLang="zh-CN" sz="2400" b="1" kern="0" dirty="0" smtClean="0">
              <a:solidFill>
                <a:srgbClr val="FF3300"/>
              </a:solidFill>
              <a:latin typeface="Arial"/>
              <a:ea typeface="幼圆"/>
            </a:endParaRPr>
          </a:p>
          <a:p>
            <a:pPr lvl="0" algn="l">
              <a:lnSpc>
                <a:spcPct val="150000"/>
              </a:lnSpc>
              <a:spcBef>
                <a:spcPts val="0"/>
              </a:spcBef>
            </a:pPr>
            <a:r>
              <a:rPr lang="zh-CN" altLang="en-US" sz="2400" b="1" kern="0" dirty="0" smtClean="0">
                <a:solidFill>
                  <a:srgbClr val="333399"/>
                </a:solidFill>
                <a:latin typeface="Arial"/>
                <a:ea typeface="幼圆"/>
              </a:rPr>
              <a:t>        外部中断</a:t>
            </a:r>
            <a:r>
              <a:rPr lang="zh-CN" altLang="en-US" sz="2400" b="1" kern="0" dirty="0">
                <a:solidFill>
                  <a:srgbClr val="333399"/>
                </a:solidFill>
                <a:latin typeface="Arial"/>
                <a:ea typeface="幼圆"/>
              </a:rPr>
              <a:t>请求的撤除实际上包括外部中断请求信号的撤除和中断请求标志位的撤除这两项操作</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zh-CN" altLang="en-US" sz="2400" b="1" kern="0" dirty="0" smtClean="0">
                <a:solidFill>
                  <a:srgbClr val="333399"/>
                </a:solidFill>
                <a:latin typeface="Arial"/>
                <a:ea typeface="幼圆"/>
              </a:rPr>
              <a:t>        对于</a:t>
            </a:r>
            <a:r>
              <a:rPr lang="zh-CN" altLang="en-US" sz="2400" b="1" kern="0" dirty="0">
                <a:solidFill>
                  <a:srgbClr val="333399"/>
                </a:solidFill>
                <a:latin typeface="Arial"/>
                <a:ea typeface="幼圆"/>
              </a:rPr>
              <a:t>中断请求标志位，是由</a:t>
            </a:r>
            <a:r>
              <a:rPr lang="en-US" altLang="zh-CN" sz="2400" b="1" kern="0" dirty="0">
                <a:solidFill>
                  <a:srgbClr val="333399"/>
                </a:solidFill>
                <a:latin typeface="Arial"/>
                <a:ea typeface="幼圆"/>
              </a:rPr>
              <a:t>CPU</a:t>
            </a:r>
            <a:r>
              <a:rPr lang="zh-CN" altLang="en-US" sz="2400" b="1" kern="0" dirty="0">
                <a:solidFill>
                  <a:srgbClr val="333399"/>
                </a:solidFill>
                <a:latin typeface="Arial"/>
                <a:ea typeface="幼圆"/>
              </a:rPr>
              <a:t>在响应中断时由硬件自动复位</a:t>
            </a:r>
            <a:r>
              <a:rPr lang="en-US" altLang="zh-CN" sz="2400" b="1" kern="0" dirty="0">
                <a:solidFill>
                  <a:srgbClr val="333399"/>
                </a:solidFill>
                <a:latin typeface="Arial"/>
                <a:ea typeface="幼圆"/>
              </a:rPr>
              <a:t>IE0</a:t>
            </a:r>
            <a:r>
              <a:rPr lang="zh-CN" altLang="en-US" sz="2400" b="1" kern="0" dirty="0">
                <a:solidFill>
                  <a:srgbClr val="333399"/>
                </a:solidFill>
                <a:latin typeface="Arial"/>
                <a:ea typeface="幼圆"/>
              </a:rPr>
              <a:t>或</a:t>
            </a:r>
            <a:r>
              <a:rPr lang="en-US" altLang="zh-CN" sz="2400" b="1" kern="0" dirty="0">
                <a:solidFill>
                  <a:srgbClr val="333399"/>
                </a:solidFill>
                <a:latin typeface="Arial"/>
                <a:ea typeface="幼圆"/>
              </a:rPr>
              <a:t>IE1</a:t>
            </a:r>
            <a:r>
              <a:rPr lang="zh-CN" altLang="en-US" sz="2400" b="1" kern="0" dirty="0">
                <a:solidFill>
                  <a:srgbClr val="333399"/>
                </a:solidFill>
                <a:latin typeface="Arial"/>
                <a:ea typeface="幼圆"/>
              </a:rPr>
              <a:t>将其撤除</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zh-CN" altLang="en-US" sz="2400" b="1" kern="0" dirty="0" smtClean="0">
                <a:solidFill>
                  <a:srgbClr val="333399"/>
                </a:solidFill>
                <a:latin typeface="Arial"/>
                <a:ea typeface="幼圆"/>
              </a:rPr>
              <a:t>        对于</a:t>
            </a:r>
            <a:r>
              <a:rPr lang="zh-CN" altLang="en-US" sz="2400" b="1" kern="0" dirty="0">
                <a:solidFill>
                  <a:srgbClr val="333399"/>
                </a:solidFill>
                <a:latin typeface="Arial"/>
                <a:ea typeface="幼圆"/>
              </a:rPr>
              <a:t>外部中断请求信号的撤除问题，由于外部中断请求有两种触发方式：低电平触发和下降沿触发，对于这两种不同的中断触发方式，</a:t>
            </a:r>
            <a:r>
              <a:rPr lang="en-US" altLang="zh-CN" sz="2400" b="1" kern="0" dirty="0">
                <a:solidFill>
                  <a:srgbClr val="333399"/>
                </a:solidFill>
                <a:latin typeface="Arial"/>
                <a:ea typeface="幼圆"/>
              </a:rPr>
              <a:t>AT89S51</a:t>
            </a:r>
            <a:r>
              <a:rPr lang="zh-CN" altLang="en-US" sz="2400" b="1" kern="0" dirty="0">
                <a:solidFill>
                  <a:srgbClr val="333399"/>
                </a:solidFill>
                <a:latin typeface="Arial"/>
                <a:ea typeface="幼圆"/>
              </a:rPr>
              <a:t>撤除它们的中断请求的方法是不相同的。</a:t>
            </a:r>
          </a:p>
          <a:p>
            <a:pPr lvl="0" algn="l">
              <a:lnSpc>
                <a:spcPct val="150000"/>
              </a:lnSpc>
              <a:spcBef>
                <a:spcPts val="0"/>
              </a:spcBef>
            </a:pPr>
            <a:r>
              <a:rPr lang="zh-CN" altLang="en-US" sz="2400" b="1" kern="0" dirty="0" smtClean="0">
                <a:solidFill>
                  <a:srgbClr val="3333CC"/>
                </a:solidFill>
                <a:latin typeface="Arial"/>
                <a:ea typeface="幼圆"/>
              </a:rPr>
              <a:t>        </a:t>
            </a:r>
            <a:endParaRPr lang="zh-CN" altLang="en-US" dirty="0">
              <a:solidFill>
                <a:srgbClr val="000000"/>
              </a:solidFill>
            </a:endParaRPr>
          </a:p>
        </p:txBody>
      </p:sp>
    </p:spTree>
    <p:extLst>
      <p:ext uri="{BB962C8B-B14F-4D97-AF65-F5344CB8AC3E}">
        <p14:creationId xmlns:p14="http://schemas.microsoft.com/office/powerpoint/2010/main" val="3774717903"/>
      </p:ext>
    </p:extLst>
  </p:cSld>
  <p:clrMapOvr>
    <a:masterClrMapping/>
  </p:clrMapOvr>
  <p:transition>
    <p:random/>
    <p:sndAc>
      <p:stSnd>
        <p:snd r:embed="rId2" name="camera.wav"/>
      </p:stSnd>
    </p:sndAc>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62</a:t>
            </a:fld>
            <a:endParaRPr lang="en-US" altLang="zh-CN" dirty="0"/>
          </a:p>
        </p:txBody>
      </p:sp>
      <p:sp>
        <p:nvSpPr>
          <p:cNvPr id="4" name="矩形 3"/>
          <p:cNvSpPr/>
          <p:nvPr/>
        </p:nvSpPr>
        <p:spPr>
          <a:xfrm>
            <a:off x="0" y="610444"/>
            <a:ext cx="9144000" cy="2308324"/>
          </a:xfrm>
          <a:prstGeom prst="rect">
            <a:avLst/>
          </a:prstGeom>
        </p:spPr>
        <p:txBody>
          <a:bodyPr wrap="square">
            <a:spAutoFit/>
          </a:bodyPr>
          <a:lstStyle/>
          <a:p>
            <a:pPr lvl="0" algn="l">
              <a:lnSpc>
                <a:spcPct val="150000"/>
              </a:lnSpc>
              <a:spcBef>
                <a:spcPts val="0"/>
              </a:spcBef>
            </a:pPr>
            <a:r>
              <a:rPr lang="zh-CN" altLang="en-US" sz="2400" b="1" dirty="0">
                <a:solidFill>
                  <a:srgbClr val="0000FF"/>
                </a:solidFill>
                <a:latin typeface="+mn-lt"/>
                <a:ea typeface="+mn-ea"/>
              </a:rPr>
              <a:t>        （</a:t>
            </a:r>
            <a:r>
              <a:rPr lang="en-US" altLang="zh-CN" sz="2400" b="1" dirty="0">
                <a:solidFill>
                  <a:srgbClr val="0000FF"/>
                </a:solidFill>
                <a:latin typeface="+mn-lt"/>
                <a:ea typeface="+mn-ea"/>
              </a:rPr>
              <a:t>1</a:t>
            </a:r>
            <a:r>
              <a:rPr lang="zh-CN" altLang="en-US" sz="2400" b="1" dirty="0">
                <a:solidFill>
                  <a:srgbClr val="0000FF"/>
                </a:solidFill>
                <a:latin typeface="+mn-lt"/>
                <a:ea typeface="+mn-ea"/>
              </a:rPr>
              <a:t>）下降沿触发方式外部中断请求的撤销</a:t>
            </a:r>
          </a:p>
          <a:p>
            <a:pPr lvl="0" algn="l">
              <a:lnSpc>
                <a:spcPct val="150000"/>
              </a:lnSpc>
              <a:spcBef>
                <a:spcPts val="0"/>
              </a:spcBef>
            </a:pPr>
            <a:r>
              <a:rPr lang="zh-CN" altLang="en-US" sz="2400" b="1" kern="0" dirty="0">
                <a:solidFill>
                  <a:srgbClr val="333399"/>
                </a:solidFill>
                <a:latin typeface="Arial"/>
                <a:ea typeface="幼圆"/>
              </a:rPr>
              <a:t>        包括两项：</a:t>
            </a:r>
            <a:r>
              <a:rPr lang="zh-CN" altLang="en-US" sz="2400" b="1" kern="0" dirty="0">
                <a:solidFill>
                  <a:srgbClr val="FF3300"/>
                </a:solidFill>
                <a:latin typeface="Arial"/>
                <a:ea typeface="幼圆"/>
              </a:rPr>
              <a:t>中断标志位清</a:t>
            </a:r>
            <a:r>
              <a:rPr lang="en-US" altLang="zh-CN" sz="2400" b="1" kern="0" dirty="0">
                <a:solidFill>
                  <a:srgbClr val="FF3300"/>
                </a:solidFill>
                <a:latin typeface="Arial"/>
              </a:rPr>
              <a:t>0</a:t>
            </a:r>
            <a:r>
              <a:rPr lang="zh-CN" altLang="en-US" sz="2400" b="1" kern="0" dirty="0">
                <a:solidFill>
                  <a:srgbClr val="3333CC"/>
                </a:solidFill>
                <a:latin typeface="Arial"/>
                <a:ea typeface="幼圆"/>
              </a:rPr>
              <a:t>和</a:t>
            </a:r>
            <a:r>
              <a:rPr lang="zh-CN" altLang="en-US" sz="2400" b="1" kern="0" dirty="0">
                <a:solidFill>
                  <a:srgbClr val="FF3300"/>
                </a:solidFill>
                <a:latin typeface="Arial"/>
                <a:ea typeface="幼圆"/>
              </a:rPr>
              <a:t>外中断信号的撤销。</a:t>
            </a:r>
          </a:p>
          <a:p>
            <a:pPr lvl="0" algn="l">
              <a:lnSpc>
                <a:spcPct val="150000"/>
              </a:lnSpc>
              <a:spcBef>
                <a:spcPts val="0"/>
              </a:spcBef>
            </a:pPr>
            <a:r>
              <a:rPr lang="zh-CN" altLang="en-US" sz="2400" b="1" kern="0" dirty="0">
                <a:solidFill>
                  <a:srgbClr val="3333CC"/>
                </a:solidFill>
                <a:latin typeface="Arial"/>
                <a:ea typeface="幼圆"/>
              </a:rPr>
              <a:t>        由于外设的一次中断请求对应于一个下降</a:t>
            </a:r>
            <a:r>
              <a:rPr lang="zh-CN" altLang="en-US" sz="2400" b="1" kern="0" dirty="0" smtClean="0">
                <a:solidFill>
                  <a:srgbClr val="3333CC"/>
                </a:solidFill>
                <a:latin typeface="Arial"/>
                <a:ea typeface="幼圆"/>
              </a:rPr>
              <a:t>沿</a:t>
            </a:r>
            <a:r>
              <a:rPr lang="zh-CN" altLang="en-US" sz="2400" b="1" kern="0" dirty="0">
                <a:solidFill>
                  <a:srgbClr val="333399"/>
                </a:solidFill>
                <a:latin typeface="Arial"/>
                <a:ea typeface="幼圆"/>
              </a:rPr>
              <a:t>，因此外设</a:t>
            </a:r>
            <a:r>
              <a:rPr lang="zh-CN" altLang="en-US" sz="2400" b="1" kern="0" dirty="0" smtClean="0">
                <a:solidFill>
                  <a:srgbClr val="333399"/>
                </a:solidFill>
                <a:latin typeface="Arial"/>
                <a:ea typeface="幼圆"/>
              </a:rPr>
              <a:t>的的中断请求信是自动撤销的。</a:t>
            </a:r>
            <a:endParaRPr lang="zh-CN" altLang="en-US" dirty="0">
              <a:solidFill>
                <a:srgbClr val="000000"/>
              </a:solidFill>
            </a:endParaRPr>
          </a:p>
        </p:txBody>
      </p:sp>
    </p:spTree>
    <p:extLst>
      <p:ext uri="{BB962C8B-B14F-4D97-AF65-F5344CB8AC3E}">
        <p14:creationId xmlns:p14="http://schemas.microsoft.com/office/powerpoint/2010/main" val="34357781"/>
      </p:ext>
    </p:extLst>
  </p:cSld>
  <p:clrMapOvr>
    <a:masterClrMapping/>
  </p:clrMapOvr>
  <p:transition>
    <p:random/>
    <p:sndAc>
      <p:stSnd>
        <p:snd r:embed="rId2" name="camera.wav"/>
      </p:stSnd>
    </p:sndAc>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248A31E4-02F9-4068-B5B8-F79D769A137F}" type="slidenum">
              <a:rPr lang="zh-CN" altLang="en-US"/>
              <a:pPr>
                <a:defRPr/>
              </a:pPr>
              <a:t>63</a:t>
            </a:fld>
            <a:endParaRPr lang="en-US" altLang="zh-CN"/>
          </a:p>
        </p:txBody>
      </p:sp>
      <p:sp>
        <p:nvSpPr>
          <p:cNvPr id="36866" name="内容占位符 1"/>
          <p:cNvSpPr>
            <a:spLocks noGrp="1"/>
          </p:cNvSpPr>
          <p:nvPr>
            <p:ph/>
          </p:nvPr>
        </p:nvSpPr>
        <p:spPr>
          <a:xfrm>
            <a:off x="0" y="460375"/>
            <a:ext cx="9144000" cy="5410200"/>
          </a:xfrm>
        </p:spPr>
        <p:txBody>
          <a:bodyPr/>
          <a:lstStyle/>
          <a:p>
            <a:pPr marL="0" indent="0" algn="l">
              <a:lnSpc>
                <a:spcPct val="150000"/>
              </a:lnSpc>
              <a:spcBef>
                <a:spcPts val="0"/>
              </a:spcBef>
            </a:pPr>
            <a:r>
              <a:rPr lang="zh-CN" altLang="en-US" b="1" dirty="0" smtClean="0">
                <a:solidFill>
                  <a:srgbClr val="3333CC"/>
                </a:solidFill>
              </a:rPr>
              <a:t>      </a:t>
            </a:r>
            <a:r>
              <a:rPr lang="zh-CN" altLang="en-US" kern="1200" dirty="0">
                <a:solidFill>
                  <a:srgbClr val="0000FF"/>
                </a:solidFill>
              </a:rPr>
              <a:t>（</a:t>
            </a:r>
            <a:r>
              <a:rPr lang="en-US" altLang="zh-CN" kern="1200" dirty="0">
                <a:solidFill>
                  <a:srgbClr val="0000FF"/>
                </a:solidFill>
              </a:rPr>
              <a:t>2</a:t>
            </a:r>
            <a:r>
              <a:rPr lang="zh-CN" altLang="en-US" kern="1200" dirty="0">
                <a:solidFill>
                  <a:srgbClr val="0000FF"/>
                </a:solidFill>
              </a:rPr>
              <a:t>）低电平触发方式下外部中断请求的撤销</a:t>
            </a:r>
          </a:p>
          <a:p>
            <a:pPr marL="0" indent="0" algn="l">
              <a:lnSpc>
                <a:spcPct val="150000"/>
              </a:lnSpc>
              <a:spcBef>
                <a:spcPts val="0"/>
              </a:spcBef>
            </a:pPr>
            <a:r>
              <a:rPr lang="zh-CN" altLang="en-US" dirty="0" smtClean="0"/>
              <a:t>        对于低</a:t>
            </a:r>
            <a:r>
              <a:rPr lang="zh-CN" altLang="en-US" dirty="0"/>
              <a:t>电平触发</a:t>
            </a:r>
            <a:r>
              <a:rPr lang="zh-CN" altLang="en-US" dirty="0" smtClean="0"/>
              <a:t>方式</a:t>
            </a:r>
            <a:r>
              <a:rPr lang="zh-CN" altLang="en-US" b="1" dirty="0" smtClean="0"/>
              <a:t>，其中中断请求标志自动撤销，但中断请求信号的低电平可能继续存在，为此，除了标志位清“</a:t>
            </a:r>
            <a:r>
              <a:rPr lang="en-US" altLang="zh-CN" b="1" dirty="0" smtClean="0">
                <a:ea typeface="宋体" pitchFamily="2" charset="-122"/>
              </a:rPr>
              <a:t>0</a:t>
            </a:r>
            <a:r>
              <a:rPr lang="zh-CN" altLang="en-US" b="1" dirty="0" smtClean="0"/>
              <a:t>”之外，还需在中断响应后</a:t>
            </a:r>
            <a:r>
              <a:rPr lang="zh-CN" altLang="en-US" b="1" dirty="0" smtClean="0">
                <a:solidFill>
                  <a:srgbClr val="3333CC"/>
                </a:solidFill>
              </a:rPr>
              <a:t>把中断请求信号输入引脚从</a:t>
            </a:r>
            <a:r>
              <a:rPr lang="zh-CN" altLang="en-US" b="1" dirty="0" smtClean="0">
                <a:solidFill>
                  <a:srgbClr val="FF3300"/>
                </a:solidFill>
              </a:rPr>
              <a:t>低电平</a:t>
            </a:r>
            <a:r>
              <a:rPr lang="zh-CN" altLang="en-US" b="1" dirty="0" smtClean="0">
                <a:solidFill>
                  <a:srgbClr val="3333CC"/>
                </a:solidFill>
              </a:rPr>
              <a:t>强制改变为</a:t>
            </a:r>
            <a:r>
              <a:rPr lang="zh-CN" altLang="en-US" b="1" dirty="0" smtClean="0">
                <a:solidFill>
                  <a:srgbClr val="FF3300"/>
                </a:solidFill>
              </a:rPr>
              <a:t>高电平</a:t>
            </a:r>
            <a:r>
              <a:rPr lang="zh-CN" altLang="en-US" b="1" dirty="0" smtClean="0"/>
              <a:t>，</a:t>
            </a:r>
            <a:r>
              <a:rPr lang="zh-CN" altLang="en-US" dirty="0" smtClean="0"/>
              <a:t>否则就会引起重复的中断，</a:t>
            </a:r>
            <a:r>
              <a:rPr lang="zh-CN" altLang="en-US" b="1" dirty="0" smtClean="0"/>
              <a:t>如</a:t>
            </a:r>
            <a:r>
              <a:rPr lang="zh-CN" altLang="en-US" b="1" dirty="0" smtClean="0">
                <a:solidFill>
                  <a:srgbClr val="FF3300"/>
                </a:solidFill>
              </a:rPr>
              <a:t>下图</a:t>
            </a:r>
            <a:r>
              <a:rPr lang="zh-CN" altLang="en-US" b="1" dirty="0" smtClean="0"/>
              <a:t>所示。</a:t>
            </a:r>
            <a:endParaRPr lang="en-US" altLang="zh-CN" b="1" dirty="0" smtClean="0"/>
          </a:p>
          <a:p>
            <a:pPr>
              <a:lnSpc>
                <a:spcPct val="130000"/>
              </a:lnSpc>
            </a:pPr>
            <a:endParaRPr lang="en-US" altLang="zh-CN" b="1" dirty="0" smtClean="0"/>
          </a:p>
          <a:p>
            <a:pPr>
              <a:lnSpc>
                <a:spcPct val="130000"/>
              </a:lnSpc>
            </a:pPr>
            <a:endParaRPr lang="en-US" altLang="zh-CN" b="1" dirty="0" smtClean="0"/>
          </a:p>
          <a:p>
            <a:pPr>
              <a:lnSpc>
                <a:spcPct val="130000"/>
              </a:lnSpc>
            </a:pPr>
            <a:endParaRPr lang="en-US" altLang="zh-CN" b="1" dirty="0" smtClean="0"/>
          </a:p>
          <a:p>
            <a:pPr>
              <a:lnSpc>
                <a:spcPct val="130000"/>
              </a:lnSpc>
            </a:pPr>
            <a:endParaRPr lang="en-US" altLang="zh-CN" b="1" dirty="0" smtClean="0"/>
          </a:p>
          <a:p>
            <a:pPr>
              <a:lnSpc>
                <a:spcPct val="130000"/>
              </a:lnSpc>
            </a:pPr>
            <a:r>
              <a:rPr lang="zh-CN" altLang="en-US" sz="2000" b="1" dirty="0" smtClean="0"/>
              <a:t>           </a:t>
            </a:r>
          </a:p>
          <a:p>
            <a:pPr>
              <a:lnSpc>
                <a:spcPct val="130000"/>
              </a:lnSpc>
            </a:pPr>
            <a:endParaRPr lang="zh-CN" altLang="en-US" sz="2000" b="1" dirty="0" smtClean="0"/>
          </a:p>
          <a:p>
            <a:pPr>
              <a:lnSpc>
                <a:spcPct val="130000"/>
              </a:lnSpc>
            </a:pPr>
            <a:r>
              <a:rPr lang="zh-CN" altLang="en-US" sz="2000" b="1" dirty="0" smtClean="0"/>
              <a:t>                 </a:t>
            </a:r>
          </a:p>
        </p:txBody>
      </p:sp>
      <p:pic>
        <p:nvPicPr>
          <p:cNvPr id="36875" name="Picture 11" descr="5-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8112" y="3357563"/>
            <a:ext cx="5929103" cy="2903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63103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6744E149-7168-4B45-9F4C-96FA8D8D8ED0}" type="slidenum">
              <a:rPr lang="zh-CN" altLang="en-US"/>
              <a:pPr>
                <a:defRPr/>
              </a:pPr>
              <a:t>64</a:t>
            </a:fld>
            <a:endParaRPr lang="en-US" altLang="zh-CN"/>
          </a:p>
        </p:txBody>
      </p:sp>
      <p:sp>
        <p:nvSpPr>
          <p:cNvPr id="37890" name="内容占位符 1"/>
          <p:cNvSpPr>
            <a:spLocks noGrp="1"/>
          </p:cNvSpPr>
          <p:nvPr>
            <p:ph/>
          </p:nvPr>
        </p:nvSpPr>
        <p:spPr>
          <a:xfrm>
            <a:off x="0" y="558800"/>
            <a:ext cx="9144000" cy="5410200"/>
          </a:xfrm>
        </p:spPr>
        <p:txBody>
          <a:bodyPr/>
          <a:lstStyle/>
          <a:p>
            <a:pPr marL="0" indent="0" algn="l">
              <a:lnSpc>
                <a:spcPct val="150000"/>
              </a:lnSpc>
              <a:spcBef>
                <a:spcPts val="0"/>
              </a:spcBef>
            </a:pPr>
            <a:r>
              <a:rPr lang="zh-CN" altLang="en-US" dirty="0" smtClean="0"/>
              <a:t>        上图中</a:t>
            </a:r>
            <a:r>
              <a:rPr lang="en-US" altLang="zh-CN" b="1" dirty="0" smtClean="0">
                <a:solidFill>
                  <a:srgbClr val="3333CC"/>
                </a:solidFill>
                <a:ea typeface="宋体" pitchFamily="2" charset="-122"/>
              </a:rPr>
              <a:t>D</a:t>
            </a:r>
            <a:r>
              <a:rPr lang="zh-CN" altLang="en-US" b="1" dirty="0" smtClean="0">
                <a:solidFill>
                  <a:srgbClr val="3333CC"/>
                </a:solidFill>
              </a:rPr>
              <a:t>触发器锁存</a:t>
            </a:r>
            <a:r>
              <a:rPr lang="zh-CN" altLang="en-US" b="1" dirty="0" smtClean="0">
                <a:solidFill>
                  <a:srgbClr val="FF3300"/>
                </a:solidFill>
              </a:rPr>
              <a:t>外来的中断请求</a:t>
            </a:r>
            <a:r>
              <a:rPr lang="zh-CN" altLang="en-US" b="1" dirty="0" smtClean="0">
                <a:solidFill>
                  <a:srgbClr val="3333CC"/>
                </a:solidFill>
              </a:rPr>
              <a:t>低电平</a:t>
            </a:r>
            <a:r>
              <a:rPr lang="zh-CN" altLang="en-US" dirty="0" smtClean="0"/>
              <a:t>，并通过</a:t>
            </a:r>
            <a:r>
              <a:rPr lang="en-US" altLang="zh-CN" dirty="0" smtClean="0">
                <a:ea typeface="宋体" pitchFamily="2" charset="-122"/>
              </a:rPr>
              <a:t>D</a:t>
            </a:r>
            <a:r>
              <a:rPr lang="zh-CN" altLang="en-US" dirty="0" smtClean="0"/>
              <a:t>触发器的输出端</a:t>
            </a:r>
            <a:r>
              <a:rPr lang="en-US" altLang="zh-CN" dirty="0" smtClean="0">
                <a:ea typeface="宋体" pitchFamily="2" charset="-122"/>
              </a:rPr>
              <a:t>Q</a:t>
            </a:r>
            <a:r>
              <a:rPr lang="zh-CN" altLang="en-US" dirty="0" smtClean="0"/>
              <a:t>接到         （或</a:t>
            </a:r>
            <a:r>
              <a:rPr lang="zh-CN" altLang="en-US" dirty="0" smtClean="0">
                <a:ea typeface="宋体" pitchFamily="2" charset="-122"/>
              </a:rPr>
              <a:t>         </a:t>
            </a:r>
            <a:r>
              <a:rPr lang="zh-CN" altLang="en-US" dirty="0" smtClean="0"/>
              <a:t>）。所以，增加的</a:t>
            </a:r>
            <a:r>
              <a:rPr lang="en-US" altLang="zh-CN" dirty="0" smtClean="0">
                <a:ea typeface="宋体" pitchFamily="2" charset="-122"/>
              </a:rPr>
              <a:t>D</a:t>
            </a:r>
            <a:r>
              <a:rPr lang="zh-CN" altLang="en-US" dirty="0" smtClean="0"/>
              <a:t>触发器不影响中断请求。</a:t>
            </a:r>
          </a:p>
          <a:p>
            <a:pPr marL="0" indent="0" algn="l">
              <a:lnSpc>
                <a:spcPct val="150000"/>
              </a:lnSpc>
              <a:spcBef>
                <a:spcPts val="0"/>
              </a:spcBef>
            </a:pPr>
            <a:r>
              <a:rPr lang="zh-CN" altLang="en-US" dirty="0" smtClean="0"/>
              <a:t>        中断响应后，利用</a:t>
            </a:r>
            <a:r>
              <a:rPr lang="en-US" altLang="zh-CN" dirty="0" smtClean="0">
                <a:ea typeface="宋体" pitchFamily="2" charset="-122"/>
              </a:rPr>
              <a:t>D</a:t>
            </a:r>
            <a:r>
              <a:rPr lang="zh-CN" altLang="en-US" dirty="0" smtClean="0"/>
              <a:t>触发器的</a:t>
            </a:r>
            <a:r>
              <a:rPr lang="en-US" altLang="zh-CN" dirty="0" smtClean="0">
                <a:ea typeface="宋体" pitchFamily="2" charset="-122"/>
              </a:rPr>
              <a:t>SD</a:t>
            </a:r>
            <a:r>
              <a:rPr lang="zh-CN" altLang="en-US" dirty="0" smtClean="0"/>
              <a:t>端接</a:t>
            </a:r>
            <a:r>
              <a:rPr lang="en-US" altLang="zh-CN" dirty="0" smtClean="0">
                <a:ea typeface="宋体" pitchFamily="2" charset="-122"/>
              </a:rPr>
              <a:t>AT89S51</a:t>
            </a:r>
            <a:r>
              <a:rPr lang="zh-CN" altLang="en-US" dirty="0" smtClean="0"/>
              <a:t>的</a:t>
            </a:r>
            <a:r>
              <a:rPr lang="en-US" altLang="zh-CN" dirty="0" smtClean="0">
                <a:ea typeface="宋体" pitchFamily="2" charset="-122"/>
              </a:rPr>
              <a:t>P1.0</a:t>
            </a:r>
            <a:r>
              <a:rPr lang="zh-CN" altLang="en-US" dirty="0" smtClean="0"/>
              <a:t>端。因此，只要</a:t>
            </a:r>
            <a:r>
              <a:rPr lang="en-US" altLang="zh-CN" b="1" dirty="0" smtClean="0">
                <a:solidFill>
                  <a:srgbClr val="3333CC"/>
                </a:solidFill>
                <a:ea typeface="宋体" pitchFamily="2" charset="-122"/>
              </a:rPr>
              <a:t>P1.0</a:t>
            </a:r>
            <a:r>
              <a:rPr lang="zh-CN" altLang="en-US" b="1" dirty="0" smtClean="0">
                <a:solidFill>
                  <a:srgbClr val="3333CC"/>
                </a:solidFill>
              </a:rPr>
              <a:t>端输出一个负脉冲就可以使</a:t>
            </a:r>
            <a:r>
              <a:rPr lang="en-US" altLang="zh-CN" b="1" dirty="0" smtClean="0">
                <a:solidFill>
                  <a:srgbClr val="3333CC"/>
                </a:solidFill>
                <a:ea typeface="宋体" pitchFamily="2" charset="-122"/>
              </a:rPr>
              <a:t>D</a:t>
            </a:r>
            <a:r>
              <a:rPr lang="zh-CN" altLang="en-US" b="1" dirty="0" smtClean="0">
                <a:solidFill>
                  <a:srgbClr val="3333CC"/>
                </a:solidFill>
              </a:rPr>
              <a:t>触发器置“</a:t>
            </a:r>
            <a:r>
              <a:rPr lang="en-US" altLang="zh-CN" b="1" dirty="0" smtClean="0">
                <a:solidFill>
                  <a:srgbClr val="3333CC"/>
                </a:solidFill>
                <a:ea typeface="宋体" pitchFamily="2" charset="-122"/>
              </a:rPr>
              <a:t>1</a:t>
            </a:r>
            <a:r>
              <a:rPr lang="zh-CN" altLang="en-US" b="1" dirty="0" smtClean="0">
                <a:solidFill>
                  <a:srgbClr val="3333CC"/>
                </a:solidFill>
              </a:rPr>
              <a:t>”，</a:t>
            </a:r>
            <a:r>
              <a:rPr lang="zh-CN" altLang="en-US" dirty="0" smtClean="0"/>
              <a:t>撤销低电平的中断请求信号。</a:t>
            </a:r>
          </a:p>
          <a:p>
            <a:pPr marL="0" indent="0" algn="l">
              <a:lnSpc>
                <a:spcPct val="150000"/>
              </a:lnSpc>
              <a:spcBef>
                <a:spcPts val="0"/>
              </a:spcBef>
            </a:pPr>
            <a:r>
              <a:rPr lang="zh-CN" altLang="en-US" b="1" dirty="0" smtClean="0">
                <a:solidFill>
                  <a:srgbClr val="FF3300"/>
                </a:solidFill>
              </a:rPr>
              <a:t>        负脉冲</a:t>
            </a:r>
            <a:r>
              <a:rPr lang="zh-CN" altLang="en-US" dirty="0" smtClean="0"/>
              <a:t>可在中断服务程序中增加如下指令：</a:t>
            </a:r>
            <a:endParaRPr lang="en-US" altLang="zh-CN" dirty="0" smtClean="0"/>
          </a:p>
          <a:p>
            <a:pPr marL="0" indent="0" algn="l">
              <a:lnSpc>
                <a:spcPct val="150000"/>
              </a:lnSpc>
              <a:spcBef>
                <a:spcPts val="0"/>
              </a:spcBef>
            </a:pPr>
            <a:r>
              <a:rPr lang="en-US" altLang="zh-CN" sz="2000" b="1" dirty="0" smtClean="0">
                <a:solidFill>
                  <a:srgbClr val="3333CC"/>
                </a:solidFill>
                <a:ea typeface="宋体" pitchFamily="2" charset="-122"/>
              </a:rPr>
              <a:t>	ORL   P1</a:t>
            </a:r>
            <a:r>
              <a:rPr lang="zh-CN" altLang="en-US" sz="2000" b="1" dirty="0" smtClean="0">
                <a:solidFill>
                  <a:srgbClr val="3333CC"/>
                </a:solidFill>
              </a:rPr>
              <a:t>，</a:t>
            </a:r>
            <a:r>
              <a:rPr lang="en-US" altLang="zh-CN" sz="2000" b="1" dirty="0" smtClean="0">
                <a:solidFill>
                  <a:srgbClr val="3333CC"/>
                </a:solidFill>
                <a:ea typeface="宋体" pitchFamily="2" charset="-122"/>
              </a:rPr>
              <a:t>#01H		</a:t>
            </a:r>
            <a:r>
              <a:rPr lang="zh-CN" altLang="en-US" sz="2000" b="1" dirty="0" smtClean="0">
                <a:solidFill>
                  <a:srgbClr val="3333CC"/>
                </a:solidFill>
              </a:rPr>
              <a:t>；</a:t>
            </a:r>
            <a:r>
              <a:rPr lang="en-US" altLang="zh-CN" sz="2000" b="1" dirty="0" smtClean="0">
                <a:solidFill>
                  <a:srgbClr val="3333CC"/>
                </a:solidFill>
                <a:ea typeface="宋体" pitchFamily="2" charset="-122"/>
              </a:rPr>
              <a:t>P1.0</a:t>
            </a:r>
            <a:r>
              <a:rPr lang="zh-CN" altLang="en-US" sz="2000" b="1" dirty="0" smtClean="0">
                <a:solidFill>
                  <a:srgbClr val="3333CC"/>
                </a:solidFill>
              </a:rPr>
              <a:t>为“</a:t>
            </a:r>
            <a:r>
              <a:rPr lang="en-US" altLang="zh-CN" sz="2000" b="1" dirty="0" smtClean="0">
                <a:solidFill>
                  <a:srgbClr val="3333CC"/>
                </a:solidFill>
                <a:ea typeface="宋体" pitchFamily="2" charset="-122"/>
              </a:rPr>
              <a:t>1</a:t>
            </a:r>
            <a:r>
              <a:rPr lang="zh-CN" altLang="en-US" sz="2000" b="1" dirty="0" smtClean="0">
                <a:solidFill>
                  <a:srgbClr val="3333CC"/>
                </a:solidFill>
              </a:rPr>
              <a:t>”</a:t>
            </a:r>
          </a:p>
          <a:p>
            <a:pPr marL="0" indent="0" algn="l">
              <a:lnSpc>
                <a:spcPct val="150000"/>
              </a:lnSpc>
              <a:spcBef>
                <a:spcPts val="0"/>
              </a:spcBef>
            </a:pPr>
            <a:r>
              <a:rPr lang="en-US" altLang="zh-CN" sz="2000" b="1" dirty="0" smtClean="0">
                <a:solidFill>
                  <a:srgbClr val="3333CC"/>
                </a:solidFill>
                <a:ea typeface="宋体" pitchFamily="2" charset="-122"/>
              </a:rPr>
              <a:t>	ANL   P1</a:t>
            </a:r>
            <a:r>
              <a:rPr lang="zh-CN" altLang="en-US" sz="2000" b="1" dirty="0" smtClean="0">
                <a:solidFill>
                  <a:srgbClr val="3333CC"/>
                </a:solidFill>
              </a:rPr>
              <a:t>，</a:t>
            </a:r>
            <a:r>
              <a:rPr lang="en-US" altLang="zh-CN" sz="2000" b="1" dirty="0" smtClean="0">
                <a:solidFill>
                  <a:srgbClr val="3333CC"/>
                </a:solidFill>
                <a:ea typeface="宋体" pitchFamily="2" charset="-122"/>
              </a:rPr>
              <a:t>#0FEH		</a:t>
            </a:r>
            <a:r>
              <a:rPr lang="zh-CN" altLang="en-US" sz="2000" b="1" dirty="0" smtClean="0">
                <a:solidFill>
                  <a:srgbClr val="3333CC"/>
                </a:solidFill>
              </a:rPr>
              <a:t>；</a:t>
            </a:r>
            <a:r>
              <a:rPr lang="en-US" altLang="zh-CN" sz="2000" b="1" dirty="0" smtClean="0">
                <a:solidFill>
                  <a:srgbClr val="3333CC"/>
                </a:solidFill>
                <a:ea typeface="宋体" pitchFamily="2" charset="-122"/>
              </a:rPr>
              <a:t>P1.0</a:t>
            </a:r>
            <a:r>
              <a:rPr lang="zh-CN" altLang="en-US" sz="2000" b="1" dirty="0" smtClean="0">
                <a:solidFill>
                  <a:srgbClr val="3333CC"/>
                </a:solidFill>
              </a:rPr>
              <a:t>为“</a:t>
            </a:r>
            <a:r>
              <a:rPr lang="en-US" altLang="zh-CN" sz="2000" b="1" dirty="0" smtClean="0">
                <a:solidFill>
                  <a:srgbClr val="3333CC"/>
                </a:solidFill>
                <a:ea typeface="宋体" pitchFamily="2" charset="-122"/>
              </a:rPr>
              <a:t>0</a:t>
            </a:r>
            <a:r>
              <a:rPr lang="zh-CN" altLang="en-US" sz="2000" b="1" dirty="0" smtClean="0">
                <a:solidFill>
                  <a:srgbClr val="3333CC"/>
                </a:solidFill>
              </a:rPr>
              <a:t>”</a:t>
            </a:r>
          </a:p>
          <a:p>
            <a:pPr marL="0" indent="0" algn="l">
              <a:lnSpc>
                <a:spcPct val="150000"/>
              </a:lnSpc>
              <a:spcBef>
                <a:spcPts val="0"/>
              </a:spcBef>
            </a:pPr>
            <a:r>
              <a:rPr lang="en-US" altLang="zh-CN" sz="2000" b="1" dirty="0" smtClean="0">
                <a:solidFill>
                  <a:srgbClr val="3333CC"/>
                </a:solidFill>
                <a:ea typeface="宋体" pitchFamily="2" charset="-122"/>
              </a:rPr>
              <a:t>	ORL   P1</a:t>
            </a:r>
            <a:r>
              <a:rPr lang="zh-CN" altLang="en-US" sz="2000" b="1" dirty="0" smtClean="0">
                <a:solidFill>
                  <a:srgbClr val="3333CC"/>
                </a:solidFill>
                <a:ea typeface="宋体" pitchFamily="2" charset="-122"/>
              </a:rPr>
              <a:t>，</a:t>
            </a:r>
            <a:r>
              <a:rPr lang="en-US" altLang="zh-CN" sz="2000" b="1" dirty="0" smtClean="0">
                <a:solidFill>
                  <a:srgbClr val="3333CC"/>
                </a:solidFill>
                <a:ea typeface="宋体" pitchFamily="2" charset="-122"/>
              </a:rPr>
              <a:t>#01H		</a:t>
            </a:r>
            <a:r>
              <a:rPr lang="zh-CN" altLang="en-US" sz="2000" b="1" dirty="0" smtClean="0">
                <a:solidFill>
                  <a:srgbClr val="3333CC"/>
                </a:solidFill>
                <a:ea typeface="宋体" pitchFamily="2" charset="-122"/>
              </a:rPr>
              <a:t>；</a:t>
            </a:r>
            <a:r>
              <a:rPr lang="en-US" altLang="zh-CN" sz="2000" b="1" dirty="0" smtClean="0">
                <a:solidFill>
                  <a:srgbClr val="3333CC"/>
                </a:solidFill>
                <a:ea typeface="宋体" pitchFamily="2" charset="-122"/>
              </a:rPr>
              <a:t>P1.0</a:t>
            </a:r>
            <a:r>
              <a:rPr lang="zh-CN" altLang="en-US" sz="2000" b="1" dirty="0" smtClean="0">
                <a:solidFill>
                  <a:srgbClr val="3333CC"/>
                </a:solidFill>
                <a:ea typeface="宋体" pitchFamily="2" charset="-122"/>
              </a:rPr>
              <a:t>为“</a:t>
            </a:r>
            <a:r>
              <a:rPr lang="en-US" altLang="zh-CN" sz="2000" b="1" dirty="0" smtClean="0">
                <a:solidFill>
                  <a:srgbClr val="3333CC"/>
                </a:solidFill>
                <a:ea typeface="宋体" pitchFamily="2" charset="-122"/>
              </a:rPr>
              <a:t>1</a:t>
            </a:r>
            <a:r>
              <a:rPr lang="zh-CN" altLang="en-US" sz="2000" b="1" dirty="0" smtClean="0">
                <a:solidFill>
                  <a:srgbClr val="3333CC"/>
                </a:solidFill>
                <a:ea typeface="宋体" pitchFamily="2" charset="-122"/>
              </a:rPr>
              <a:t>”</a:t>
            </a:r>
          </a:p>
          <a:p>
            <a:pPr marL="0" indent="0" algn="l">
              <a:lnSpc>
                <a:spcPct val="150000"/>
              </a:lnSpc>
              <a:spcBef>
                <a:spcPts val="0"/>
              </a:spcBef>
            </a:pPr>
            <a:r>
              <a:rPr lang="en-US" altLang="zh-CN" dirty="0" smtClean="0"/>
              <a:t>	</a:t>
            </a:r>
          </a:p>
          <a:p>
            <a:pPr marL="0" indent="0" algn="l">
              <a:lnSpc>
                <a:spcPct val="150000"/>
              </a:lnSpc>
              <a:spcBef>
                <a:spcPts val="0"/>
              </a:spcBef>
            </a:pPr>
            <a:endParaRPr lang="zh-CN" altLang="en-US" dirty="0" smtClean="0"/>
          </a:p>
        </p:txBody>
      </p:sp>
      <p:graphicFrame>
        <p:nvGraphicFramePr>
          <p:cNvPr id="37898" name="Object 10"/>
          <p:cNvGraphicFramePr>
            <a:graphicFrameLocks noChangeAspect="1"/>
          </p:cNvGraphicFramePr>
          <p:nvPr>
            <p:extLst>
              <p:ext uri="{D42A27DB-BD31-4B8C-83A1-F6EECF244321}">
                <p14:modId xmlns:p14="http://schemas.microsoft.com/office/powerpoint/2010/main" val="3898817941"/>
              </p:ext>
            </p:extLst>
          </p:nvPr>
        </p:nvGraphicFramePr>
        <p:xfrm>
          <a:off x="2282825" y="1217613"/>
          <a:ext cx="792163" cy="436562"/>
        </p:xfrm>
        <a:graphic>
          <a:graphicData uri="http://schemas.openxmlformats.org/presentationml/2006/ole">
            <mc:AlternateContent xmlns:mc="http://schemas.openxmlformats.org/markup-compatibility/2006">
              <mc:Choice xmlns:v="urn:schemas-microsoft-com:vml" Requires="v">
                <p:oleObj spid="_x0000_s273508" name="Equation" r:id="rId3" imgW="368280" imgH="203040" progId="Equation.DSMT4">
                  <p:embed/>
                </p:oleObj>
              </mc:Choice>
              <mc:Fallback>
                <p:oleObj name="Equation" r:id="rId3" imgW="36828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2825" y="1217613"/>
                        <a:ext cx="792163" cy="436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7899" name="Object 11"/>
          <p:cNvGraphicFramePr>
            <a:graphicFrameLocks noChangeAspect="1"/>
          </p:cNvGraphicFramePr>
          <p:nvPr>
            <p:extLst>
              <p:ext uri="{D42A27DB-BD31-4B8C-83A1-F6EECF244321}">
                <p14:modId xmlns:p14="http://schemas.microsoft.com/office/powerpoint/2010/main" val="4063872071"/>
              </p:ext>
            </p:extLst>
          </p:nvPr>
        </p:nvGraphicFramePr>
        <p:xfrm>
          <a:off x="3636963" y="1216025"/>
          <a:ext cx="738187" cy="436563"/>
        </p:xfrm>
        <a:graphic>
          <a:graphicData uri="http://schemas.openxmlformats.org/presentationml/2006/ole">
            <mc:AlternateContent xmlns:mc="http://schemas.openxmlformats.org/markup-compatibility/2006">
              <mc:Choice xmlns:v="urn:schemas-microsoft-com:vml" Requires="v">
                <p:oleObj spid="_x0000_s273509" name="Equation" r:id="rId5" imgW="342720" imgH="203040" progId="Equation.DSMT4">
                  <p:embed/>
                </p:oleObj>
              </mc:Choice>
              <mc:Fallback>
                <p:oleObj name="Equation" r:id="rId5" imgW="342720" imgH="2030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36963" y="1216025"/>
                        <a:ext cx="738187" cy="436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7089294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65</a:t>
            </a:fld>
            <a:endParaRPr lang="en-US" altLang="zh-CN" dirty="0"/>
          </a:p>
        </p:txBody>
      </p:sp>
      <p:sp>
        <p:nvSpPr>
          <p:cNvPr id="4" name="矩形 3"/>
          <p:cNvSpPr/>
          <p:nvPr/>
        </p:nvSpPr>
        <p:spPr>
          <a:xfrm>
            <a:off x="0" y="550411"/>
            <a:ext cx="9144000" cy="5709255"/>
          </a:xfrm>
          <a:prstGeom prst="rect">
            <a:avLst/>
          </a:prstGeom>
        </p:spPr>
        <p:txBody>
          <a:bodyPr wrap="square">
            <a:spAutoFit/>
          </a:bodyPr>
          <a:lstStyle/>
          <a:p>
            <a:pPr algn="l">
              <a:lnSpc>
                <a:spcPct val="150000"/>
              </a:lnSpc>
              <a:spcBef>
                <a:spcPts val="600"/>
              </a:spcBef>
              <a:spcAft>
                <a:spcPts val="600"/>
              </a:spcAft>
            </a:pPr>
            <a:r>
              <a:rPr lang="en-US" altLang="zh-CN" sz="2400" b="1" kern="100" dirty="0" smtClean="0">
                <a:latin typeface="Arial"/>
                <a:ea typeface="黑体"/>
                <a:cs typeface="Times New Roman"/>
              </a:rPr>
              <a:t>        </a:t>
            </a:r>
            <a:r>
              <a:rPr lang="en-US" altLang="zh-CN" sz="2400" b="1" dirty="0">
                <a:solidFill>
                  <a:srgbClr val="3333CC"/>
                </a:solidFill>
                <a:latin typeface="+mn-lt"/>
                <a:ea typeface="+mn-ea"/>
              </a:rPr>
              <a:t>3</a:t>
            </a:r>
            <a:r>
              <a:rPr lang="zh-CN" altLang="zh-CN" sz="2400" b="1" dirty="0">
                <a:solidFill>
                  <a:srgbClr val="3333CC"/>
                </a:solidFill>
                <a:latin typeface="+mn-lt"/>
                <a:ea typeface="+mn-ea"/>
              </a:rPr>
              <a:t>．中断处理和中断返回</a:t>
            </a:r>
          </a:p>
          <a:p>
            <a:pPr algn="l">
              <a:lnSpc>
                <a:spcPct val="150000"/>
              </a:lnSpc>
              <a:spcAft>
                <a:spcPts val="0"/>
              </a:spcAft>
            </a:pPr>
            <a:r>
              <a:rPr lang="en-US" altLang="zh-CN" sz="2400" kern="1000" dirty="0" smtClean="0">
                <a:latin typeface="Times New Roman"/>
                <a:ea typeface="宋体"/>
              </a:rPr>
              <a:t>        </a:t>
            </a:r>
            <a:r>
              <a:rPr lang="zh-CN" altLang="zh-CN" sz="2400" b="1" dirty="0">
                <a:solidFill>
                  <a:srgbClr val="3333CC"/>
                </a:solidFill>
                <a:latin typeface="+mn-lt"/>
                <a:ea typeface="+mn-ea"/>
              </a:rPr>
              <a:t>（</a:t>
            </a:r>
            <a:r>
              <a:rPr lang="en-US" altLang="zh-CN" sz="2400" b="1" dirty="0">
                <a:solidFill>
                  <a:srgbClr val="3333CC"/>
                </a:solidFill>
                <a:latin typeface="+mn-lt"/>
                <a:ea typeface="+mn-ea"/>
              </a:rPr>
              <a:t>1</a:t>
            </a:r>
            <a:r>
              <a:rPr lang="zh-CN" altLang="zh-CN" sz="2400" b="1" dirty="0">
                <a:solidFill>
                  <a:srgbClr val="3333CC"/>
                </a:solidFill>
                <a:latin typeface="+mn-lt"/>
                <a:ea typeface="+mn-ea"/>
              </a:rPr>
              <a:t>）中断处理</a:t>
            </a:r>
          </a:p>
          <a:p>
            <a:pPr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中断处理</a:t>
            </a:r>
            <a:r>
              <a:rPr lang="zh-CN" altLang="zh-CN" sz="2400" kern="1000" dirty="0">
                <a:latin typeface="Times New Roman"/>
                <a:ea typeface="宋体"/>
              </a:rPr>
              <a:t>应</a:t>
            </a:r>
            <a:r>
              <a:rPr lang="zh-CN" altLang="zh-CN" sz="2400" kern="100" dirty="0">
                <a:latin typeface="Times New Roman"/>
                <a:ea typeface="宋体"/>
              </a:rPr>
              <a:t>根据</a:t>
            </a:r>
            <a:r>
              <a:rPr lang="zh-CN" altLang="zh-CN" sz="2400" kern="1000" dirty="0">
                <a:latin typeface="Times New Roman"/>
                <a:ea typeface="宋体"/>
              </a:rPr>
              <a:t>具体要求编写中断服务程序。中断服务程序的设计将在下一节详细介绍。</a:t>
            </a:r>
          </a:p>
          <a:p>
            <a:pPr algn="l">
              <a:lnSpc>
                <a:spcPct val="150000"/>
              </a:lnSpc>
              <a:spcAft>
                <a:spcPts val="0"/>
              </a:spcAft>
            </a:pPr>
            <a:r>
              <a:rPr lang="en-US" altLang="zh-CN" sz="2400" kern="1000" dirty="0" smtClean="0">
                <a:latin typeface="Times New Roman"/>
                <a:ea typeface="宋体"/>
              </a:rPr>
              <a:t>        </a:t>
            </a:r>
            <a:r>
              <a:rPr lang="zh-CN" altLang="zh-CN" sz="2400" b="1" dirty="0">
                <a:solidFill>
                  <a:srgbClr val="3333CC"/>
                </a:solidFill>
                <a:latin typeface="+mn-lt"/>
                <a:ea typeface="+mn-ea"/>
              </a:rPr>
              <a:t>（</a:t>
            </a:r>
            <a:r>
              <a:rPr lang="en-US" altLang="zh-CN" sz="2400" b="1" dirty="0">
                <a:solidFill>
                  <a:srgbClr val="3333CC"/>
                </a:solidFill>
                <a:latin typeface="+mn-lt"/>
                <a:ea typeface="+mn-ea"/>
              </a:rPr>
              <a:t>2</a:t>
            </a:r>
            <a:r>
              <a:rPr lang="zh-CN" altLang="zh-CN" sz="2400" b="1" dirty="0">
                <a:solidFill>
                  <a:srgbClr val="3333CC"/>
                </a:solidFill>
                <a:latin typeface="+mn-lt"/>
                <a:ea typeface="+mn-ea"/>
              </a:rPr>
              <a:t>）中断返回</a:t>
            </a:r>
          </a:p>
          <a:p>
            <a:pPr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中断服务程序</a:t>
            </a:r>
            <a:r>
              <a:rPr lang="zh-CN" altLang="zh-CN" sz="2400" kern="1000" dirty="0">
                <a:latin typeface="Times New Roman"/>
                <a:ea typeface="宋体"/>
              </a:rPr>
              <a:t>的最后一条指令必须是中断返回指令</a:t>
            </a:r>
            <a:r>
              <a:rPr lang="en-US" altLang="zh-CN" sz="2400" kern="1000" dirty="0">
                <a:latin typeface="Times New Roman"/>
                <a:ea typeface="宋体"/>
              </a:rPr>
              <a:t>RETI</a:t>
            </a:r>
            <a:r>
              <a:rPr lang="zh-CN" altLang="zh-CN" sz="2400" kern="1000" dirty="0">
                <a:latin typeface="Times New Roman"/>
                <a:ea typeface="宋体"/>
              </a:rPr>
              <a:t>。</a:t>
            </a:r>
            <a:r>
              <a:rPr lang="en-US" altLang="zh-CN" sz="2400" kern="1000" dirty="0">
                <a:latin typeface="Times New Roman"/>
                <a:ea typeface="宋体"/>
              </a:rPr>
              <a:t>CPU</a:t>
            </a:r>
            <a:r>
              <a:rPr lang="zh-CN" altLang="zh-CN" sz="2400" kern="1000" dirty="0">
                <a:latin typeface="Times New Roman"/>
                <a:ea typeface="宋体"/>
              </a:rPr>
              <a:t>执行这条指令时，把响应中断时置位的优先级触发器复位，再从堆栈中弹出断点地址送</a:t>
            </a:r>
            <a:r>
              <a:rPr lang="en-US" altLang="zh-CN" sz="2400" kern="1000" dirty="0">
                <a:latin typeface="Times New Roman"/>
                <a:ea typeface="宋体"/>
              </a:rPr>
              <a:t>PC</a:t>
            </a:r>
            <a:r>
              <a:rPr lang="zh-CN" altLang="zh-CN" sz="2400" kern="1000" dirty="0">
                <a:latin typeface="Times New Roman"/>
                <a:ea typeface="宋体"/>
              </a:rPr>
              <a:t>，使程序回到断点处重新执行先前被中断的程序。由于</a:t>
            </a:r>
            <a:r>
              <a:rPr lang="en-US" altLang="zh-CN" sz="2400" kern="1000" dirty="0">
                <a:latin typeface="Times New Roman"/>
                <a:ea typeface="宋体"/>
              </a:rPr>
              <a:t>RETI</a:t>
            </a:r>
            <a:r>
              <a:rPr lang="zh-CN" altLang="zh-CN" sz="2400" kern="1000" dirty="0">
                <a:latin typeface="Times New Roman"/>
                <a:ea typeface="宋体"/>
              </a:rPr>
              <a:t>的作用不同于</a:t>
            </a:r>
            <a:r>
              <a:rPr lang="en-US" altLang="zh-CN" sz="2400" kern="1000" dirty="0">
                <a:latin typeface="Times New Roman"/>
                <a:ea typeface="宋体"/>
              </a:rPr>
              <a:t>RET</a:t>
            </a:r>
            <a:r>
              <a:rPr lang="zh-CN" altLang="zh-CN" sz="2400" kern="1000" dirty="0">
                <a:latin typeface="Times New Roman"/>
                <a:ea typeface="宋体"/>
              </a:rPr>
              <a:t>，所以中断的返回不能用</a:t>
            </a:r>
            <a:r>
              <a:rPr lang="en-US" altLang="zh-CN" sz="2400" kern="1000" dirty="0">
                <a:latin typeface="Times New Roman"/>
                <a:ea typeface="宋体"/>
              </a:rPr>
              <a:t>RET</a:t>
            </a:r>
            <a:r>
              <a:rPr lang="zh-CN" altLang="zh-CN" sz="2400" kern="1000" dirty="0">
                <a:latin typeface="Times New Roman"/>
                <a:ea typeface="宋体"/>
              </a:rPr>
              <a:t>指令来替代</a:t>
            </a:r>
            <a:r>
              <a:rPr lang="zh-CN" altLang="zh-CN" sz="2400" kern="1000" dirty="0" smtClean="0">
                <a:latin typeface="Times New Roman"/>
                <a:ea typeface="宋体"/>
              </a:rPr>
              <a:t>。</a:t>
            </a:r>
            <a:r>
              <a:rPr lang="en-US" altLang="zh-CN" sz="2400" kern="1000" dirty="0" smtClean="0">
                <a:latin typeface="Times New Roman"/>
                <a:ea typeface="宋体"/>
              </a:rPr>
              <a:t> </a:t>
            </a:r>
            <a:endParaRPr lang="zh-CN" altLang="zh-CN" sz="2400" kern="1000" dirty="0">
              <a:effectLst/>
              <a:latin typeface="Times New Roman"/>
              <a:ea typeface="宋体"/>
            </a:endParaRPr>
          </a:p>
        </p:txBody>
      </p:sp>
    </p:spTree>
    <p:extLst>
      <p:ext uri="{BB962C8B-B14F-4D97-AF65-F5344CB8AC3E}">
        <p14:creationId xmlns:p14="http://schemas.microsoft.com/office/powerpoint/2010/main" val="3267270818"/>
      </p:ext>
    </p:extLst>
  </p:cSld>
  <p:clrMapOvr>
    <a:masterClrMapping/>
  </p:clrMapOvr>
  <p:transition>
    <p:random/>
    <p:sndAc>
      <p:stSnd>
        <p:snd r:embed="rId2" name="camera.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8869D4EE-F327-443D-9BF4-631BDAC6792A}" type="slidenum">
              <a:rPr lang="zh-CN" altLang="en-US"/>
              <a:pPr>
                <a:defRPr/>
              </a:pPr>
              <a:t>66</a:t>
            </a:fld>
            <a:endParaRPr lang="en-US" altLang="zh-CN"/>
          </a:p>
        </p:txBody>
      </p:sp>
      <p:sp>
        <p:nvSpPr>
          <p:cNvPr id="2" name="矩形 1"/>
          <p:cNvSpPr/>
          <p:nvPr/>
        </p:nvSpPr>
        <p:spPr>
          <a:xfrm>
            <a:off x="0" y="1908014"/>
            <a:ext cx="9144000" cy="2012859"/>
          </a:xfrm>
          <a:prstGeom prst="rect">
            <a:avLst/>
          </a:prstGeom>
        </p:spPr>
        <p:txBody>
          <a:bodyPr wrap="square">
            <a:spAutoFit/>
          </a:bodyPr>
          <a:lstStyle/>
          <a:p>
            <a:pPr algn="l">
              <a:lnSpc>
                <a:spcPct val="130000"/>
              </a:lnSpc>
            </a:pPr>
            <a:r>
              <a:rPr lang="en-US" altLang="zh-CN" sz="2400" b="1" dirty="0" smtClean="0">
                <a:solidFill>
                  <a:srgbClr val="9900CC"/>
                </a:solidFill>
                <a:latin typeface="+mn-lt"/>
                <a:ea typeface="+mn-ea"/>
              </a:rPr>
              <a:t>        8.3.1  </a:t>
            </a:r>
            <a:r>
              <a:rPr lang="zh-CN" altLang="en-US" sz="2400" b="1" dirty="0">
                <a:solidFill>
                  <a:srgbClr val="9900CC"/>
                </a:solidFill>
                <a:latin typeface="+mn-lt"/>
                <a:ea typeface="+mn-ea"/>
              </a:rPr>
              <a:t>中断系统的程序设计</a:t>
            </a:r>
            <a:endParaRPr lang="en-US" altLang="zh-CN" sz="2400" b="1" dirty="0">
              <a:solidFill>
                <a:srgbClr val="9900CC"/>
              </a:solidFill>
              <a:latin typeface="+mn-lt"/>
              <a:ea typeface="+mn-ea"/>
            </a:endParaRPr>
          </a:p>
          <a:p>
            <a:pPr algn="l">
              <a:lnSpc>
                <a:spcPct val="130000"/>
              </a:lnSpc>
            </a:pPr>
            <a:r>
              <a:rPr lang="zh-CN" altLang="en-US" sz="2400" b="1" dirty="0" smtClean="0">
                <a:solidFill>
                  <a:schemeClr val="accent2"/>
                </a:solidFill>
                <a:latin typeface="+mn-lt"/>
                <a:ea typeface="+mn-ea"/>
              </a:rPr>
              <a:t>        中断系统</a:t>
            </a:r>
            <a:r>
              <a:rPr lang="zh-CN" altLang="en-US" sz="2400" b="1" dirty="0">
                <a:solidFill>
                  <a:schemeClr val="accent2"/>
                </a:solidFill>
                <a:latin typeface="+mn-lt"/>
                <a:ea typeface="+mn-ea"/>
              </a:rPr>
              <a:t>的运行必须与中断服务子程序配合才能正确使用。设计中断服务子程序需要首先明确以下几个问题。</a:t>
            </a:r>
          </a:p>
          <a:p>
            <a:pPr>
              <a:lnSpc>
                <a:spcPct val="130000"/>
              </a:lnSpc>
            </a:pPr>
            <a:endParaRPr lang="zh-CN" altLang="en-US" sz="2400" b="1" dirty="0">
              <a:solidFill>
                <a:srgbClr val="0000FF"/>
              </a:solidFill>
              <a:latin typeface="+mn-lt"/>
              <a:ea typeface="+mn-ea"/>
            </a:endParaRPr>
          </a:p>
        </p:txBody>
      </p:sp>
      <p:sp>
        <p:nvSpPr>
          <p:cNvPr id="3" name="矩形 2"/>
          <p:cNvSpPr/>
          <p:nvPr/>
        </p:nvSpPr>
        <p:spPr>
          <a:xfrm>
            <a:off x="0" y="897627"/>
            <a:ext cx="9144000" cy="652486"/>
          </a:xfrm>
          <a:prstGeom prst="rect">
            <a:avLst/>
          </a:prstGeom>
        </p:spPr>
        <p:txBody>
          <a:bodyPr wrap="square">
            <a:spAutoFit/>
          </a:bodyPr>
          <a:lstStyle/>
          <a:p>
            <a:pPr lvl="0">
              <a:lnSpc>
                <a:spcPct val="130000"/>
              </a:lnSpc>
            </a:pPr>
            <a:r>
              <a:rPr lang="en-US" altLang="zh-CN" sz="2800" b="1" dirty="0">
                <a:solidFill>
                  <a:srgbClr val="FF0000"/>
                </a:solidFill>
                <a:latin typeface="黑体" pitchFamily="2" charset="-122"/>
                <a:ea typeface="黑体" pitchFamily="2" charset="-122"/>
              </a:rPr>
              <a:t>8.3  </a:t>
            </a:r>
            <a:r>
              <a:rPr lang="zh-CN" altLang="en-US" sz="2800" b="1" dirty="0">
                <a:solidFill>
                  <a:srgbClr val="FF0000"/>
                </a:solidFill>
                <a:latin typeface="黑体" pitchFamily="2" charset="-122"/>
                <a:ea typeface="黑体" pitchFamily="2" charset="-122"/>
              </a:rPr>
              <a:t>中断系统的程序设计及实例</a:t>
            </a:r>
          </a:p>
        </p:txBody>
      </p:sp>
    </p:spTree>
    <p:extLst>
      <p:ext uri="{BB962C8B-B14F-4D97-AF65-F5344CB8AC3E}">
        <p14:creationId xmlns:p14="http://schemas.microsoft.com/office/powerpoint/2010/main" val="128691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67</a:t>
            </a:fld>
            <a:endParaRPr lang="en-US" altLang="zh-CN" dirty="0"/>
          </a:p>
        </p:txBody>
      </p:sp>
      <p:sp>
        <p:nvSpPr>
          <p:cNvPr id="4" name="矩形 3"/>
          <p:cNvSpPr/>
          <p:nvPr/>
        </p:nvSpPr>
        <p:spPr>
          <a:xfrm>
            <a:off x="0" y="565680"/>
            <a:ext cx="9144000" cy="4450449"/>
          </a:xfrm>
          <a:prstGeom prst="rect">
            <a:avLst/>
          </a:prstGeom>
        </p:spPr>
        <p:txBody>
          <a:bodyPr wrap="square">
            <a:spAutoFit/>
          </a:bodyPr>
          <a:lstStyle/>
          <a:p>
            <a:pPr marL="342900" lvl="0" indent="342900" algn="just">
              <a:lnSpc>
                <a:spcPct val="130000"/>
              </a:lnSpc>
              <a:spcBef>
                <a:spcPct val="20000"/>
              </a:spcBef>
            </a:pPr>
            <a:r>
              <a:rPr lang="en-US" altLang="zh-CN" sz="2400" b="1" kern="0" dirty="0">
                <a:solidFill>
                  <a:srgbClr val="0000FF"/>
                </a:solidFill>
                <a:latin typeface="Arial"/>
                <a:ea typeface="幼圆"/>
              </a:rPr>
              <a:t>1</a:t>
            </a:r>
            <a:r>
              <a:rPr lang="zh-CN" altLang="en-US" sz="2400" b="1" kern="0" dirty="0">
                <a:solidFill>
                  <a:srgbClr val="0000FF"/>
                </a:solidFill>
                <a:latin typeface="Arial"/>
                <a:ea typeface="幼圆"/>
              </a:rPr>
              <a:t>．中断系统的初始化程序</a:t>
            </a:r>
          </a:p>
          <a:p>
            <a:pPr marL="342900" lvl="0" indent="342900" algn="just">
              <a:lnSpc>
                <a:spcPct val="130000"/>
              </a:lnSpc>
              <a:spcBef>
                <a:spcPct val="20000"/>
              </a:spcBef>
            </a:pPr>
            <a:r>
              <a:rPr lang="zh-CN" altLang="en-US" sz="2400" b="1" kern="0" dirty="0">
                <a:solidFill>
                  <a:srgbClr val="333399"/>
                </a:solidFill>
                <a:latin typeface="Arial"/>
                <a:ea typeface="幼圆"/>
              </a:rPr>
              <a:t>任务有下列</a:t>
            </a:r>
            <a:r>
              <a:rPr lang="en-US" altLang="zh-CN" sz="2400" b="1" kern="0" dirty="0">
                <a:solidFill>
                  <a:srgbClr val="333399"/>
                </a:solidFill>
                <a:latin typeface="Arial"/>
              </a:rPr>
              <a:t>4</a:t>
            </a:r>
            <a:r>
              <a:rPr lang="zh-CN" altLang="en-US" sz="2400" b="1" kern="0" dirty="0">
                <a:solidFill>
                  <a:srgbClr val="333399"/>
                </a:solidFill>
                <a:latin typeface="Arial"/>
                <a:ea typeface="幼圆"/>
              </a:rPr>
              <a:t>条：</a:t>
            </a:r>
          </a:p>
          <a:p>
            <a:pPr lvl="0" algn="l">
              <a:lnSpc>
                <a:spcPct val="150000"/>
              </a:lnSpc>
              <a:spcBef>
                <a:spcPts val="0"/>
              </a:spcBef>
            </a:pPr>
            <a:r>
              <a:rPr lang="en-US" altLang="zh-CN" sz="2400" b="1" kern="0" dirty="0" smtClean="0">
                <a:solidFill>
                  <a:srgbClr val="333399"/>
                </a:solidFill>
                <a:latin typeface="Arial"/>
                <a:ea typeface="幼圆"/>
              </a:rPr>
              <a:t>      </a:t>
            </a:r>
            <a:r>
              <a:rPr lang="zh-CN" altLang="zh-CN" sz="2400" b="1" kern="0" dirty="0" smtClean="0">
                <a:solidFill>
                  <a:srgbClr val="333399"/>
                </a:solidFill>
                <a:latin typeface="Arial"/>
                <a:ea typeface="幼圆"/>
              </a:rPr>
              <a:t>（</a:t>
            </a:r>
            <a:r>
              <a:rPr lang="en-US" altLang="zh-CN" sz="2400" b="1" kern="0" dirty="0">
                <a:solidFill>
                  <a:srgbClr val="333399"/>
                </a:solidFill>
                <a:latin typeface="Arial"/>
                <a:ea typeface="幼圆"/>
              </a:rPr>
              <a:t>1</a:t>
            </a:r>
            <a:r>
              <a:rPr lang="zh-CN" altLang="zh-CN" sz="2400" b="1" kern="0" dirty="0">
                <a:solidFill>
                  <a:srgbClr val="333399"/>
                </a:solidFill>
                <a:latin typeface="Arial"/>
                <a:ea typeface="幼圆"/>
              </a:rPr>
              <a:t>）开总中断，设置中断允许控制寄存器</a:t>
            </a:r>
            <a:r>
              <a:rPr lang="en-US" altLang="zh-CN" sz="2400" b="1" kern="0" dirty="0">
                <a:solidFill>
                  <a:srgbClr val="333399"/>
                </a:solidFill>
                <a:latin typeface="Arial"/>
                <a:ea typeface="幼圆"/>
              </a:rPr>
              <a:t>IE</a:t>
            </a:r>
            <a:r>
              <a:rPr lang="zh-CN" altLang="zh-CN" sz="2400" b="1" kern="0" dirty="0">
                <a:solidFill>
                  <a:srgbClr val="333399"/>
                </a:solidFill>
                <a:latin typeface="Arial"/>
                <a:ea typeface="幼圆"/>
              </a:rPr>
              <a:t>相关位。</a:t>
            </a:r>
          </a:p>
          <a:p>
            <a:pPr lvl="0" algn="l">
              <a:lnSpc>
                <a:spcPct val="150000"/>
              </a:lnSpc>
              <a:spcBef>
                <a:spcPts val="0"/>
              </a:spcBef>
            </a:pPr>
            <a:r>
              <a:rPr lang="en-US" altLang="zh-CN" sz="2400" b="1" kern="0" dirty="0" smtClean="0">
                <a:solidFill>
                  <a:srgbClr val="333399"/>
                </a:solidFill>
                <a:latin typeface="Arial"/>
                <a:ea typeface="幼圆"/>
              </a:rPr>
              <a:t>      </a:t>
            </a:r>
            <a:r>
              <a:rPr lang="zh-CN" altLang="zh-CN" sz="2400" b="1" kern="0" dirty="0" smtClean="0">
                <a:solidFill>
                  <a:srgbClr val="333399"/>
                </a:solidFill>
                <a:latin typeface="Arial"/>
                <a:ea typeface="幼圆"/>
              </a:rPr>
              <a:t>（</a:t>
            </a:r>
            <a:r>
              <a:rPr lang="en-US" altLang="zh-CN" sz="2400" b="1" kern="0" dirty="0">
                <a:solidFill>
                  <a:srgbClr val="333399"/>
                </a:solidFill>
                <a:latin typeface="Arial"/>
                <a:ea typeface="幼圆"/>
              </a:rPr>
              <a:t>2</a:t>
            </a:r>
            <a:r>
              <a:rPr lang="zh-CN" altLang="zh-CN" sz="2400" b="1" kern="0" dirty="0">
                <a:solidFill>
                  <a:srgbClr val="333399"/>
                </a:solidFill>
                <a:latin typeface="Arial"/>
                <a:ea typeface="幼圆"/>
              </a:rPr>
              <a:t>）某一中断源中断请求的允许与禁止（屏蔽），设置中断允许控制寄存器</a:t>
            </a:r>
            <a:r>
              <a:rPr lang="en-US" altLang="zh-CN" sz="2400" b="1" kern="0" dirty="0">
                <a:solidFill>
                  <a:srgbClr val="333399"/>
                </a:solidFill>
                <a:latin typeface="Arial"/>
                <a:ea typeface="幼圆"/>
              </a:rPr>
              <a:t>IE</a:t>
            </a:r>
            <a:r>
              <a:rPr lang="zh-CN" altLang="zh-CN" sz="2400" b="1" kern="0" dirty="0">
                <a:solidFill>
                  <a:srgbClr val="333399"/>
                </a:solidFill>
                <a:latin typeface="Arial"/>
                <a:ea typeface="幼圆"/>
              </a:rPr>
              <a:t>相关位。</a:t>
            </a:r>
          </a:p>
          <a:p>
            <a:pPr lvl="0" algn="l">
              <a:lnSpc>
                <a:spcPct val="150000"/>
              </a:lnSpc>
              <a:spcBef>
                <a:spcPts val="0"/>
              </a:spcBef>
            </a:pPr>
            <a:r>
              <a:rPr lang="en-US" altLang="zh-CN" sz="2400" b="1" kern="0" dirty="0" smtClean="0">
                <a:solidFill>
                  <a:srgbClr val="333399"/>
                </a:solidFill>
                <a:latin typeface="Arial"/>
                <a:ea typeface="幼圆"/>
              </a:rPr>
              <a:t>      </a:t>
            </a:r>
            <a:r>
              <a:rPr lang="zh-CN" altLang="zh-CN" sz="2400" b="1" kern="0" dirty="0" smtClean="0">
                <a:solidFill>
                  <a:srgbClr val="333399"/>
                </a:solidFill>
                <a:latin typeface="Arial"/>
                <a:ea typeface="幼圆"/>
              </a:rPr>
              <a:t>（</a:t>
            </a:r>
            <a:r>
              <a:rPr lang="en-US" altLang="zh-CN" sz="2400" b="1" kern="0" dirty="0">
                <a:solidFill>
                  <a:srgbClr val="333399"/>
                </a:solidFill>
                <a:latin typeface="Arial"/>
                <a:ea typeface="幼圆"/>
              </a:rPr>
              <a:t>3</a:t>
            </a:r>
            <a:r>
              <a:rPr lang="zh-CN" altLang="zh-CN" sz="2400" b="1" kern="0" dirty="0">
                <a:solidFill>
                  <a:srgbClr val="333399"/>
                </a:solidFill>
                <a:latin typeface="Arial"/>
                <a:ea typeface="幼圆"/>
              </a:rPr>
              <a:t>）确定各中断源的优先级别，设置中断优先级寄存器</a:t>
            </a:r>
            <a:r>
              <a:rPr lang="en-US" altLang="zh-CN" sz="2400" b="1" kern="0" dirty="0">
                <a:solidFill>
                  <a:srgbClr val="333399"/>
                </a:solidFill>
                <a:latin typeface="Arial"/>
                <a:ea typeface="幼圆"/>
              </a:rPr>
              <a:t>IP</a:t>
            </a:r>
            <a:r>
              <a:rPr lang="zh-CN" altLang="zh-CN" sz="2400" b="1" kern="0" dirty="0">
                <a:solidFill>
                  <a:srgbClr val="333399"/>
                </a:solidFill>
                <a:latin typeface="Arial"/>
                <a:ea typeface="幼圆"/>
              </a:rPr>
              <a:t>。</a:t>
            </a:r>
          </a:p>
          <a:p>
            <a:pPr lvl="0" algn="l">
              <a:lnSpc>
                <a:spcPct val="150000"/>
              </a:lnSpc>
              <a:spcBef>
                <a:spcPts val="0"/>
              </a:spcBef>
            </a:pPr>
            <a:r>
              <a:rPr lang="en-US" altLang="zh-CN" sz="2400" b="1" kern="0" dirty="0" smtClean="0">
                <a:solidFill>
                  <a:srgbClr val="333399"/>
                </a:solidFill>
                <a:latin typeface="Arial"/>
                <a:ea typeface="幼圆"/>
              </a:rPr>
              <a:t>      </a:t>
            </a:r>
            <a:r>
              <a:rPr lang="zh-CN" altLang="zh-CN" sz="2400" b="1" kern="0" dirty="0" smtClean="0">
                <a:solidFill>
                  <a:srgbClr val="333399"/>
                </a:solidFill>
                <a:latin typeface="Arial"/>
                <a:ea typeface="幼圆"/>
              </a:rPr>
              <a:t>（</a:t>
            </a:r>
            <a:r>
              <a:rPr lang="en-US" altLang="zh-CN" sz="2400" b="1" kern="0" dirty="0">
                <a:solidFill>
                  <a:srgbClr val="333399"/>
                </a:solidFill>
                <a:latin typeface="Arial"/>
                <a:ea typeface="幼圆"/>
              </a:rPr>
              <a:t>4</a:t>
            </a:r>
            <a:r>
              <a:rPr lang="zh-CN" altLang="zh-CN" sz="2400" b="1" kern="0" dirty="0">
                <a:solidFill>
                  <a:srgbClr val="333399"/>
                </a:solidFill>
                <a:latin typeface="Arial"/>
                <a:ea typeface="幼圆"/>
              </a:rPr>
              <a:t>）若是外部中断请求，则要设定触发方式是低电平触发还是下降沿触发。</a:t>
            </a:r>
          </a:p>
        </p:txBody>
      </p:sp>
    </p:spTree>
    <p:extLst>
      <p:ext uri="{BB962C8B-B14F-4D97-AF65-F5344CB8AC3E}">
        <p14:creationId xmlns:p14="http://schemas.microsoft.com/office/powerpoint/2010/main" val="2628137387"/>
      </p:ext>
    </p:extLst>
  </p:cSld>
  <p:clrMapOvr>
    <a:masterClrMapping/>
  </p:clrMapOvr>
  <p:transition>
    <p:random/>
    <p:sndAc>
      <p:stSnd>
        <p:snd r:embed="rId2" name="camera.wav"/>
      </p:stSnd>
    </p:sndAc>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A054295F-8DF0-4B6D-BBAF-E2F69B9BAE31}" type="slidenum">
              <a:rPr lang="zh-CN" altLang="en-US"/>
              <a:pPr>
                <a:defRPr/>
              </a:pPr>
              <a:t>68</a:t>
            </a:fld>
            <a:endParaRPr lang="en-US" altLang="zh-CN"/>
          </a:p>
        </p:txBody>
      </p:sp>
      <p:sp>
        <p:nvSpPr>
          <p:cNvPr id="40962" name="内容占位符 1"/>
          <p:cNvSpPr>
            <a:spLocks noGrp="1"/>
          </p:cNvSpPr>
          <p:nvPr>
            <p:ph/>
          </p:nvPr>
        </p:nvSpPr>
        <p:spPr/>
        <p:txBody>
          <a:bodyPr/>
          <a:lstStyle/>
          <a:p>
            <a:pPr>
              <a:lnSpc>
                <a:spcPct val="130000"/>
              </a:lnSpc>
            </a:pPr>
            <a:r>
              <a:rPr lang="zh-CN" altLang="en-US" dirty="0" smtClean="0"/>
              <a:t>前</a:t>
            </a:r>
            <a:r>
              <a:rPr lang="en-US" altLang="zh-CN" dirty="0" smtClean="0">
                <a:ea typeface="宋体" pitchFamily="2" charset="-122"/>
              </a:rPr>
              <a:t>3</a:t>
            </a:r>
            <a:r>
              <a:rPr lang="zh-CN" altLang="en-US" dirty="0" smtClean="0"/>
              <a:t>条一般放在主程序的初始化程序段中。</a:t>
            </a:r>
          </a:p>
          <a:p>
            <a:pPr>
              <a:lnSpc>
                <a:spcPct val="130000"/>
              </a:lnSpc>
            </a:pPr>
            <a:r>
              <a:rPr lang="en-US" altLang="zh-CN" b="1" dirty="0" smtClean="0">
                <a:solidFill>
                  <a:srgbClr val="FF3300"/>
                </a:solidFill>
                <a:latin typeface="黑体" pitchFamily="49" charset="-122"/>
              </a:rPr>
              <a:t>【</a:t>
            </a:r>
            <a:r>
              <a:rPr lang="zh-CN" altLang="en-US" b="1" dirty="0" smtClean="0">
                <a:solidFill>
                  <a:srgbClr val="FF3300"/>
                </a:solidFill>
                <a:latin typeface="黑体" pitchFamily="49" charset="-122"/>
              </a:rPr>
              <a:t>例</a:t>
            </a:r>
            <a:r>
              <a:rPr lang="en-US" altLang="zh-CN" dirty="0" smtClean="0">
                <a:solidFill>
                  <a:srgbClr val="FF3300"/>
                </a:solidFill>
                <a:latin typeface="黑体" pitchFamily="49" charset="-122"/>
              </a:rPr>
              <a:t>8</a:t>
            </a:r>
            <a:r>
              <a:rPr lang="en-US" altLang="zh-CN" b="1" dirty="0" smtClean="0">
                <a:solidFill>
                  <a:srgbClr val="FF3300"/>
                </a:solidFill>
                <a:latin typeface="黑体" pitchFamily="49" charset="-122"/>
              </a:rPr>
              <a:t>-1】</a:t>
            </a:r>
            <a:r>
              <a:rPr lang="en-US" altLang="zh-CN" dirty="0" smtClean="0"/>
              <a:t>  </a:t>
            </a:r>
            <a:r>
              <a:rPr lang="zh-CN" altLang="en-US" dirty="0" smtClean="0"/>
              <a:t>假设允许</a:t>
            </a:r>
            <a:r>
              <a:rPr lang="zh-CN" altLang="en-US" b="1" dirty="0" smtClean="0">
                <a:solidFill>
                  <a:srgbClr val="3333CC"/>
                </a:solidFill>
              </a:rPr>
              <a:t>外部中断</a:t>
            </a:r>
            <a:r>
              <a:rPr lang="en-US" altLang="zh-CN" b="1" dirty="0" smtClean="0">
                <a:solidFill>
                  <a:srgbClr val="3333CC"/>
                </a:solidFill>
                <a:ea typeface="宋体" pitchFamily="2" charset="-122"/>
              </a:rPr>
              <a:t>0</a:t>
            </a:r>
            <a:r>
              <a:rPr lang="zh-CN" altLang="en-US" b="1" dirty="0" smtClean="0">
                <a:solidFill>
                  <a:srgbClr val="3333CC"/>
                </a:solidFill>
              </a:rPr>
              <a:t>中断</a:t>
            </a:r>
            <a:r>
              <a:rPr lang="zh-CN" altLang="en-US" dirty="0" smtClean="0"/>
              <a:t>，设定为</a:t>
            </a:r>
            <a:r>
              <a:rPr lang="zh-CN" altLang="en-US" b="1" dirty="0" smtClean="0">
                <a:solidFill>
                  <a:srgbClr val="3333CC"/>
                </a:solidFill>
              </a:rPr>
              <a:t>高级</a:t>
            </a:r>
            <a:r>
              <a:rPr lang="zh-CN" altLang="en-US" dirty="0" smtClean="0"/>
              <a:t>中断，</a:t>
            </a:r>
            <a:r>
              <a:rPr lang="zh-CN" altLang="en-US" dirty="0"/>
              <a:t>采用下降沿沿</a:t>
            </a:r>
            <a:r>
              <a:rPr lang="zh-CN" altLang="en-US" dirty="0" smtClean="0"/>
              <a:t>触发方式，</a:t>
            </a:r>
            <a:r>
              <a:rPr lang="zh-CN" altLang="en-US" dirty="0" smtClean="0">
                <a:solidFill>
                  <a:srgbClr val="3333CC"/>
                </a:solidFill>
              </a:rPr>
              <a:t>其他中断源为低级中断</a:t>
            </a:r>
            <a:r>
              <a:rPr lang="zh-CN" altLang="en-US" dirty="0" smtClean="0"/>
              <a:t>。初始化程序如下：</a:t>
            </a:r>
          </a:p>
          <a:p>
            <a:pPr>
              <a:lnSpc>
                <a:spcPct val="130000"/>
              </a:lnSpc>
            </a:pPr>
            <a:r>
              <a:rPr lang="en-US" altLang="zh-CN" sz="2000" dirty="0" smtClean="0">
                <a:ea typeface="宋体" pitchFamily="2" charset="-122"/>
              </a:rPr>
              <a:t>SETB    EA	</a:t>
            </a:r>
            <a:r>
              <a:rPr lang="zh-CN" altLang="en-US" sz="2000" dirty="0" smtClean="0"/>
              <a:t>；</a:t>
            </a:r>
            <a:r>
              <a:rPr lang="en-US" altLang="zh-CN" sz="2000" dirty="0" smtClean="0">
                <a:ea typeface="宋体" pitchFamily="2" charset="-122"/>
              </a:rPr>
              <a:t>EA </a:t>
            </a:r>
            <a:r>
              <a:rPr lang="zh-CN" altLang="en-US" sz="2000" dirty="0" smtClean="0"/>
              <a:t>位置</a:t>
            </a:r>
            <a:r>
              <a:rPr lang="en-US" altLang="zh-CN" sz="2000" dirty="0" smtClean="0">
                <a:ea typeface="宋体" pitchFamily="2" charset="-122"/>
              </a:rPr>
              <a:t>1</a:t>
            </a:r>
            <a:r>
              <a:rPr lang="zh-CN" altLang="en-US" sz="2000" dirty="0" smtClean="0"/>
              <a:t>，总中断开关位开放</a:t>
            </a:r>
          </a:p>
          <a:p>
            <a:pPr>
              <a:lnSpc>
                <a:spcPct val="130000"/>
              </a:lnSpc>
            </a:pPr>
            <a:r>
              <a:rPr lang="en-US" altLang="zh-CN" sz="2000" dirty="0" smtClean="0">
                <a:ea typeface="宋体" pitchFamily="2" charset="-122"/>
              </a:rPr>
              <a:t>SETB    EX0	</a:t>
            </a:r>
            <a:r>
              <a:rPr lang="zh-CN" altLang="en-US" sz="2000" dirty="0" smtClean="0"/>
              <a:t>；</a:t>
            </a:r>
            <a:r>
              <a:rPr lang="en-US" altLang="zh-CN" sz="2000" dirty="0" smtClean="0">
                <a:ea typeface="宋体" pitchFamily="2" charset="-122"/>
              </a:rPr>
              <a:t>EX0</a:t>
            </a:r>
            <a:r>
              <a:rPr lang="zh-CN" altLang="en-US" sz="2000" dirty="0" smtClean="0"/>
              <a:t>位置</a:t>
            </a:r>
            <a:r>
              <a:rPr lang="en-US" altLang="zh-CN" sz="2000" dirty="0" smtClean="0">
                <a:ea typeface="宋体" pitchFamily="2" charset="-122"/>
              </a:rPr>
              <a:t>1</a:t>
            </a:r>
            <a:r>
              <a:rPr lang="zh-CN" altLang="en-US" sz="2000" dirty="0" smtClean="0"/>
              <a:t>，允许外部中断</a:t>
            </a:r>
            <a:r>
              <a:rPr lang="en-US" altLang="zh-CN" sz="2000" dirty="0" smtClean="0">
                <a:ea typeface="宋体" pitchFamily="2" charset="-122"/>
              </a:rPr>
              <a:t>0</a:t>
            </a:r>
            <a:r>
              <a:rPr lang="zh-CN" altLang="en-US" sz="2000" dirty="0" smtClean="0"/>
              <a:t>产生中断</a:t>
            </a:r>
          </a:p>
          <a:p>
            <a:pPr>
              <a:lnSpc>
                <a:spcPct val="130000"/>
              </a:lnSpc>
            </a:pPr>
            <a:r>
              <a:rPr lang="en-US" altLang="zh-CN" sz="2000" dirty="0" smtClean="0">
                <a:ea typeface="宋体" pitchFamily="2" charset="-122"/>
              </a:rPr>
              <a:t>SETB    PX0	</a:t>
            </a:r>
            <a:r>
              <a:rPr lang="zh-CN" altLang="en-US" sz="2000" dirty="0" smtClean="0"/>
              <a:t>；</a:t>
            </a:r>
            <a:r>
              <a:rPr lang="en-US" altLang="zh-CN" sz="2000" dirty="0" smtClean="0">
                <a:ea typeface="宋体" pitchFamily="2" charset="-122"/>
              </a:rPr>
              <a:t>PX0</a:t>
            </a:r>
            <a:r>
              <a:rPr lang="zh-CN" altLang="en-US" sz="2000" dirty="0" smtClean="0"/>
              <a:t>位置</a:t>
            </a:r>
            <a:r>
              <a:rPr lang="en-US" altLang="zh-CN" sz="2000" dirty="0" smtClean="0">
                <a:ea typeface="宋体" pitchFamily="2" charset="-122"/>
              </a:rPr>
              <a:t>1</a:t>
            </a:r>
            <a:r>
              <a:rPr lang="zh-CN" altLang="en-US" sz="2000" dirty="0" smtClean="0"/>
              <a:t>，外部中断</a:t>
            </a:r>
            <a:r>
              <a:rPr lang="en-US" altLang="zh-CN" sz="2000" dirty="0" smtClean="0">
                <a:ea typeface="宋体" pitchFamily="2" charset="-122"/>
              </a:rPr>
              <a:t>0</a:t>
            </a:r>
            <a:r>
              <a:rPr lang="zh-CN" altLang="en-US" sz="2000" dirty="0" smtClean="0"/>
              <a:t>为高优先级中断</a:t>
            </a:r>
          </a:p>
          <a:p>
            <a:pPr>
              <a:lnSpc>
                <a:spcPct val="130000"/>
              </a:lnSpc>
            </a:pPr>
            <a:r>
              <a:rPr lang="en-US" altLang="zh-CN" sz="2000" dirty="0" smtClean="0">
                <a:ea typeface="宋体" pitchFamily="2" charset="-122"/>
              </a:rPr>
              <a:t>SETB    IT0 	</a:t>
            </a:r>
            <a:r>
              <a:rPr lang="zh-CN" altLang="en-US" sz="2000" dirty="0" smtClean="0"/>
              <a:t>；</a:t>
            </a:r>
            <a:r>
              <a:rPr lang="en-US" altLang="zh-CN" sz="2000" dirty="0" smtClean="0">
                <a:ea typeface="宋体" pitchFamily="2" charset="-122"/>
              </a:rPr>
              <a:t>IT0</a:t>
            </a:r>
            <a:r>
              <a:rPr lang="zh-CN" altLang="en-US" sz="2000" dirty="0" smtClean="0"/>
              <a:t>位置</a:t>
            </a:r>
            <a:r>
              <a:rPr lang="en-US" altLang="zh-CN" sz="2000" dirty="0" smtClean="0">
                <a:ea typeface="宋体" pitchFamily="2" charset="-122"/>
              </a:rPr>
              <a:t>1</a:t>
            </a:r>
            <a:r>
              <a:rPr lang="zh-CN" altLang="en-US" sz="2000" dirty="0" smtClean="0"/>
              <a:t>，外部中断</a:t>
            </a:r>
            <a:r>
              <a:rPr lang="en-US" altLang="zh-CN" sz="2000" dirty="0" smtClean="0">
                <a:ea typeface="宋体" pitchFamily="2" charset="-122"/>
              </a:rPr>
              <a:t>0</a:t>
            </a:r>
            <a:r>
              <a:rPr lang="zh-CN" altLang="en-US" sz="2000" dirty="0"/>
              <a:t>为下降沿沿</a:t>
            </a:r>
            <a:r>
              <a:rPr lang="zh-CN" altLang="en-US" sz="2000" dirty="0" smtClean="0"/>
              <a:t>触发方式</a:t>
            </a:r>
          </a:p>
          <a:p>
            <a:endParaRPr lang="zh-CN" altLang="en-US" sz="2000" dirty="0" smtClean="0"/>
          </a:p>
        </p:txBody>
      </p:sp>
    </p:spTree>
    <p:extLst>
      <p:ext uri="{BB962C8B-B14F-4D97-AF65-F5344CB8AC3E}">
        <p14:creationId xmlns:p14="http://schemas.microsoft.com/office/powerpoint/2010/main" val="158684382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92491214-3F91-4D40-AD5B-2A26E2264AF5}" type="slidenum">
              <a:rPr lang="zh-CN" altLang="en-US"/>
              <a:pPr>
                <a:defRPr/>
              </a:pPr>
              <a:t>69</a:t>
            </a:fld>
            <a:endParaRPr lang="en-US" altLang="zh-CN"/>
          </a:p>
        </p:txBody>
      </p:sp>
      <p:sp>
        <p:nvSpPr>
          <p:cNvPr id="41986" name="内容占位符 1"/>
          <p:cNvSpPr>
            <a:spLocks noGrp="1"/>
          </p:cNvSpPr>
          <p:nvPr>
            <p:ph/>
          </p:nvPr>
        </p:nvSpPr>
        <p:spPr>
          <a:xfrm>
            <a:off x="395288" y="620713"/>
            <a:ext cx="8229600" cy="5410200"/>
          </a:xfrm>
        </p:spPr>
        <p:txBody>
          <a:bodyPr/>
          <a:lstStyle/>
          <a:p>
            <a:pPr>
              <a:lnSpc>
                <a:spcPct val="150000"/>
              </a:lnSpc>
            </a:pPr>
            <a:r>
              <a:rPr lang="en-US" altLang="zh-CN" dirty="0">
                <a:solidFill>
                  <a:srgbClr val="3333CC"/>
                </a:solidFill>
              </a:rPr>
              <a:t>2</a:t>
            </a:r>
            <a:r>
              <a:rPr lang="zh-CN" altLang="en-US" dirty="0">
                <a:solidFill>
                  <a:srgbClr val="3333CC"/>
                </a:solidFill>
              </a:rPr>
              <a:t>．中断服务程序</a:t>
            </a:r>
          </a:p>
          <a:p>
            <a:pPr>
              <a:lnSpc>
                <a:spcPct val="150000"/>
              </a:lnSpc>
            </a:pPr>
            <a:r>
              <a:rPr lang="zh-CN" altLang="en-US" dirty="0">
                <a:solidFill>
                  <a:srgbClr val="0000FF"/>
                </a:solidFill>
              </a:rPr>
              <a:t>（</a:t>
            </a:r>
            <a:r>
              <a:rPr lang="en-US" altLang="zh-CN" dirty="0">
                <a:solidFill>
                  <a:srgbClr val="0000FF"/>
                </a:solidFill>
              </a:rPr>
              <a:t>1</a:t>
            </a:r>
            <a:r>
              <a:rPr lang="zh-CN" altLang="en-US" dirty="0">
                <a:solidFill>
                  <a:srgbClr val="0000FF"/>
                </a:solidFill>
              </a:rPr>
              <a:t>）中断服务程序在程序存储器中的位置</a:t>
            </a:r>
            <a:r>
              <a:rPr lang="zh-CN" altLang="en-US" dirty="0" smtClean="0">
                <a:solidFill>
                  <a:srgbClr val="0000FF"/>
                </a:solidFill>
              </a:rPr>
              <a:t>安排</a:t>
            </a:r>
            <a:endParaRPr lang="en-US" altLang="zh-CN" dirty="0" smtClean="0">
              <a:solidFill>
                <a:srgbClr val="0000FF"/>
              </a:solidFill>
            </a:endParaRPr>
          </a:p>
          <a:p>
            <a:pPr>
              <a:lnSpc>
                <a:spcPct val="150000"/>
              </a:lnSpc>
            </a:pPr>
            <a:r>
              <a:rPr lang="zh-CN" altLang="en-US" dirty="0" smtClean="0"/>
              <a:t>程序必须先从</a:t>
            </a:r>
            <a:r>
              <a:rPr lang="zh-CN" altLang="en-US" b="1" dirty="0" smtClean="0">
                <a:solidFill>
                  <a:srgbClr val="3333CC"/>
                </a:solidFill>
              </a:rPr>
              <a:t>主程序起始地址</a:t>
            </a:r>
            <a:r>
              <a:rPr lang="en-US" altLang="zh-CN" b="1" dirty="0" smtClean="0">
                <a:solidFill>
                  <a:srgbClr val="3333CC"/>
                </a:solidFill>
                <a:ea typeface="宋体" pitchFamily="2" charset="-122"/>
              </a:rPr>
              <a:t>0000H</a:t>
            </a:r>
            <a:r>
              <a:rPr lang="zh-CN" altLang="en-US" dirty="0" smtClean="0"/>
              <a:t>执行。所以，</a:t>
            </a:r>
            <a:r>
              <a:rPr lang="zh-CN" altLang="en-US" b="1" dirty="0" smtClean="0">
                <a:solidFill>
                  <a:srgbClr val="FF3300"/>
                </a:solidFill>
              </a:rPr>
              <a:t>在</a:t>
            </a:r>
            <a:r>
              <a:rPr lang="en-US" altLang="zh-CN" b="1" dirty="0" smtClean="0">
                <a:solidFill>
                  <a:srgbClr val="FF3300"/>
                </a:solidFill>
                <a:ea typeface="宋体" pitchFamily="2" charset="-122"/>
              </a:rPr>
              <a:t>0000H</a:t>
            </a:r>
            <a:r>
              <a:rPr lang="zh-CN" altLang="en-US" b="1" dirty="0" smtClean="0">
                <a:solidFill>
                  <a:srgbClr val="FF3300"/>
                </a:solidFill>
              </a:rPr>
              <a:t>起始地址的几个字节中，用无条件转移指令</a:t>
            </a:r>
            <a:r>
              <a:rPr lang="zh-CN" altLang="en-US" dirty="0" smtClean="0"/>
              <a:t>，跳向主程序。</a:t>
            </a:r>
          </a:p>
          <a:p>
            <a:pPr>
              <a:lnSpc>
                <a:spcPct val="150000"/>
              </a:lnSpc>
            </a:pPr>
            <a:r>
              <a:rPr lang="zh-CN" altLang="en-US" dirty="0" smtClean="0"/>
              <a:t>另外，各中断入口地址之间依次相差</a:t>
            </a:r>
            <a:r>
              <a:rPr lang="en-US" altLang="zh-CN" dirty="0" smtClean="0">
                <a:ea typeface="宋体" pitchFamily="2" charset="-122"/>
              </a:rPr>
              <a:t>8</a:t>
            </a:r>
            <a:r>
              <a:rPr lang="zh-CN" altLang="en-US" dirty="0" smtClean="0"/>
              <a:t>字节，中断服务子程序稍长就超过</a:t>
            </a:r>
            <a:r>
              <a:rPr lang="en-US" altLang="zh-CN" dirty="0" smtClean="0">
                <a:ea typeface="宋体" pitchFamily="2" charset="-122"/>
              </a:rPr>
              <a:t>8</a:t>
            </a:r>
            <a:r>
              <a:rPr lang="zh-CN" altLang="en-US" dirty="0" smtClean="0"/>
              <a:t>字节，这样中断服务子程序就占用了其他的中断入口地址，影响其他中断源的中断处理。为此，</a:t>
            </a:r>
            <a:r>
              <a:rPr lang="zh-CN" altLang="en-US" b="1" dirty="0" smtClean="0">
                <a:solidFill>
                  <a:srgbClr val="3333CC"/>
                </a:solidFill>
              </a:rPr>
              <a:t>一般在进入中断后，用</a:t>
            </a:r>
            <a:r>
              <a:rPr lang="zh-CN" altLang="en-US" b="1" dirty="0" smtClean="0">
                <a:solidFill>
                  <a:srgbClr val="FF3300"/>
                </a:solidFill>
              </a:rPr>
              <a:t>一条无条件转移指令</a:t>
            </a:r>
            <a:r>
              <a:rPr lang="zh-CN" altLang="en-US" b="1" dirty="0" smtClean="0">
                <a:solidFill>
                  <a:srgbClr val="3333CC"/>
                </a:solidFill>
              </a:rPr>
              <a:t>，把中断服务子程序</a:t>
            </a:r>
            <a:r>
              <a:rPr lang="zh-CN" altLang="en-US" b="1" dirty="0" smtClean="0">
                <a:solidFill>
                  <a:srgbClr val="FF3300"/>
                </a:solidFill>
              </a:rPr>
              <a:t>跳转到</a:t>
            </a:r>
            <a:r>
              <a:rPr lang="zh-CN" altLang="en-US" b="1" dirty="0" smtClean="0">
                <a:solidFill>
                  <a:srgbClr val="3333CC"/>
                </a:solidFill>
              </a:rPr>
              <a:t>远离其他中断入口的入口地址处。</a:t>
            </a:r>
          </a:p>
          <a:p>
            <a:pPr>
              <a:lnSpc>
                <a:spcPct val="150000"/>
              </a:lnSpc>
            </a:pPr>
            <a:endParaRPr lang="zh-CN" altLang="en-US" dirty="0" smtClean="0"/>
          </a:p>
        </p:txBody>
      </p:sp>
    </p:spTree>
    <p:extLst>
      <p:ext uri="{BB962C8B-B14F-4D97-AF65-F5344CB8AC3E}">
        <p14:creationId xmlns:p14="http://schemas.microsoft.com/office/powerpoint/2010/main" val="20800947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AE37A816-6BB3-4BC9-909B-61479EC4F155}" type="slidenum">
              <a:rPr lang="zh-CN" altLang="en-US"/>
              <a:pPr>
                <a:defRPr/>
              </a:pPr>
              <a:t>70</a:t>
            </a:fld>
            <a:endParaRPr lang="en-US" altLang="zh-CN"/>
          </a:p>
        </p:txBody>
      </p:sp>
      <p:sp>
        <p:nvSpPr>
          <p:cNvPr id="43010" name="内容占位符 1"/>
          <p:cNvSpPr>
            <a:spLocks noGrp="1"/>
          </p:cNvSpPr>
          <p:nvPr>
            <p:ph/>
          </p:nvPr>
        </p:nvSpPr>
        <p:spPr>
          <a:xfrm>
            <a:off x="0" y="457200"/>
            <a:ext cx="8686800" cy="5410200"/>
          </a:xfrm>
        </p:spPr>
        <p:txBody>
          <a:bodyPr/>
          <a:lstStyle/>
          <a:p>
            <a:pPr>
              <a:lnSpc>
                <a:spcPct val="130000"/>
              </a:lnSpc>
            </a:pPr>
            <a:r>
              <a:rPr lang="zh-CN" altLang="en-US" smtClean="0"/>
              <a:t>常用的</a:t>
            </a:r>
            <a:r>
              <a:rPr lang="zh-CN" altLang="en-US" b="1" smtClean="0">
                <a:solidFill>
                  <a:srgbClr val="FF3300"/>
                </a:solidFill>
              </a:rPr>
              <a:t>主程序结构</a:t>
            </a:r>
            <a:r>
              <a:rPr lang="zh-CN" altLang="en-US" smtClean="0"/>
              <a:t>如下：</a:t>
            </a:r>
          </a:p>
          <a:p>
            <a:pPr>
              <a:lnSpc>
                <a:spcPct val="130000"/>
              </a:lnSpc>
            </a:pPr>
            <a:r>
              <a:rPr lang="en-US" altLang="zh-CN" smtClean="0">
                <a:ea typeface="宋体" pitchFamily="2" charset="-122"/>
              </a:rPr>
              <a:t>  		</a:t>
            </a:r>
            <a:r>
              <a:rPr lang="en-US" altLang="zh-CN" sz="2000" b="1" smtClean="0">
                <a:solidFill>
                  <a:srgbClr val="3333CC"/>
                </a:solidFill>
                <a:ea typeface="宋体" pitchFamily="2" charset="-122"/>
              </a:rPr>
              <a:t>ORG	0000H</a:t>
            </a:r>
            <a:endParaRPr lang="zh-CN" altLang="en-US" sz="2000" b="1" smtClean="0">
              <a:solidFill>
                <a:srgbClr val="3333CC"/>
              </a:solidFill>
            </a:endParaRPr>
          </a:p>
          <a:p>
            <a:pPr>
              <a:lnSpc>
                <a:spcPct val="130000"/>
              </a:lnSpc>
            </a:pPr>
            <a:r>
              <a:rPr lang="en-US" altLang="zh-CN" sz="2000" smtClean="0">
                <a:ea typeface="宋体" pitchFamily="2" charset="-122"/>
              </a:rPr>
              <a:t>  		LJMP   MAIN</a:t>
            </a:r>
            <a:endParaRPr lang="zh-CN" altLang="en-US" sz="2000" smtClean="0"/>
          </a:p>
          <a:p>
            <a:pPr>
              <a:lnSpc>
                <a:spcPct val="130000"/>
              </a:lnSpc>
            </a:pPr>
            <a:r>
              <a:rPr lang="en-US" altLang="zh-CN" sz="2000" smtClean="0">
                <a:ea typeface="宋体" pitchFamily="2" charset="-122"/>
              </a:rPr>
              <a:t>  		</a:t>
            </a:r>
            <a:r>
              <a:rPr lang="en-US" altLang="zh-CN" sz="2000" b="1" smtClean="0">
                <a:solidFill>
                  <a:srgbClr val="3333CC"/>
                </a:solidFill>
                <a:ea typeface="宋体" pitchFamily="2" charset="-122"/>
              </a:rPr>
              <a:t>ORG    X</a:t>
            </a:r>
            <a:r>
              <a:rPr lang="en-US" altLang="zh-CN" sz="2000" b="1" baseline="-25000" smtClean="0">
                <a:solidFill>
                  <a:srgbClr val="3333CC"/>
                </a:solidFill>
                <a:ea typeface="宋体" pitchFamily="2" charset="-122"/>
              </a:rPr>
              <a:t>1</a:t>
            </a:r>
            <a:r>
              <a:rPr lang="en-US" altLang="zh-CN" sz="2000" b="1" smtClean="0">
                <a:solidFill>
                  <a:srgbClr val="3333CC"/>
                </a:solidFill>
                <a:ea typeface="宋体" pitchFamily="2" charset="-122"/>
              </a:rPr>
              <a:t>X</a:t>
            </a:r>
            <a:r>
              <a:rPr lang="en-US" altLang="zh-CN" sz="2000" b="1" baseline="-25000" smtClean="0">
                <a:solidFill>
                  <a:srgbClr val="3333CC"/>
                </a:solidFill>
                <a:ea typeface="宋体" pitchFamily="2" charset="-122"/>
              </a:rPr>
              <a:t>2</a:t>
            </a:r>
            <a:r>
              <a:rPr lang="en-US" altLang="zh-CN" sz="2000" b="1" smtClean="0">
                <a:solidFill>
                  <a:srgbClr val="3333CC"/>
                </a:solidFill>
                <a:ea typeface="宋体" pitchFamily="2" charset="-122"/>
              </a:rPr>
              <a:t>X</a:t>
            </a:r>
            <a:r>
              <a:rPr lang="en-US" altLang="zh-CN" sz="2000" b="1" baseline="-25000" smtClean="0">
                <a:solidFill>
                  <a:srgbClr val="3333CC"/>
                </a:solidFill>
                <a:ea typeface="宋体" pitchFamily="2" charset="-122"/>
              </a:rPr>
              <a:t>3</a:t>
            </a:r>
            <a:r>
              <a:rPr lang="en-US" altLang="zh-CN" sz="2000" b="1" smtClean="0">
                <a:solidFill>
                  <a:srgbClr val="3333CC"/>
                </a:solidFill>
                <a:ea typeface="宋体" pitchFamily="2" charset="-122"/>
              </a:rPr>
              <a:t>X</a:t>
            </a:r>
            <a:r>
              <a:rPr lang="en-US" altLang="zh-CN" sz="2000" b="1" baseline="-25000" smtClean="0">
                <a:solidFill>
                  <a:srgbClr val="3333CC"/>
                </a:solidFill>
                <a:ea typeface="宋体" pitchFamily="2" charset="-122"/>
              </a:rPr>
              <a:t>4</a:t>
            </a:r>
            <a:r>
              <a:rPr lang="en-US" altLang="zh-CN" sz="2000" b="1" smtClean="0">
                <a:solidFill>
                  <a:srgbClr val="3333CC"/>
                </a:solidFill>
                <a:ea typeface="宋体" pitchFamily="2" charset="-122"/>
              </a:rPr>
              <a:t>H</a:t>
            </a:r>
            <a:r>
              <a:rPr lang="zh-CN" altLang="en-US" sz="2000" smtClean="0"/>
              <a:t>；</a:t>
            </a:r>
            <a:r>
              <a:rPr lang="en-US" altLang="zh-CN" sz="2000" smtClean="0">
                <a:ea typeface="宋体" pitchFamily="2" charset="-122"/>
              </a:rPr>
              <a:t>X</a:t>
            </a:r>
            <a:r>
              <a:rPr lang="en-US" altLang="zh-CN" sz="2000" baseline="-25000" smtClean="0">
                <a:ea typeface="宋体" pitchFamily="2" charset="-122"/>
              </a:rPr>
              <a:t>1</a:t>
            </a:r>
            <a:r>
              <a:rPr lang="en-US" altLang="zh-CN" sz="2000" smtClean="0">
                <a:ea typeface="宋体" pitchFamily="2" charset="-122"/>
              </a:rPr>
              <a:t>X</a:t>
            </a:r>
            <a:r>
              <a:rPr lang="en-US" altLang="zh-CN" sz="2000" baseline="-25000" smtClean="0">
                <a:ea typeface="宋体" pitchFamily="2" charset="-122"/>
              </a:rPr>
              <a:t>2</a:t>
            </a:r>
            <a:r>
              <a:rPr lang="en-US" altLang="zh-CN" sz="2000" smtClean="0">
                <a:ea typeface="宋体" pitchFamily="2" charset="-122"/>
              </a:rPr>
              <a:t>X</a:t>
            </a:r>
            <a:r>
              <a:rPr lang="en-US" altLang="zh-CN" sz="2000" baseline="-25000" smtClean="0">
                <a:ea typeface="宋体" pitchFamily="2" charset="-122"/>
              </a:rPr>
              <a:t>3</a:t>
            </a:r>
            <a:r>
              <a:rPr lang="en-US" altLang="zh-CN" sz="2000" smtClean="0">
                <a:ea typeface="宋体" pitchFamily="2" charset="-122"/>
              </a:rPr>
              <a:t>X</a:t>
            </a:r>
            <a:r>
              <a:rPr lang="en-US" altLang="zh-CN" sz="2000" baseline="-25000" smtClean="0">
                <a:ea typeface="宋体" pitchFamily="2" charset="-122"/>
              </a:rPr>
              <a:t>4</a:t>
            </a:r>
            <a:r>
              <a:rPr lang="en-US" altLang="zh-CN" sz="2000" smtClean="0">
                <a:ea typeface="宋体" pitchFamily="2" charset="-122"/>
              </a:rPr>
              <a:t>H</a:t>
            </a:r>
            <a:r>
              <a:rPr lang="zh-CN" altLang="en-US" sz="2000" smtClean="0"/>
              <a:t>为某中断源的中断入口</a:t>
            </a:r>
          </a:p>
          <a:p>
            <a:pPr>
              <a:lnSpc>
                <a:spcPct val="130000"/>
              </a:lnSpc>
            </a:pPr>
            <a:r>
              <a:rPr lang="en-US" altLang="zh-CN" sz="2000" smtClean="0">
                <a:ea typeface="宋体" pitchFamily="2" charset="-122"/>
              </a:rPr>
              <a:t>  		LJMP    INT	</a:t>
            </a:r>
            <a:r>
              <a:rPr lang="zh-CN" altLang="en-US" sz="2000" smtClean="0"/>
              <a:t>；</a:t>
            </a:r>
            <a:r>
              <a:rPr lang="en-US" altLang="zh-CN" sz="2000" smtClean="0">
                <a:ea typeface="宋体" pitchFamily="2" charset="-122"/>
              </a:rPr>
              <a:t>INT</a:t>
            </a:r>
            <a:r>
              <a:rPr lang="zh-CN" altLang="en-US" sz="2000" smtClean="0"/>
              <a:t>为某中断源的中断入口标号</a:t>
            </a:r>
          </a:p>
          <a:p>
            <a:pPr>
              <a:lnSpc>
                <a:spcPct val="130000"/>
              </a:lnSpc>
            </a:pPr>
            <a:r>
              <a:rPr lang="en-US" altLang="zh-CN" sz="2000" smtClean="0">
                <a:ea typeface="宋体" pitchFamily="2" charset="-122"/>
              </a:rPr>
              <a:t>       	</a:t>
            </a:r>
            <a:r>
              <a:rPr lang="en-US" altLang="zh-CN" sz="2000" smtClean="0"/>
              <a:t>……</a:t>
            </a:r>
          </a:p>
          <a:p>
            <a:pPr>
              <a:lnSpc>
                <a:spcPct val="130000"/>
              </a:lnSpc>
            </a:pPr>
            <a:r>
              <a:rPr lang="en-US" altLang="zh-CN" sz="2000" smtClean="0">
                <a:ea typeface="宋体" pitchFamily="2" charset="-122"/>
              </a:rPr>
              <a:t>  		</a:t>
            </a:r>
            <a:r>
              <a:rPr lang="en-US" altLang="zh-CN" sz="2000" b="1" smtClean="0">
                <a:solidFill>
                  <a:srgbClr val="3333CC"/>
                </a:solidFill>
                <a:ea typeface="宋体" pitchFamily="2" charset="-122"/>
              </a:rPr>
              <a:t>ORG   Y</a:t>
            </a:r>
            <a:r>
              <a:rPr lang="en-US" altLang="zh-CN" sz="2000" b="1" baseline="-25000" smtClean="0">
                <a:solidFill>
                  <a:srgbClr val="3333CC"/>
                </a:solidFill>
                <a:ea typeface="宋体" pitchFamily="2" charset="-122"/>
              </a:rPr>
              <a:t>1</a:t>
            </a:r>
            <a:r>
              <a:rPr lang="en-US" altLang="zh-CN" sz="2000" b="1" smtClean="0">
                <a:solidFill>
                  <a:srgbClr val="3333CC"/>
                </a:solidFill>
                <a:ea typeface="宋体" pitchFamily="2" charset="-122"/>
              </a:rPr>
              <a:t>Y</a:t>
            </a:r>
            <a:r>
              <a:rPr lang="en-US" altLang="zh-CN" sz="2000" b="1" baseline="-25000" smtClean="0">
                <a:solidFill>
                  <a:srgbClr val="3333CC"/>
                </a:solidFill>
                <a:ea typeface="宋体" pitchFamily="2" charset="-122"/>
              </a:rPr>
              <a:t>2</a:t>
            </a:r>
            <a:r>
              <a:rPr lang="en-US" altLang="zh-CN" sz="2000" b="1" smtClean="0">
                <a:solidFill>
                  <a:srgbClr val="3333CC"/>
                </a:solidFill>
                <a:ea typeface="宋体" pitchFamily="2" charset="-122"/>
              </a:rPr>
              <a:t>Y</a:t>
            </a:r>
            <a:r>
              <a:rPr lang="en-US" altLang="zh-CN" sz="2000" b="1" baseline="-25000" smtClean="0">
                <a:solidFill>
                  <a:srgbClr val="3333CC"/>
                </a:solidFill>
                <a:ea typeface="宋体" pitchFamily="2" charset="-122"/>
              </a:rPr>
              <a:t>3</a:t>
            </a:r>
            <a:r>
              <a:rPr lang="en-US" altLang="zh-CN" sz="2000" b="1" smtClean="0">
                <a:solidFill>
                  <a:srgbClr val="3333CC"/>
                </a:solidFill>
                <a:ea typeface="宋体" pitchFamily="2" charset="-122"/>
              </a:rPr>
              <a:t>Y</a:t>
            </a:r>
            <a:r>
              <a:rPr lang="en-US" altLang="zh-CN" sz="2000" b="1" baseline="-25000" smtClean="0">
                <a:solidFill>
                  <a:srgbClr val="3333CC"/>
                </a:solidFill>
                <a:ea typeface="宋体" pitchFamily="2" charset="-122"/>
              </a:rPr>
              <a:t>4</a:t>
            </a:r>
            <a:r>
              <a:rPr lang="en-US" altLang="zh-CN" sz="2000" b="1" smtClean="0">
                <a:solidFill>
                  <a:srgbClr val="3333CC"/>
                </a:solidFill>
                <a:ea typeface="宋体" pitchFamily="2" charset="-122"/>
              </a:rPr>
              <a:t>H</a:t>
            </a:r>
            <a:r>
              <a:rPr lang="en-US" altLang="zh-CN" sz="2000" smtClean="0">
                <a:ea typeface="宋体" pitchFamily="2" charset="-122"/>
              </a:rPr>
              <a:t>	</a:t>
            </a:r>
            <a:r>
              <a:rPr lang="zh-CN" altLang="en-US" sz="2000" smtClean="0"/>
              <a:t>；</a:t>
            </a:r>
            <a:r>
              <a:rPr lang="en-US" altLang="zh-CN" sz="2000" smtClean="0">
                <a:ea typeface="宋体" pitchFamily="2" charset="-122"/>
              </a:rPr>
              <a:t>Y</a:t>
            </a:r>
            <a:r>
              <a:rPr lang="en-US" altLang="zh-CN" sz="2000" baseline="-25000" smtClean="0">
                <a:ea typeface="宋体" pitchFamily="2" charset="-122"/>
              </a:rPr>
              <a:t>1</a:t>
            </a:r>
            <a:r>
              <a:rPr lang="en-US" altLang="zh-CN" sz="2000" smtClean="0">
                <a:ea typeface="宋体" pitchFamily="2" charset="-122"/>
              </a:rPr>
              <a:t>Y</a:t>
            </a:r>
            <a:r>
              <a:rPr lang="en-US" altLang="zh-CN" sz="2000" baseline="-25000" smtClean="0">
                <a:ea typeface="宋体" pitchFamily="2" charset="-122"/>
              </a:rPr>
              <a:t>2</a:t>
            </a:r>
            <a:r>
              <a:rPr lang="en-US" altLang="zh-CN" sz="2000" smtClean="0">
                <a:ea typeface="宋体" pitchFamily="2" charset="-122"/>
              </a:rPr>
              <a:t>Y</a:t>
            </a:r>
            <a:r>
              <a:rPr lang="en-US" altLang="zh-CN" sz="2000" baseline="-25000" smtClean="0">
                <a:ea typeface="宋体" pitchFamily="2" charset="-122"/>
              </a:rPr>
              <a:t>3</a:t>
            </a:r>
            <a:r>
              <a:rPr lang="en-US" altLang="zh-CN" sz="2000" smtClean="0">
                <a:ea typeface="宋体" pitchFamily="2" charset="-122"/>
              </a:rPr>
              <a:t>Y</a:t>
            </a:r>
            <a:r>
              <a:rPr lang="en-US" altLang="zh-CN" sz="2000" baseline="-25000" smtClean="0">
                <a:ea typeface="宋体" pitchFamily="2" charset="-122"/>
              </a:rPr>
              <a:t>4</a:t>
            </a:r>
            <a:r>
              <a:rPr lang="en-US" altLang="zh-CN" sz="2000" smtClean="0">
                <a:ea typeface="宋体" pitchFamily="2" charset="-122"/>
              </a:rPr>
              <a:t>H</a:t>
            </a:r>
            <a:r>
              <a:rPr lang="zh-CN" altLang="en-US" sz="2000" smtClean="0"/>
              <a:t>为主程序入口</a:t>
            </a:r>
          </a:p>
          <a:p>
            <a:pPr>
              <a:lnSpc>
                <a:spcPct val="130000"/>
              </a:lnSpc>
            </a:pPr>
            <a:r>
              <a:rPr lang="en-US" altLang="zh-CN" sz="2000" smtClean="0">
                <a:ea typeface="宋体" pitchFamily="2" charset="-122"/>
              </a:rPr>
              <a:t>MAIN</a:t>
            </a:r>
            <a:r>
              <a:rPr lang="zh-CN" altLang="en-US" sz="2000" smtClean="0"/>
              <a:t>：</a:t>
            </a:r>
            <a:r>
              <a:rPr lang="zh-CN" altLang="en-US" sz="2000" smtClean="0">
                <a:ea typeface="宋体" pitchFamily="2" charset="-122"/>
              </a:rPr>
              <a:t>	</a:t>
            </a:r>
            <a:r>
              <a:rPr lang="zh-CN" altLang="en-US" sz="2000" smtClean="0"/>
              <a:t>主程序</a:t>
            </a:r>
          </a:p>
          <a:p>
            <a:pPr>
              <a:lnSpc>
                <a:spcPct val="130000"/>
              </a:lnSpc>
            </a:pPr>
            <a:r>
              <a:rPr lang="en-US" altLang="zh-CN" sz="2000" smtClean="0">
                <a:ea typeface="宋体" pitchFamily="2" charset="-122"/>
              </a:rPr>
              <a:t>INT</a:t>
            </a:r>
            <a:r>
              <a:rPr lang="zh-CN" altLang="en-US" sz="2000" smtClean="0"/>
              <a:t>： 	中断服务子程序</a:t>
            </a:r>
          </a:p>
          <a:p>
            <a:pPr>
              <a:lnSpc>
                <a:spcPct val="130000"/>
              </a:lnSpc>
            </a:pPr>
            <a:r>
              <a:rPr lang="zh-CN" altLang="en-US" b="1" smtClean="0">
                <a:solidFill>
                  <a:srgbClr val="FF3300"/>
                </a:solidFill>
              </a:rPr>
              <a:t>注意：</a:t>
            </a:r>
            <a:r>
              <a:rPr lang="zh-CN" altLang="en-US" smtClean="0"/>
              <a:t>如果有多个中断源，就有多个“</a:t>
            </a:r>
            <a:r>
              <a:rPr lang="en-US" altLang="zh-CN" smtClean="0">
                <a:ea typeface="宋体" pitchFamily="2" charset="-122"/>
              </a:rPr>
              <a:t>ORG  X</a:t>
            </a:r>
            <a:r>
              <a:rPr lang="en-US" altLang="zh-CN" baseline="-25000" smtClean="0">
                <a:ea typeface="宋体" pitchFamily="2" charset="-122"/>
              </a:rPr>
              <a:t>1</a:t>
            </a:r>
            <a:r>
              <a:rPr lang="en-US" altLang="zh-CN" smtClean="0">
                <a:ea typeface="宋体" pitchFamily="2" charset="-122"/>
              </a:rPr>
              <a:t>X</a:t>
            </a:r>
            <a:r>
              <a:rPr lang="en-US" altLang="zh-CN" baseline="-25000" smtClean="0">
                <a:ea typeface="宋体" pitchFamily="2" charset="-122"/>
              </a:rPr>
              <a:t>2</a:t>
            </a:r>
            <a:r>
              <a:rPr lang="en-US" altLang="zh-CN" smtClean="0">
                <a:ea typeface="宋体" pitchFamily="2" charset="-122"/>
              </a:rPr>
              <a:t>X</a:t>
            </a:r>
            <a:r>
              <a:rPr lang="en-US" altLang="zh-CN" baseline="-25000" smtClean="0">
                <a:ea typeface="宋体" pitchFamily="2" charset="-122"/>
              </a:rPr>
              <a:t>3</a:t>
            </a:r>
            <a:r>
              <a:rPr lang="en-US" altLang="zh-CN" smtClean="0">
                <a:ea typeface="宋体" pitchFamily="2" charset="-122"/>
              </a:rPr>
              <a:t>X</a:t>
            </a:r>
            <a:r>
              <a:rPr lang="en-US" altLang="zh-CN" baseline="-25000" smtClean="0">
                <a:ea typeface="宋体" pitchFamily="2" charset="-122"/>
              </a:rPr>
              <a:t>4</a:t>
            </a:r>
            <a:r>
              <a:rPr lang="en-US" altLang="zh-CN" smtClean="0">
                <a:ea typeface="宋体" pitchFamily="2" charset="-122"/>
              </a:rPr>
              <a:t>H</a:t>
            </a:r>
            <a:r>
              <a:rPr lang="zh-CN" altLang="en-US" smtClean="0"/>
              <a:t>”的入口地址，多个“中断入口地址”</a:t>
            </a:r>
            <a:r>
              <a:rPr lang="zh-CN" altLang="en-US" b="1" smtClean="0">
                <a:solidFill>
                  <a:srgbClr val="3333CC"/>
                </a:solidFill>
              </a:rPr>
              <a:t>必须依次由小到大排列</a:t>
            </a:r>
            <a:r>
              <a:rPr lang="zh-CN" altLang="en-US" smtClean="0"/>
              <a:t>。主程序</a:t>
            </a:r>
            <a:r>
              <a:rPr lang="en-US" altLang="zh-CN" smtClean="0">
                <a:ea typeface="宋体" pitchFamily="2" charset="-122"/>
              </a:rPr>
              <a:t>MAIN</a:t>
            </a:r>
            <a:r>
              <a:rPr lang="zh-CN" altLang="en-US" smtClean="0"/>
              <a:t>的起始地址</a:t>
            </a:r>
            <a:r>
              <a:rPr lang="en-US" altLang="zh-CN" smtClean="0">
                <a:ea typeface="宋体" pitchFamily="2" charset="-122"/>
              </a:rPr>
              <a:t>Y</a:t>
            </a:r>
            <a:r>
              <a:rPr lang="en-US" altLang="zh-CN" baseline="-25000" smtClean="0">
                <a:ea typeface="宋体" pitchFamily="2" charset="-122"/>
              </a:rPr>
              <a:t>1</a:t>
            </a:r>
            <a:r>
              <a:rPr lang="en-US" altLang="zh-CN" smtClean="0">
                <a:ea typeface="宋体" pitchFamily="2" charset="-122"/>
              </a:rPr>
              <a:t>Y</a:t>
            </a:r>
            <a:r>
              <a:rPr lang="en-US" altLang="zh-CN" baseline="-25000" smtClean="0">
                <a:ea typeface="宋体" pitchFamily="2" charset="-122"/>
              </a:rPr>
              <a:t>2</a:t>
            </a:r>
            <a:r>
              <a:rPr lang="en-US" altLang="zh-CN" smtClean="0">
                <a:ea typeface="宋体" pitchFamily="2" charset="-122"/>
              </a:rPr>
              <a:t>Y</a:t>
            </a:r>
            <a:r>
              <a:rPr lang="en-US" altLang="zh-CN" baseline="-25000" smtClean="0">
                <a:ea typeface="宋体" pitchFamily="2" charset="-122"/>
              </a:rPr>
              <a:t>3</a:t>
            </a:r>
            <a:r>
              <a:rPr lang="en-US" altLang="zh-CN" smtClean="0">
                <a:ea typeface="宋体" pitchFamily="2" charset="-122"/>
              </a:rPr>
              <a:t>Y</a:t>
            </a:r>
            <a:r>
              <a:rPr lang="en-US" altLang="zh-CN" baseline="-25000" smtClean="0">
                <a:ea typeface="宋体" pitchFamily="2" charset="-122"/>
              </a:rPr>
              <a:t>4</a:t>
            </a:r>
            <a:r>
              <a:rPr lang="en-US" altLang="zh-CN" smtClean="0">
                <a:ea typeface="宋体" pitchFamily="2" charset="-122"/>
              </a:rPr>
              <a:t>H</a:t>
            </a:r>
            <a:r>
              <a:rPr lang="zh-CN" altLang="en-US" smtClean="0"/>
              <a:t>，根据具体情况来安排。</a:t>
            </a:r>
          </a:p>
        </p:txBody>
      </p:sp>
    </p:spTree>
    <p:extLst>
      <p:ext uri="{BB962C8B-B14F-4D97-AF65-F5344CB8AC3E}">
        <p14:creationId xmlns:p14="http://schemas.microsoft.com/office/powerpoint/2010/main" val="134910779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DF878F5E-5D8E-4C71-B70A-AFDB01386F62}" type="slidenum">
              <a:rPr lang="zh-CN" altLang="en-US"/>
              <a:pPr>
                <a:defRPr/>
              </a:pPr>
              <a:t>71</a:t>
            </a:fld>
            <a:endParaRPr lang="en-US" altLang="zh-CN"/>
          </a:p>
        </p:txBody>
      </p:sp>
      <p:sp>
        <p:nvSpPr>
          <p:cNvPr id="2" name="内容占位符 1"/>
          <p:cNvSpPr>
            <a:spLocks noGrp="1"/>
          </p:cNvSpPr>
          <p:nvPr>
            <p:ph/>
          </p:nvPr>
        </p:nvSpPr>
        <p:spPr>
          <a:xfrm>
            <a:off x="0" y="547688"/>
            <a:ext cx="8686800" cy="5410200"/>
          </a:xfrm>
        </p:spPr>
        <p:txBody>
          <a:bodyPr/>
          <a:lstStyle/>
          <a:p>
            <a:pPr indent="20638"/>
            <a:r>
              <a:rPr lang="zh-CN" altLang="en-US" dirty="0" smtClean="0">
                <a:solidFill>
                  <a:srgbClr val="0000FF"/>
                </a:solidFill>
              </a:rPr>
              <a:t>（</a:t>
            </a:r>
            <a:r>
              <a:rPr lang="en-US" altLang="zh-CN" dirty="0">
                <a:solidFill>
                  <a:srgbClr val="0000FF"/>
                </a:solidFill>
              </a:rPr>
              <a:t>2</a:t>
            </a:r>
            <a:r>
              <a:rPr lang="zh-CN" altLang="en-US" dirty="0">
                <a:solidFill>
                  <a:srgbClr val="0000FF"/>
                </a:solidFill>
              </a:rPr>
              <a:t>）中断服务程序的流程</a:t>
            </a:r>
            <a:endParaRPr lang="zh-CN" altLang="en-US" dirty="0" smtClean="0">
              <a:solidFill>
                <a:srgbClr val="0000FF"/>
              </a:solidFill>
            </a:endParaRPr>
          </a:p>
          <a:p>
            <a:pPr indent="20638"/>
            <a:r>
              <a:rPr lang="zh-CN" altLang="en-US" dirty="0" smtClean="0">
                <a:ea typeface="宋体" pitchFamily="2" charset="-122"/>
              </a:rPr>
              <a:t> </a:t>
            </a:r>
            <a:endParaRPr lang="zh-CN" altLang="en-US" dirty="0" smtClean="0"/>
          </a:p>
          <a:p>
            <a:pPr indent="20638"/>
            <a:r>
              <a:rPr lang="zh-CN" altLang="en-US" dirty="0" smtClean="0">
                <a:solidFill>
                  <a:srgbClr val="3333CC"/>
                </a:solidFill>
              </a:rPr>
              <a:t>    中断服务子程序的基本</a:t>
            </a:r>
            <a:endParaRPr lang="en-US" altLang="zh-CN" dirty="0" smtClean="0">
              <a:solidFill>
                <a:srgbClr val="3333CC"/>
              </a:solidFill>
            </a:endParaRPr>
          </a:p>
          <a:p>
            <a:pPr indent="20638"/>
            <a:r>
              <a:rPr lang="zh-CN" altLang="en-US" dirty="0" smtClean="0">
                <a:solidFill>
                  <a:srgbClr val="3333CC"/>
                </a:solidFill>
              </a:rPr>
              <a:t>流程如</a:t>
            </a:r>
            <a:r>
              <a:rPr lang="zh-CN" altLang="en-US" dirty="0" smtClean="0">
                <a:solidFill>
                  <a:srgbClr val="FF3300"/>
                </a:solidFill>
              </a:rPr>
              <a:t>图</a:t>
            </a:r>
            <a:r>
              <a:rPr lang="en-US" altLang="zh-CN" dirty="0" smtClean="0">
                <a:solidFill>
                  <a:srgbClr val="FF3300"/>
                </a:solidFill>
              </a:rPr>
              <a:t>8</a:t>
            </a:r>
            <a:r>
              <a:rPr lang="en-US" altLang="zh-CN" dirty="0" smtClean="0">
                <a:solidFill>
                  <a:srgbClr val="FF3300"/>
                </a:solidFill>
                <a:ea typeface="宋体" pitchFamily="2" charset="-122"/>
              </a:rPr>
              <a:t>-15</a:t>
            </a:r>
            <a:r>
              <a:rPr lang="zh-CN" altLang="en-US" dirty="0" smtClean="0">
                <a:solidFill>
                  <a:srgbClr val="3333CC"/>
                </a:solidFill>
              </a:rPr>
              <a:t>所示</a:t>
            </a:r>
            <a:r>
              <a:rPr lang="zh-CN" altLang="en-US" dirty="0" smtClean="0"/>
              <a:t>。下面</a:t>
            </a:r>
            <a:endParaRPr lang="en-US" altLang="zh-CN" dirty="0" smtClean="0"/>
          </a:p>
          <a:p>
            <a:pPr indent="20638"/>
            <a:r>
              <a:rPr lang="zh-CN" altLang="en-US" dirty="0" smtClean="0"/>
              <a:t>对有关中断服务子程序</a:t>
            </a:r>
            <a:endParaRPr lang="en-US" altLang="zh-CN" dirty="0" smtClean="0"/>
          </a:p>
          <a:p>
            <a:pPr indent="20638"/>
            <a:r>
              <a:rPr lang="zh-CN" altLang="en-US" dirty="0" smtClean="0"/>
              <a:t>执行过程中的一些问题</a:t>
            </a:r>
            <a:endParaRPr lang="en-US" altLang="zh-CN" dirty="0" smtClean="0"/>
          </a:p>
          <a:p>
            <a:pPr indent="20638"/>
            <a:r>
              <a:rPr lang="zh-CN" altLang="en-US" dirty="0" smtClean="0"/>
              <a:t>进行说明。</a:t>
            </a:r>
            <a:r>
              <a:rPr lang="zh-CN" altLang="en-US" dirty="0" smtClean="0">
                <a:ea typeface="宋体" pitchFamily="2" charset="-122"/>
              </a:rPr>
              <a:t> </a:t>
            </a:r>
            <a:endParaRPr lang="zh-CN" altLang="en-US" dirty="0" smtClean="0"/>
          </a:p>
          <a:p>
            <a:pPr indent="20638"/>
            <a:endParaRPr lang="en-US" altLang="zh-CN" dirty="0" smtClean="0"/>
          </a:p>
          <a:p>
            <a:pPr indent="20638"/>
            <a:endParaRPr lang="en-US" altLang="zh-CN" dirty="0" smtClean="0"/>
          </a:p>
          <a:p>
            <a:pPr indent="20638"/>
            <a:endParaRPr lang="en-US" altLang="zh-CN" dirty="0" smtClean="0"/>
          </a:p>
          <a:p>
            <a:pPr indent="20638"/>
            <a:endParaRPr lang="zh-CN" altLang="en-US" sz="2000" dirty="0" smtClean="0">
              <a:solidFill>
                <a:srgbClr val="3333CC"/>
              </a:solidFill>
            </a:endParaRPr>
          </a:p>
          <a:p>
            <a:pPr indent="20638"/>
            <a:endParaRPr lang="en-US" altLang="zh-CN" sz="2000" dirty="0" smtClean="0">
              <a:solidFill>
                <a:srgbClr val="3333CC"/>
              </a:solidFill>
            </a:endParaRPr>
          </a:p>
          <a:p>
            <a:pPr indent="20638"/>
            <a:endParaRPr lang="zh-CN" altLang="en-US" dirty="0" smtClean="0"/>
          </a:p>
        </p:txBody>
      </p:sp>
      <p:pic>
        <p:nvPicPr>
          <p:cNvPr id="44044" name="Picture 12" descr="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062" y="620713"/>
            <a:ext cx="1747837" cy="5400675"/>
          </a:xfrm>
          <a:prstGeom prst="rect">
            <a:avLst/>
          </a:prstGeom>
          <a:noFill/>
          <a:extLst>
            <a:ext uri="{909E8E84-426E-40DD-AFC4-6F175D3DCCD1}">
              <a14:hiddenFill xmlns:a14="http://schemas.microsoft.com/office/drawing/2010/main">
                <a:solidFill>
                  <a:srgbClr val="FFFFFF"/>
                </a:solidFill>
              </a14:hiddenFill>
            </a:ext>
          </a:extLst>
        </p:spPr>
      </p:pic>
      <p:sp>
        <p:nvSpPr>
          <p:cNvPr id="44045" name="Rectangle 13"/>
          <p:cNvSpPr>
            <a:spLocks noChangeArrowheads="1"/>
          </p:cNvSpPr>
          <p:nvPr/>
        </p:nvSpPr>
        <p:spPr bwMode="auto">
          <a:xfrm>
            <a:off x="3905654" y="6021388"/>
            <a:ext cx="431560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dirty="0" smtClean="0">
                <a:solidFill>
                  <a:srgbClr val="FF3300"/>
                </a:solidFill>
              </a:rPr>
              <a:t>图</a:t>
            </a:r>
            <a:r>
              <a:rPr lang="en-US" altLang="zh-CN" sz="2000" dirty="0" smtClean="0">
                <a:solidFill>
                  <a:srgbClr val="FF3300"/>
                </a:solidFill>
              </a:rPr>
              <a:t>8-15</a:t>
            </a:r>
            <a:r>
              <a:rPr lang="en-US" altLang="zh-CN" sz="2000" dirty="0" smtClean="0">
                <a:solidFill>
                  <a:srgbClr val="3333CC"/>
                </a:solidFill>
              </a:rPr>
              <a:t>  </a:t>
            </a:r>
            <a:r>
              <a:rPr lang="zh-CN" altLang="en-US" sz="2000" dirty="0">
                <a:solidFill>
                  <a:srgbClr val="3333CC"/>
                </a:solidFill>
              </a:rPr>
              <a:t>中断子服务程序的基本流程</a:t>
            </a:r>
          </a:p>
        </p:txBody>
      </p:sp>
    </p:spTree>
    <p:extLst>
      <p:ext uri="{BB962C8B-B14F-4D97-AF65-F5344CB8AC3E}">
        <p14:creationId xmlns:p14="http://schemas.microsoft.com/office/powerpoint/2010/main" val="3985373919"/>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D620CE51-3D32-48E8-8057-FDE5B3456C02}" type="slidenum">
              <a:rPr lang="zh-CN" altLang="en-US"/>
              <a:pPr>
                <a:defRPr/>
              </a:pPr>
              <a:t>72</a:t>
            </a:fld>
            <a:endParaRPr lang="en-US" altLang="zh-CN"/>
          </a:p>
        </p:txBody>
      </p:sp>
      <p:sp>
        <p:nvSpPr>
          <p:cNvPr id="45058" name="内容占位符 1"/>
          <p:cNvSpPr>
            <a:spLocks noGrp="1"/>
          </p:cNvSpPr>
          <p:nvPr>
            <p:ph/>
          </p:nvPr>
        </p:nvSpPr>
        <p:spPr>
          <a:xfrm>
            <a:off x="0" y="520700"/>
            <a:ext cx="9144000" cy="5410200"/>
          </a:xfrm>
        </p:spPr>
        <p:txBody>
          <a:bodyPr/>
          <a:lstStyle/>
          <a:p>
            <a:pPr indent="20638">
              <a:lnSpc>
                <a:spcPct val="150000"/>
              </a:lnSpc>
            </a:pPr>
            <a:r>
              <a:rPr lang="zh-CN" altLang="en-US" dirty="0">
                <a:solidFill>
                  <a:srgbClr val="FF3300"/>
                </a:solidFill>
              </a:rPr>
              <a:t>        </a:t>
            </a:r>
            <a:r>
              <a:rPr lang="zh-CN" altLang="en-US" dirty="0">
                <a:solidFill>
                  <a:srgbClr val="0000FF"/>
                </a:solidFill>
              </a:rPr>
              <a:t>① 现场保护和现场恢复</a:t>
            </a:r>
          </a:p>
          <a:p>
            <a:pPr marL="0" indent="0" algn="l">
              <a:lnSpc>
                <a:spcPct val="150000"/>
              </a:lnSpc>
              <a:spcBef>
                <a:spcPts val="0"/>
              </a:spcBef>
            </a:pPr>
            <a:r>
              <a:rPr lang="zh-CN" altLang="en-US" dirty="0" smtClean="0"/>
              <a:t>        现场是指单片机中某些寄存器和存储器单元中的数据或状态。为使中断服务子程序的执行不破坏这些数据或状态，因此要送入堆栈保存起来，这就是</a:t>
            </a:r>
            <a:r>
              <a:rPr lang="zh-CN" altLang="en-US" b="1" dirty="0" smtClean="0">
                <a:solidFill>
                  <a:srgbClr val="3333CC"/>
                </a:solidFill>
              </a:rPr>
              <a:t>现场保护</a:t>
            </a:r>
            <a:r>
              <a:rPr lang="zh-CN" altLang="en-US" dirty="0" smtClean="0"/>
              <a:t>。</a:t>
            </a:r>
            <a:r>
              <a:rPr lang="zh-CN" altLang="en-US" dirty="0" smtClean="0">
                <a:ea typeface="宋体" pitchFamily="2" charset="-122"/>
              </a:rPr>
              <a:t> </a:t>
            </a:r>
            <a:endParaRPr lang="zh-CN" altLang="en-US" dirty="0" smtClean="0"/>
          </a:p>
          <a:p>
            <a:pPr marL="0" indent="0" algn="l">
              <a:lnSpc>
                <a:spcPct val="150000"/>
              </a:lnSpc>
              <a:spcBef>
                <a:spcPts val="0"/>
              </a:spcBef>
            </a:pPr>
            <a:r>
              <a:rPr lang="zh-CN" altLang="en-US" b="1" dirty="0" smtClean="0">
                <a:solidFill>
                  <a:srgbClr val="3333CC"/>
                </a:solidFill>
              </a:rPr>
              <a:t>        现场保护</a:t>
            </a:r>
            <a:r>
              <a:rPr lang="zh-CN" altLang="en-US" dirty="0" smtClean="0"/>
              <a:t>一定要</a:t>
            </a:r>
            <a:r>
              <a:rPr lang="zh-CN" altLang="en-US" b="1" dirty="0" smtClean="0">
                <a:solidFill>
                  <a:srgbClr val="3333CC"/>
                </a:solidFill>
              </a:rPr>
              <a:t>位于中断处理程序的</a:t>
            </a:r>
            <a:r>
              <a:rPr lang="zh-CN" altLang="en-US" b="1" dirty="0" smtClean="0">
                <a:solidFill>
                  <a:srgbClr val="FF3300"/>
                </a:solidFill>
              </a:rPr>
              <a:t>前面</a:t>
            </a:r>
            <a:r>
              <a:rPr lang="zh-CN" altLang="en-US" dirty="0" smtClean="0"/>
              <a:t>。中断处理结束后，在返回主程序前，则需要把保存的现场内容从堆栈中弹出恢复原有内容，这就是</a:t>
            </a:r>
            <a:r>
              <a:rPr lang="zh-CN" altLang="en-US" b="1" dirty="0" smtClean="0">
                <a:solidFill>
                  <a:srgbClr val="FF3300"/>
                </a:solidFill>
              </a:rPr>
              <a:t>现场恢复</a:t>
            </a:r>
            <a:r>
              <a:rPr lang="zh-CN" altLang="en-US" dirty="0" smtClean="0"/>
              <a:t>。</a:t>
            </a:r>
          </a:p>
          <a:p>
            <a:pPr marL="0" indent="0" algn="l">
              <a:lnSpc>
                <a:spcPct val="150000"/>
              </a:lnSpc>
              <a:spcBef>
                <a:spcPts val="0"/>
              </a:spcBef>
            </a:pPr>
            <a:r>
              <a:rPr lang="zh-CN" altLang="en-US" b="1" dirty="0" smtClean="0">
                <a:solidFill>
                  <a:srgbClr val="3333CC"/>
                </a:solidFill>
              </a:rPr>
              <a:t>        现场恢复</a:t>
            </a:r>
            <a:r>
              <a:rPr lang="zh-CN" altLang="en-US" dirty="0" smtClean="0"/>
              <a:t>一定要位于</a:t>
            </a:r>
            <a:r>
              <a:rPr lang="zh-CN" altLang="en-US" b="1" dirty="0" smtClean="0">
                <a:solidFill>
                  <a:srgbClr val="3333CC"/>
                </a:solidFill>
              </a:rPr>
              <a:t>中断处理的</a:t>
            </a:r>
            <a:r>
              <a:rPr lang="zh-CN" altLang="en-US" b="1" dirty="0" smtClean="0">
                <a:solidFill>
                  <a:srgbClr val="FF3300"/>
                </a:solidFill>
              </a:rPr>
              <a:t>后面</a:t>
            </a:r>
            <a:r>
              <a:rPr lang="zh-CN" altLang="en-US" dirty="0" smtClean="0"/>
              <a:t>。</a:t>
            </a:r>
          </a:p>
          <a:p>
            <a:pPr marL="0" indent="0" algn="l">
              <a:lnSpc>
                <a:spcPct val="150000"/>
              </a:lnSpc>
              <a:spcBef>
                <a:spcPts val="0"/>
              </a:spcBef>
            </a:pPr>
            <a:r>
              <a:rPr lang="en-US" altLang="zh-CN" dirty="0" smtClean="0">
                <a:ea typeface="宋体" pitchFamily="2" charset="-122"/>
              </a:rPr>
              <a:t>        AT89S51</a:t>
            </a:r>
            <a:r>
              <a:rPr lang="zh-CN" altLang="en-US" dirty="0" smtClean="0"/>
              <a:t>的堆栈操作指令：“</a:t>
            </a:r>
            <a:r>
              <a:rPr lang="en-US" altLang="zh-CN" dirty="0" smtClean="0">
                <a:ea typeface="宋体" pitchFamily="2" charset="-122"/>
              </a:rPr>
              <a:t>PUSH  direct</a:t>
            </a:r>
            <a:r>
              <a:rPr lang="zh-CN" altLang="en-US" dirty="0" smtClean="0"/>
              <a:t>”和</a:t>
            </a:r>
            <a:endParaRPr lang="en-US" altLang="zh-CN" dirty="0" smtClean="0"/>
          </a:p>
          <a:p>
            <a:pPr marL="0" indent="0" algn="l">
              <a:lnSpc>
                <a:spcPct val="150000"/>
              </a:lnSpc>
              <a:spcBef>
                <a:spcPts val="0"/>
              </a:spcBef>
            </a:pPr>
            <a:r>
              <a:rPr lang="zh-CN" altLang="en-US" dirty="0" smtClean="0"/>
              <a:t>“</a:t>
            </a:r>
            <a:r>
              <a:rPr lang="en-US" altLang="zh-CN" dirty="0" smtClean="0">
                <a:ea typeface="宋体" pitchFamily="2" charset="-122"/>
              </a:rPr>
              <a:t>POP  direct</a:t>
            </a:r>
            <a:r>
              <a:rPr lang="zh-CN" altLang="en-US" dirty="0" smtClean="0"/>
              <a:t>”，是供现场保护和现场恢复使用的。</a:t>
            </a:r>
          </a:p>
        </p:txBody>
      </p:sp>
    </p:spTree>
    <p:extLst>
      <p:ext uri="{BB962C8B-B14F-4D97-AF65-F5344CB8AC3E}">
        <p14:creationId xmlns:p14="http://schemas.microsoft.com/office/powerpoint/2010/main" val="107645754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E816716-0F4E-48B3-BEE5-E1B0BD1C05D3}" type="slidenum">
              <a:rPr lang="zh-CN" altLang="en-US"/>
              <a:pPr>
                <a:defRPr/>
              </a:pPr>
              <a:t>73</a:t>
            </a:fld>
            <a:endParaRPr lang="en-US" altLang="zh-CN"/>
          </a:p>
        </p:txBody>
      </p:sp>
      <p:sp>
        <p:nvSpPr>
          <p:cNvPr id="46082" name="内容占位符 1"/>
          <p:cNvSpPr>
            <a:spLocks noGrp="1"/>
          </p:cNvSpPr>
          <p:nvPr>
            <p:ph/>
          </p:nvPr>
        </p:nvSpPr>
        <p:spPr>
          <a:xfrm>
            <a:off x="0" y="520700"/>
            <a:ext cx="9144000" cy="5410200"/>
          </a:xfrm>
        </p:spPr>
        <p:txBody>
          <a:bodyPr/>
          <a:lstStyle/>
          <a:p>
            <a:pPr indent="20638">
              <a:lnSpc>
                <a:spcPct val="130000"/>
              </a:lnSpc>
            </a:pPr>
            <a:r>
              <a:rPr lang="zh-CN" altLang="en-US" dirty="0" smtClean="0">
                <a:solidFill>
                  <a:srgbClr val="0000FF"/>
                </a:solidFill>
              </a:rPr>
              <a:t>    ② </a:t>
            </a:r>
            <a:r>
              <a:rPr lang="zh-CN" altLang="en-US" dirty="0">
                <a:solidFill>
                  <a:srgbClr val="0000FF"/>
                </a:solidFill>
              </a:rPr>
              <a:t>关中断和开中断            </a:t>
            </a:r>
          </a:p>
          <a:p>
            <a:pPr marL="0" indent="0" algn="l">
              <a:lnSpc>
                <a:spcPct val="150000"/>
              </a:lnSpc>
              <a:spcBef>
                <a:spcPts val="0"/>
              </a:spcBef>
            </a:pPr>
            <a:r>
              <a:rPr lang="zh-CN" altLang="en-US" b="1" dirty="0" smtClean="0">
                <a:solidFill>
                  <a:srgbClr val="3333CC"/>
                </a:solidFill>
              </a:rPr>
              <a:t>        现场保护前</a:t>
            </a:r>
            <a:r>
              <a:rPr lang="zh-CN" altLang="en-US" dirty="0" smtClean="0"/>
              <a:t>和</a:t>
            </a:r>
            <a:r>
              <a:rPr lang="zh-CN" altLang="en-US" b="1" dirty="0" smtClean="0">
                <a:solidFill>
                  <a:srgbClr val="3333CC"/>
                </a:solidFill>
              </a:rPr>
              <a:t>现场恢复前</a:t>
            </a:r>
            <a:r>
              <a:rPr lang="zh-CN" altLang="en-US" dirty="0" smtClean="0"/>
              <a:t>关中断，是为防止此时有高一级的中断进入，避免现场被破坏。</a:t>
            </a:r>
          </a:p>
          <a:p>
            <a:pPr marL="0" indent="0" algn="l">
              <a:lnSpc>
                <a:spcPct val="150000"/>
              </a:lnSpc>
              <a:spcBef>
                <a:spcPts val="0"/>
              </a:spcBef>
            </a:pPr>
            <a:r>
              <a:rPr lang="zh-CN" altLang="en-US" b="1" dirty="0" smtClean="0">
                <a:solidFill>
                  <a:srgbClr val="3333CC"/>
                </a:solidFill>
              </a:rPr>
              <a:t>        在现场保护和现场恢复之后的开中断</a:t>
            </a:r>
            <a:r>
              <a:rPr lang="zh-CN" altLang="en-US" dirty="0" smtClean="0"/>
              <a:t>是为下一次的中断做好准备，也为了允许有更高级的中断进入。这样，中断处理可以被打断，但原来的现场保护和现场恢复不允许更改，除了现场保护和现场恢复的片刻外，仍然保持着中断嵌套的功能。</a:t>
            </a:r>
          </a:p>
          <a:p>
            <a:pPr marL="0" indent="0" algn="l">
              <a:lnSpc>
                <a:spcPct val="150000"/>
              </a:lnSpc>
              <a:spcBef>
                <a:spcPts val="0"/>
              </a:spcBef>
            </a:pPr>
            <a:r>
              <a:rPr lang="zh-CN" altLang="en-US" b="1" dirty="0" smtClean="0">
                <a:solidFill>
                  <a:srgbClr val="3333CC"/>
                </a:solidFill>
              </a:rPr>
              <a:t>        但有时候，一个重要的中断，必须执行完毕，不允许被其他的中断嵌套。</a:t>
            </a:r>
            <a:r>
              <a:rPr lang="zh-CN" altLang="en-US" dirty="0" smtClean="0"/>
              <a:t>可在现场保护前先关闭总中断开关位，待中断处理完毕后再开总中断开关位。这样，需把</a:t>
            </a:r>
            <a:r>
              <a:rPr lang="zh-CN" altLang="en-US" dirty="0" smtClean="0">
                <a:hlinkClick r:id="rId2" action="ppaction://hlinksldjump"/>
              </a:rPr>
              <a:t>图</a:t>
            </a:r>
            <a:r>
              <a:rPr lang="en-US" altLang="zh-CN" dirty="0" smtClean="0">
                <a:hlinkClick r:id="rId2" action="ppaction://hlinksldjump"/>
              </a:rPr>
              <a:t>8</a:t>
            </a:r>
            <a:r>
              <a:rPr lang="en-US" altLang="zh-CN" dirty="0" smtClean="0">
                <a:ea typeface="宋体" pitchFamily="2" charset="-122"/>
                <a:hlinkClick r:id="rId2" action="ppaction://hlinksldjump"/>
              </a:rPr>
              <a:t>-15</a:t>
            </a:r>
            <a:r>
              <a:rPr lang="zh-CN" altLang="en-US" dirty="0" smtClean="0"/>
              <a:t>中的“中断处理”步骤前后的“开中断”和“关中断” 去掉。</a:t>
            </a:r>
          </a:p>
        </p:txBody>
      </p:sp>
    </p:spTree>
    <p:extLst>
      <p:ext uri="{BB962C8B-B14F-4D97-AF65-F5344CB8AC3E}">
        <p14:creationId xmlns:p14="http://schemas.microsoft.com/office/powerpoint/2010/main" val="247503776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5F86CD99-F459-4A76-BA57-892B94957C95}" type="slidenum">
              <a:rPr lang="zh-CN" altLang="en-US"/>
              <a:pPr>
                <a:defRPr/>
              </a:pPr>
              <a:t>74</a:t>
            </a:fld>
            <a:endParaRPr lang="en-US" altLang="zh-CN"/>
          </a:p>
        </p:txBody>
      </p:sp>
      <p:sp>
        <p:nvSpPr>
          <p:cNvPr id="47106" name="内容占位符 1"/>
          <p:cNvSpPr>
            <a:spLocks noGrp="1"/>
          </p:cNvSpPr>
          <p:nvPr>
            <p:ph/>
          </p:nvPr>
        </p:nvSpPr>
        <p:spPr>
          <a:xfrm>
            <a:off x="0" y="647700"/>
            <a:ext cx="9144000" cy="5410200"/>
          </a:xfrm>
        </p:spPr>
        <p:txBody>
          <a:bodyPr/>
          <a:lstStyle/>
          <a:p>
            <a:pPr indent="20638">
              <a:lnSpc>
                <a:spcPct val="130000"/>
              </a:lnSpc>
            </a:pPr>
            <a:r>
              <a:rPr lang="zh-CN" altLang="en-US" dirty="0" smtClean="0">
                <a:solidFill>
                  <a:srgbClr val="0000FF"/>
                </a:solidFill>
              </a:rPr>
              <a:t>    ③  </a:t>
            </a:r>
            <a:r>
              <a:rPr lang="zh-CN" altLang="en-US" dirty="0">
                <a:solidFill>
                  <a:srgbClr val="0000FF"/>
                </a:solidFill>
              </a:rPr>
              <a:t>中断处理  </a:t>
            </a:r>
          </a:p>
          <a:p>
            <a:pPr marL="0" indent="0" algn="l">
              <a:lnSpc>
                <a:spcPct val="150000"/>
              </a:lnSpc>
              <a:spcBef>
                <a:spcPts val="0"/>
              </a:spcBef>
            </a:pPr>
            <a:r>
              <a:rPr lang="zh-CN" altLang="en-US" dirty="0" smtClean="0"/>
              <a:t>        应用设计者根据任务的具体要求，来编写中断处理部分的程序。</a:t>
            </a:r>
          </a:p>
          <a:p>
            <a:pPr indent="20638">
              <a:lnSpc>
                <a:spcPct val="130000"/>
              </a:lnSpc>
            </a:pPr>
            <a:r>
              <a:rPr lang="zh-CN" altLang="en-US" dirty="0" smtClean="0">
                <a:solidFill>
                  <a:srgbClr val="0000FF"/>
                </a:solidFill>
              </a:rPr>
              <a:t>    ④  </a:t>
            </a:r>
            <a:r>
              <a:rPr lang="zh-CN" altLang="en-US" dirty="0">
                <a:solidFill>
                  <a:srgbClr val="0000FF"/>
                </a:solidFill>
              </a:rPr>
              <a:t>中断返回</a:t>
            </a:r>
          </a:p>
          <a:p>
            <a:pPr marL="0" algn="l">
              <a:lnSpc>
                <a:spcPct val="150000"/>
              </a:lnSpc>
              <a:spcBef>
                <a:spcPts val="0"/>
              </a:spcBef>
            </a:pPr>
            <a:r>
              <a:rPr lang="zh-CN" altLang="en-US" dirty="0" smtClean="0"/>
              <a:t>    中断服务子程序</a:t>
            </a:r>
            <a:r>
              <a:rPr lang="zh-CN" altLang="en-US" b="1" dirty="0" smtClean="0">
                <a:solidFill>
                  <a:srgbClr val="3333CC"/>
                </a:solidFill>
              </a:rPr>
              <a:t>最后一条指令必须是返回指令</a:t>
            </a:r>
            <a:r>
              <a:rPr lang="en-US" altLang="zh-CN" b="1" dirty="0" smtClean="0">
                <a:solidFill>
                  <a:srgbClr val="FF3300"/>
                </a:solidFill>
                <a:ea typeface="宋体" pitchFamily="2" charset="-122"/>
              </a:rPr>
              <a:t>RETI</a:t>
            </a:r>
            <a:r>
              <a:rPr lang="zh-CN" altLang="en-US" dirty="0" smtClean="0"/>
              <a:t>。</a:t>
            </a:r>
            <a:r>
              <a:rPr lang="en-US" altLang="zh-CN" dirty="0" smtClean="0">
                <a:ea typeface="宋体" pitchFamily="2" charset="-122"/>
              </a:rPr>
              <a:t>CPU</a:t>
            </a:r>
            <a:r>
              <a:rPr lang="zh-CN" altLang="en-US" dirty="0" smtClean="0"/>
              <a:t>执行完这条指令后，</a:t>
            </a:r>
            <a:r>
              <a:rPr lang="zh-CN" altLang="en-US" b="1" dirty="0" smtClean="0">
                <a:solidFill>
                  <a:srgbClr val="3333CC"/>
                </a:solidFill>
              </a:rPr>
              <a:t>把响应中断时所置</a:t>
            </a:r>
            <a:r>
              <a:rPr lang="en-US" altLang="zh-CN" b="1" dirty="0" smtClean="0">
                <a:solidFill>
                  <a:srgbClr val="3333CC"/>
                </a:solidFill>
                <a:ea typeface="宋体" pitchFamily="2" charset="-122"/>
              </a:rPr>
              <a:t>1</a:t>
            </a:r>
            <a:r>
              <a:rPr lang="zh-CN" altLang="en-US" b="1" dirty="0" smtClean="0">
                <a:solidFill>
                  <a:srgbClr val="3333CC"/>
                </a:solidFill>
              </a:rPr>
              <a:t>的不可寻址的优先级状态触发器清</a:t>
            </a:r>
            <a:r>
              <a:rPr lang="en-US" altLang="zh-CN" b="1" dirty="0" smtClean="0">
                <a:solidFill>
                  <a:srgbClr val="3333CC"/>
                </a:solidFill>
                <a:ea typeface="宋体" pitchFamily="2" charset="-122"/>
              </a:rPr>
              <a:t>0</a:t>
            </a:r>
            <a:r>
              <a:rPr lang="zh-CN" altLang="en-US" b="1" dirty="0" smtClean="0">
                <a:solidFill>
                  <a:srgbClr val="3333CC"/>
                </a:solidFill>
              </a:rPr>
              <a:t>，</a:t>
            </a:r>
            <a:r>
              <a:rPr lang="zh-CN" altLang="en-US" dirty="0" smtClean="0"/>
              <a:t>然后从堆栈中弹出栈顶上的两个字节的断点地址送到程序计数器</a:t>
            </a:r>
            <a:r>
              <a:rPr lang="en-US" altLang="zh-CN" dirty="0" smtClean="0">
                <a:ea typeface="宋体" pitchFamily="2" charset="-122"/>
              </a:rPr>
              <a:t>PC</a:t>
            </a:r>
            <a:r>
              <a:rPr lang="zh-CN" altLang="en-US" dirty="0" smtClean="0"/>
              <a:t>，弹出的第一个字节送入</a:t>
            </a:r>
            <a:r>
              <a:rPr lang="en-US" altLang="zh-CN" dirty="0" smtClean="0">
                <a:ea typeface="宋体" pitchFamily="2" charset="-122"/>
              </a:rPr>
              <a:t>PCH</a:t>
            </a:r>
            <a:r>
              <a:rPr lang="zh-CN" altLang="en-US" dirty="0" smtClean="0"/>
              <a:t>，弹出的第二个字节送入</a:t>
            </a:r>
            <a:r>
              <a:rPr lang="en-US" altLang="zh-CN" dirty="0" smtClean="0">
                <a:ea typeface="宋体" pitchFamily="2" charset="-122"/>
              </a:rPr>
              <a:t>PCL</a:t>
            </a:r>
            <a:r>
              <a:rPr lang="zh-CN" altLang="en-US" dirty="0" smtClean="0"/>
              <a:t>，从断点处重新执行主程序。</a:t>
            </a:r>
          </a:p>
          <a:p>
            <a:pPr>
              <a:lnSpc>
                <a:spcPct val="130000"/>
              </a:lnSpc>
            </a:pPr>
            <a:endParaRPr lang="zh-CN" altLang="en-US" dirty="0" smtClean="0"/>
          </a:p>
        </p:txBody>
      </p:sp>
    </p:spTree>
    <p:extLst>
      <p:ext uri="{BB962C8B-B14F-4D97-AF65-F5344CB8AC3E}">
        <p14:creationId xmlns:p14="http://schemas.microsoft.com/office/powerpoint/2010/main" val="402096504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38759E7-A40D-41D3-99BC-097A7E4E5B28}" type="slidenum">
              <a:rPr lang="zh-CN" altLang="en-US"/>
              <a:pPr>
                <a:defRPr/>
              </a:pPr>
              <a:t>75</a:t>
            </a:fld>
            <a:endParaRPr lang="en-US" altLang="zh-CN"/>
          </a:p>
        </p:txBody>
      </p:sp>
      <p:sp>
        <p:nvSpPr>
          <p:cNvPr id="48130" name="内容占位符 1"/>
          <p:cNvSpPr>
            <a:spLocks noGrp="1"/>
          </p:cNvSpPr>
          <p:nvPr>
            <p:ph/>
          </p:nvPr>
        </p:nvSpPr>
        <p:spPr>
          <a:xfrm>
            <a:off x="0" y="623888"/>
            <a:ext cx="9144000" cy="5410200"/>
          </a:xfrm>
        </p:spPr>
        <p:txBody>
          <a:bodyPr/>
          <a:lstStyle/>
          <a:p>
            <a:pPr marL="0" indent="0" algn="l">
              <a:lnSpc>
                <a:spcPct val="150000"/>
              </a:lnSpc>
              <a:spcBef>
                <a:spcPts val="0"/>
              </a:spcBef>
            </a:pPr>
            <a:r>
              <a:rPr lang="en-US" altLang="zh-CN" b="1" dirty="0" smtClean="0">
                <a:solidFill>
                  <a:srgbClr val="FF3300"/>
                </a:solidFill>
              </a:rPr>
              <a:t>        【</a:t>
            </a:r>
            <a:r>
              <a:rPr lang="zh-CN" altLang="en-US" b="1" dirty="0" smtClean="0">
                <a:solidFill>
                  <a:srgbClr val="FF3300"/>
                </a:solidFill>
              </a:rPr>
              <a:t>例</a:t>
            </a:r>
            <a:r>
              <a:rPr lang="en-US" altLang="zh-CN" b="1" dirty="0" smtClean="0">
                <a:solidFill>
                  <a:srgbClr val="FF3300"/>
                </a:solidFill>
              </a:rPr>
              <a:t>8</a:t>
            </a:r>
            <a:r>
              <a:rPr lang="en-US" altLang="zh-CN" b="1" dirty="0" smtClean="0">
                <a:solidFill>
                  <a:srgbClr val="FF3300"/>
                </a:solidFill>
                <a:ea typeface="宋体" pitchFamily="2" charset="-122"/>
              </a:rPr>
              <a:t>-2</a:t>
            </a:r>
            <a:r>
              <a:rPr lang="en-US" altLang="zh-CN" b="1" dirty="0" smtClean="0">
                <a:solidFill>
                  <a:srgbClr val="FF3300"/>
                </a:solidFill>
              </a:rPr>
              <a:t>】</a:t>
            </a:r>
            <a:r>
              <a:rPr lang="zh-CN" altLang="en-US" dirty="0" smtClean="0"/>
              <a:t> 根据</a:t>
            </a:r>
            <a:r>
              <a:rPr lang="zh-CN" altLang="en-US" dirty="0" smtClean="0">
                <a:hlinkClick r:id="rId2" action="ppaction://hlinksldjump"/>
              </a:rPr>
              <a:t>图</a:t>
            </a:r>
            <a:r>
              <a:rPr lang="en-US" altLang="zh-CN" dirty="0" smtClean="0">
                <a:hlinkClick r:id="rId2" action="ppaction://hlinksldjump"/>
              </a:rPr>
              <a:t>8</a:t>
            </a:r>
            <a:r>
              <a:rPr lang="en-US" altLang="zh-CN" dirty="0" smtClean="0">
                <a:ea typeface="宋体" pitchFamily="2" charset="-122"/>
                <a:hlinkClick r:id="rId2" action="ppaction://hlinksldjump"/>
              </a:rPr>
              <a:t>-15</a:t>
            </a:r>
            <a:r>
              <a:rPr lang="zh-CN" altLang="en-US" dirty="0" smtClean="0"/>
              <a:t>流程，编写中断服务程序。设现场保护只将</a:t>
            </a:r>
            <a:r>
              <a:rPr lang="en-US" altLang="zh-CN" dirty="0" smtClean="0">
                <a:ea typeface="宋体" pitchFamily="2" charset="-122"/>
              </a:rPr>
              <a:t>PSW</a:t>
            </a:r>
            <a:r>
              <a:rPr lang="zh-CN" altLang="en-US" dirty="0" smtClean="0"/>
              <a:t>寄存器和累加器</a:t>
            </a:r>
            <a:r>
              <a:rPr lang="en-US" altLang="zh-CN" dirty="0" smtClean="0">
                <a:ea typeface="宋体" pitchFamily="2" charset="-122"/>
              </a:rPr>
              <a:t>A</a:t>
            </a:r>
            <a:r>
              <a:rPr lang="zh-CN" altLang="en-US" dirty="0" smtClean="0"/>
              <a:t>的内容压入堆栈中保护。一个典型的中断服务子程序如下：</a:t>
            </a:r>
          </a:p>
          <a:p>
            <a:pPr>
              <a:lnSpc>
                <a:spcPct val="150000"/>
              </a:lnSpc>
            </a:pPr>
            <a:r>
              <a:rPr lang="en-US" altLang="zh-CN" sz="2000" dirty="0" smtClean="0">
                <a:ea typeface="宋体" pitchFamily="2" charset="-122"/>
              </a:rPr>
              <a:t>INT</a:t>
            </a:r>
            <a:r>
              <a:rPr lang="zh-CN" altLang="en-US" sz="2000" dirty="0" smtClean="0"/>
              <a:t>：</a:t>
            </a:r>
            <a:r>
              <a:rPr lang="zh-CN" altLang="en-US" sz="2000" dirty="0" smtClean="0">
                <a:ea typeface="宋体" pitchFamily="2" charset="-122"/>
              </a:rPr>
              <a:t>	</a:t>
            </a:r>
            <a:r>
              <a:rPr lang="en-US" altLang="zh-CN" sz="2000" dirty="0" smtClean="0">
                <a:ea typeface="宋体" pitchFamily="2" charset="-122"/>
              </a:rPr>
              <a:t>CLR	  EA		</a:t>
            </a:r>
            <a:r>
              <a:rPr lang="zh-CN" altLang="en-US" sz="2000" dirty="0" smtClean="0"/>
              <a:t>；</a:t>
            </a:r>
            <a:r>
              <a:rPr lang="en-US" altLang="zh-CN" sz="2000" dirty="0" smtClean="0">
                <a:ea typeface="宋体" pitchFamily="2" charset="-122"/>
              </a:rPr>
              <a:t>CPU</a:t>
            </a:r>
            <a:r>
              <a:rPr lang="zh-CN" altLang="en-US" sz="2000" dirty="0" smtClean="0"/>
              <a:t>关中断</a:t>
            </a:r>
          </a:p>
          <a:p>
            <a:r>
              <a:rPr lang="en-US" altLang="zh-CN" sz="2000" dirty="0" smtClean="0">
                <a:ea typeface="宋体" pitchFamily="2" charset="-122"/>
              </a:rPr>
              <a:t>		PUSH   PSW		</a:t>
            </a:r>
            <a:r>
              <a:rPr lang="zh-CN" altLang="en-US" sz="2000" dirty="0" smtClean="0"/>
              <a:t>；现场保护</a:t>
            </a:r>
          </a:p>
          <a:p>
            <a:r>
              <a:rPr lang="en-US" altLang="zh-CN" sz="2000" dirty="0" smtClean="0">
                <a:ea typeface="宋体" pitchFamily="2" charset="-122"/>
              </a:rPr>
              <a:t>		PUSH   ACC		</a:t>
            </a:r>
            <a:endParaRPr lang="zh-CN" altLang="en-US" sz="2000" dirty="0" smtClean="0"/>
          </a:p>
          <a:p>
            <a:r>
              <a:rPr lang="en-US" altLang="zh-CN" sz="2000" dirty="0" smtClean="0">
                <a:ea typeface="宋体" pitchFamily="2" charset="-122"/>
              </a:rPr>
              <a:t>		SETB 	  EA		</a:t>
            </a:r>
            <a:r>
              <a:rPr lang="zh-CN" altLang="en-US" sz="2000" dirty="0" smtClean="0"/>
              <a:t>；总中断允许</a:t>
            </a:r>
          </a:p>
          <a:p>
            <a:pPr>
              <a:lnSpc>
                <a:spcPct val="130000"/>
              </a:lnSpc>
            </a:pPr>
            <a:r>
              <a:rPr lang="zh-CN" altLang="en-US" dirty="0" smtClean="0"/>
              <a:t>		</a:t>
            </a:r>
            <a:r>
              <a:rPr lang="zh-CN" altLang="en-US" b="1" dirty="0" smtClean="0">
                <a:solidFill>
                  <a:srgbClr val="FF3300"/>
                </a:solidFill>
              </a:rPr>
              <a:t>中断处理段</a:t>
            </a:r>
          </a:p>
          <a:p>
            <a:r>
              <a:rPr lang="en-US" altLang="zh-CN" dirty="0" smtClean="0">
                <a:ea typeface="宋体" pitchFamily="2" charset="-122"/>
              </a:rPr>
              <a:t> 		</a:t>
            </a:r>
            <a:r>
              <a:rPr lang="en-US" altLang="zh-CN" sz="2000" dirty="0" smtClean="0">
                <a:ea typeface="宋体" pitchFamily="2" charset="-122"/>
              </a:rPr>
              <a:t>CLR 	EA		</a:t>
            </a:r>
            <a:r>
              <a:rPr lang="zh-CN" altLang="en-US" sz="2000" dirty="0" smtClean="0">
                <a:ea typeface="宋体" pitchFamily="2" charset="-122"/>
              </a:rPr>
              <a:t>；关中断</a:t>
            </a:r>
          </a:p>
          <a:p>
            <a:r>
              <a:rPr lang="en-US" altLang="zh-CN" sz="2000" dirty="0" smtClean="0">
                <a:ea typeface="宋体" pitchFamily="2" charset="-122"/>
              </a:rPr>
              <a:t>		POP 	ACC		</a:t>
            </a:r>
            <a:r>
              <a:rPr lang="zh-CN" altLang="en-US" sz="2000" dirty="0" smtClean="0">
                <a:ea typeface="宋体" pitchFamily="2" charset="-122"/>
              </a:rPr>
              <a:t>；现场恢复</a:t>
            </a:r>
          </a:p>
          <a:p>
            <a:r>
              <a:rPr lang="en-US" altLang="zh-CN" sz="2000" dirty="0" smtClean="0">
                <a:ea typeface="宋体" pitchFamily="2" charset="-122"/>
              </a:rPr>
              <a:t>		POP 	PSW		</a:t>
            </a:r>
            <a:endParaRPr lang="zh-CN" altLang="en-US" sz="2000" dirty="0" smtClean="0">
              <a:ea typeface="宋体" pitchFamily="2" charset="-122"/>
            </a:endParaRPr>
          </a:p>
          <a:p>
            <a:r>
              <a:rPr lang="en-US" altLang="zh-CN" sz="2000" dirty="0" smtClean="0">
                <a:ea typeface="宋体" pitchFamily="2" charset="-122"/>
              </a:rPr>
              <a:t>		SETB	EA		</a:t>
            </a:r>
            <a:r>
              <a:rPr lang="zh-CN" altLang="en-US" sz="2000" dirty="0" smtClean="0">
                <a:ea typeface="宋体" pitchFamily="2" charset="-122"/>
              </a:rPr>
              <a:t>；总中断允许</a:t>
            </a:r>
          </a:p>
          <a:p>
            <a:r>
              <a:rPr lang="en-US" altLang="zh-CN" sz="2000" dirty="0" smtClean="0">
                <a:ea typeface="宋体" pitchFamily="2" charset="-122"/>
              </a:rPr>
              <a:t>		RETI			</a:t>
            </a:r>
            <a:r>
              <a:rPr lang="zh-CN" altLang="en-US" sz="2000" dirty="0" smtClean="0">
                <a:ea typeface="宋体" pitchFamily="2" charset="-122"/>
              </a:rPr>
              <a:t>；中断返回，恢复断点</a:t>
            </a:r>
          </a:p>
        </p:txBody>
      </p:sp>
    </p:spTree>
    <p:extLst>
      <p:ext uri="{BB962C8B-B14F-4D97-AF65-F5344CB8AC3E}">
        <p14:creationId xmlns:p14="http://schemas.microsoft.com/office/powerpoint/2010/main" val="217947142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AA20DDFE-829E-4F18-AE9E-306F5B5A87C2}" type="slidenum">
              <a:rPr lang="zh-CN" altLang="en-US"/>
              <a:pPr>
                <a:defRPr/>
              </a:pPr>
              <a:t>76</a:t>
            </a:fld>
            <a:endParaRPr lang="en-US" altLang="zh-CN"/>
          </a:p>
        </p:txBody>
      </p:sp>
      <p:sp>
        <p:nvSpPr>
          <p:cNvPr id="49154" name="内容占位符 1"/>
          <p:cNvSpPr>
            <a:spLocks noGrp="1"/>
          </p:cNvSpPr>
          <p:nvPr>
            <p:ph/>
          </p:nvPr>
        </p:nvSpPr>
        <p:spPr>
          <a:xfrm>
            <a:off x="0" y="571500"/>
            <a:ext cx="8686800" cy="5410200"/>
          </a:xfrm>
        </p:spPr>
        <p:txBody>
          <a:bodyPr/>
          <a:lstStyle/>
          <a:p>
            <a:pPr marL="0" indent="0" algn="l">
              <a:lnSpc>
                <a:spcPct val="150000"/>
              </a:lnSpc>
              <a:spcBef>
                <a:spcPts val="0"/>
              </a:spcBef>
            </a:pPr>
            <a:r>
              <a:rPr lang="zh-CN" altLang="en-US" dirty="0" smtClean="0"/>
              <a:t>        上述程序</a:t>
            </a:r>
            <a:r>
              <a:rPr lang="zh-CN" altLang="en-US" b="1" dirty="0" smtClean="0">
                <a:solidFill>
                  <a:srgbClr val="FF3300"/>
                </a:solidFill>
              </a:rPr>
              <a:t>几点说明</a:t>
            </a:r>
            <a:r>
              <a:rPr lang="zh-CN" altLang="en-US" dirty="0" smtClean="0"/>
              <a:t>：</a:t>
            </a:r>
          </a:p>
          <a:p>
            <a:pPr marL="0" indent="0" algn="l">
              <a:lnSpc>
                <a:spcPct val="150000"/>
              </a:lnSpc>
              <a:spcBef>
                <a:spcPts val="0"/>
              </a:spcBef>
            </a:pPr>
            <a:r>
              <a:rPr lang="zh-CN" altLang="en-US" dirty="0" smtClean="0"/>
              <a:t>      （</a:t>
            </a:r>
            <a:r>
              <a:rPr lang="en-US" altLang="zh-CN" dirty="0" smtClean="0">
                <a:ea typeface="宋体" pitchFamily="2" charset="-122"/>
              </a:rPr>
              <a:t>1</a:t>
            </a:r>
            <a:r>
              <a:rPr lang="zh-CN" altLang="en-US" dirty="0" smtClean="0"/>
              <a:t>）本例的</a:t>
            </a:r>
            <a:r>
              <a:rPr lang="zh-CN" altLang="en-US" dirty="0" smtClean="0">
                <a:solidFill>
                  <a:srgbClr val="3333CC"/>
                </a:solidFill>
              </a:rPr>
              <a:t>现场保护假设仅仅涉及</a:t>
            </a:r>
            <a:r>
              <a:rPr lang="en-US" altLang="zh-CN" dirty="0" smtClean="0">
                <a:solidFill>
                  <a:srgbClr val="3333CC"/>
                </a:solidFill>
                <a:ea typeface="宋体" pitchFamily="2" charset="-122"/>
              </a:rPr>
              <a:t>PSW</a:t>
            </a:r>
            <a:r>
              <a:rPr lang="zh-CN" altLang="en-US" dirty="0" smtClean="0">
                <a:solidFill>
                  <a:srgbClr val="3333CC"/>
                </a:solidFill>
              </a:rPr>
              <a:t>和</a:t>
            </a:r>
            <a:r>
              <a:rPr lang="en-US" altLang="zh-CN" dirty="0" smtClean="0">
                <a:solidFill>
                  <a:srgbClr val="3333CC"/>
                </a:solidFill>
                <a:ea typeface="宋体" pitchFamily="2" charset="-122"/>
              </a:rPr>
              <a:t>A</a:t>
            </a:r>
            <a:r>
              <a:rPr lang="zh-CN" altLang="en-US" dirty="0" smtClean="0"/>
              <a:t>的内容，如有其他需要保护的内容，只需在相应位置再加几条</a:t>
            </a:r>
            <a:r>
              <a:rPr lang="en-US" altLang="zh-CN" dirty="0" smtClean="0">
                <a:ea typeface="宋体" pitchFamily="2" charset="-122"/>
              </a:rPr>
              <a:t>PUSH</a:t>
            </a:r>
            <a:r>
              <a:rPr lang="zh-CN" altLang="en-US" dirty="0" smtClean="0"/>
              <a:t>和</a:t>
            </a:r>
            <a:r>
              <a:rPr lang="en-US" altLang="zh-CN" dirty="0" smtClean="0">
                <a:ea typeface="宋体" pitchFamily="2" charset="-122"/>
              </a:rPr>
              <a:t>POP</a:t>
            </a:r>
            <a:r>
              <a:rPr lang="zh-CN" altLang="en-US" dirty="0" smtClean="0"/>
              <a:t>指令即可。注意，堆栈的操作是先进后出。</a:t>
            </a:r>
          </a:p>
          <a:p>
            <a:pPr marL="0" indent="0" algn="l">
              <a:lnSpc>
                <a:spcPct val="150000"/>
              </a:lnSpc>
              <a:spcBef>
                <a:spcPts val="0"/>
              </a:spcBef>
            </a:pPr>
            <a:r>
              <a:rPr lang="zh-CN" altLang="en-US" dirty="0" smtClean="0"/>
              <a:t>      （</a:t>
            </a:r>
            <a:r>
              <a:rPr lang="en-US" altLang="zh-CN" dirty="0" smtClean="0">
                <a:ea typeface="宋体" pitchFamily="2" charset="-122"/>
              </a:rPr>
              <a:t>2</a:t>
            </a:r>
            <a:r>
              <a:rPr lang="zh-CN" altLang="en-US" dirty="0" smtClean="0"/>
              <a:t>） “中断处理程序段”，设计者应根据中断任务的具体要求，来编写中断处理程序。</a:t>
            </a:r>
          </a:p>
          <a:p>
            <a:pPr marL="0" indent="0" algn="l">
              <a:lnSpc>
                <a:spcPct val="150000"/>
              </a:lnSpc>
              <a:spcBef>
                <a:spcPts val="0"/>
              </a:spcBef>
            </a:pPr>
            <a:r>
              <a:rPr lang="zh-CN" altLang="en-US" dirty="0" smtClean="0"/>
              <a:t>      （</a:t>
            </a:r>
            <a:r>
              <a:rPr lang="en-US" altLang="zh-CN" dirty="0" smtClean="0">
                <a:ea typeface="宋体" pitchFamily="2" charset="-122"/>
              </a:rPr>
              <a:t>3</a:t>
            </a:r>
            <a:r>
              <a:rPr lang="zh-CN" altLang="en-US" dirty="0" smtClean="0"/>
              <a:t>）如果不允许被其他的中断所中断，可将“中断处理程序段”前后的“</a:t>
            </a:r>
            <a:r>
              <a:rPr lang="en-US" altLang="zh-CN" dirty="0" smtClean="0">
                <a:ea typeface="宋体" pitchFamily="2" charset="-122"/>
              </a:rPr>
              <a:t>SETB  EA</a:t>
            </a:r>
            <a:r>
              <a:rPr lang="zh-CN" altLang="en-US" dirty="0" smtClean="0"/>
              <a:t>”和“</a:t>
            </a:r>
            <a:r>
              <a:rPr lang="en-US" altLang="zh-CN" dirty="0" smtClean="0">
                <a:ea typeface="宋体" pitchFamily="2" charset="-122"/>
              </a:rPr>
              <a:t>CLR  EA</a:t>
            </a:r>
            <a:r>
              <a:rPr lang="zh-CN" altLang="en-US" dirty="0" smtClean="0"/>
              <a:t>”两条指令去掉。</a:t>
            </a:r>
          </a:p>
          <a:p>
            <a:pPr marL="0" indent="0" algn="l">
              <a:lnSpc>
                <a:spcPct val="150000"/>
              </a:lnSpc>
              <a:spcBef>
                <a:spcPts val="0"/>
              </a:spcBef>
            </a:pPr>
            <a:r>
              <a:rPr lang="zh-CN" altLang="en-US" dirty="0" smtClean="0"/>
              <a:t>      （</a:t>
            </a:r>
            <a:r>
              <a:rPr lang="en-US" altLang="zh-CN" dirty="0" smtClean="0">
                <a:ea typeface="宋体" pitchFamily="2" charset="-122"/>
              </a:rPr>
              <a:t>4</a:t>
            </a:r>
            <a:r>
              <a:rPr lang="zh-CN" altLang="en-US" dirty="0" smtClean="0"/>
              <a:t>）</a:t>
            </a:r>
            <a:r>
              <a:rPr lang="zh-CN" altLang="en-US" b="1" dirty="0" smtClean="0">
                <a:solidFill>
                  <a:srgbClr val="3333CC"/>
                </a:solidFill>
              </a:rPr>
              <a:t>最后一条指令必须是返回指令</a:t>
            </a:r>
            <a:r>
              <a:rPr lang="en-US" altLang="zh-CN" b="1" dirty="0" smtClean="0">
                <a:solidFill>
                  <a:srgbClr val="FF3300"/>
                </a:solidFill>
                <a:ea typeface="宋体" pitchFamily="2" charset="-122"/>
              </a:rPr>
              <a:t>RETI</a:t>
            </a:r>
            <a:r>
              <a:rPr lang="zh-CN" altLang="en-US" dirty="0" smtClean="0"/>
              <a:t>，不可缺少，</a:t>
            </a:r>
            <a:r>
              <a:rPr lang="en-US" altLang="zh-CN" dirty="0" smtClean="0">
                <a:ea typeface="宋体" pitchFamily="2" charset="-122"/>
              </a:rPr>
              <a:t>CPU</a:t>
            </a:r>
            <a:r>
              <a:rPr lang="zh-CN" altLang="en-US" dirty="0" smtClean="0"/>
              <a:t>执行完这条指令后，返回断点处，重新执行被中断的主程序。 </a:t>
            </a:r>
          </a:p>
          <a:p>
            <a:pPr>
              <a:lnSpc>
                <a:spcPct val="130000"/>
              </a:lnSpc>
            </a:pPr>
            <a:endParaRPr lang="zh-CN" altLang="en-US" dirty="0" smtClean="0"/>
          </a:p>
        </p:txBody>
      </p:sp>
    </p:spTree>
    <p:extLst>
      <p:ext uri="{BB962C8B-B14F-4D97-AF65-F5344CB8AC3E}">
        <p14:creationId xmlns:p14="http://schemas.microsoft.com/office/powerpoint/2010/main" val="363597425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77</a:t>
            </a:fld>
            <a:endParaRPr lang="en-US" altLang="zh-CN" dirty="0"/>
          </a:p>
        </p:txBody>
      </p:sp>
      <p:sp>
        <p:nvSpPr>
          <p:cNvPr id="4" name="矩形 3"/>
          <p:cNvSpPr/>
          <p:nvPr/>
        </p:nvSpPr>
        <p:spPr>
          <a:xfrm>
            <a:off x="0" y="556548"/>
            <a:ext cx="9144000" cy="2308324"/>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latin typeface="+mn-lt"/>
                <a:ea typeface="+mn-ea"/>
              </a:rPr>
              <a:t>8.3.2  </a:t>
            </a:r>
            <a:r>
              <a:rPr lang="zh-CN" altLang="en-US" sz="2400" b="1" dirty="0">
                <a:solidFill>
                  <a:srgbClr val="9900CC"/>
                </a:solidFill>
                <a:latin typeface="+mn-lt"/>
                <a:ea typeface="+mn-ea"/>
              </a:rPr>
              <a:t>中断系统程序设计举例</a:t>
            </a:r>
          </a:p>
          <a:p>
            <a:pPr algn="l">
              <a:lnSpc>
                <a:spcPct val="150000"/>
              </a:lnSpc>
            </a:pPr>
            <a:r>
              <a:rPr lang="en-US" altLang="zh-CN" sz="2400" dirty="0" smtClean="0"/>
              <a:t>       </a:t>
            </a:r>
            <a:r>
              <a:rPr lang="en-US" altLang="zh-CN" sz="2400" b="1" dirty="0">
                <a:solidFill>
                  <a:srgbClr val="FF3300"/>
                </a:solidFill>
                <a:latin typeface="+mn-lt"/>
                <a:ea typeface="+mn-ea"/>
              </a:rPr>
              <a:t>【</a:t>
            </a:r>
            <a:r>
              <a:rPr lang="zh-CN" altLang="en-US" sz="2400" b="1" dirty="0">
                <a:solidFill>
                  <a:srgbClr val="FF3300"/>
                </a:solidFill>
                <a:latin typeface="+mn-lt"/>
                <a:ea typeface="+mn-ea"/>
              </a:rPr>
              <a:t>例</a:t>
            </a:r>
            <a:r>
              <a:rPr lang="en-US" altLang="zh-CN" sz="2400" b="1" dirty="0">
                <a:solidFill>
                  <a:srgbClr val="FF3300"/>
                </a:solidFill>
                <a:latin typeface="+mn-lt"/>
                <a:ea typeface="+mn-ea"/>
              </a:rPr>
              <a:t>8-3】 </a:t>
            </a:r>
            <a:r>
              <a:rPr lang="zh-CN" altLang="en-US" sz="2400" dirty="0"/>
              <a:t>如</a:t>
            </a:r>
            <a:r>
              <a:rPr lang="zh-CN" altLang="en-US" sz="2400" dirty="0">
                <a:hlinkClick r:id="rId3" action="ppaction://hlinksldjump"/>
              </a:rPr>
              <a:t>图</a:t>
            </a:r>
            <a:r>
              <a:rPr lang="en-US" altLang="zh-CN" sz="2400" dirty="0">
                <a:hlinkClick r:id="rId3" action="ppaction://hlinksldjump"/>
              </a:rPr>
              <a:t>8-16</a:t>
            </a:r>
            <a:r>
              <a:rPr lang="zh-CN" altLang="en-US" sz="2400" dirty="0"/>
              <a:t>所示，编写程序利用图中开关上下拨动一次所产生的脉冲信号作为外部中断</a:t>
            </a:r>
            <a:r>
              <a:rPr lang="en-US" altLang="zh-CN" sz="2400" dirty="0"/>
              <a:t>0</a:t>
            </a:r>
            <a:r>
              <a:rPr lang="zh-CN" altLang="en-US" sz="2400" dirty="0"/>
              <a:t>的中断请求信号来控制发光二极管</a:t>
            </a:r>
            <a:r>
              <a:rPr lang="en-US" altLang="zh-CN" sz="2400" dirty="0"/>
              <a:t>VD1</a:t>
            </a:r>
            <a:r>
              <a:rPr lang="zh-CN" altLang="en-US" sz="2400" dirty="0"/>
              <a:t>状态的改变</a:t>
            </a:r>
            <a:r>
              <a:rPr lang="zh-CN" altLang="en-US" sz="2400" dirty="0" smtClean="0"/>
              <a:t>。</a:t>
            </a:r>
            <a:endParaRPr lang="zh-CN" altLang="en-US" sz="2400" dirty="0"/>
          </a:p>
        </p:txBody>
      </p:sp>
    </p:spTree>
    <p:extLst>
      <p:ext uri="{BB962C8B-B14F-4D97-AF65-F5344CB8AC3E}">
        <p14:creationId xmlns:p14="http://schemas.microsoft.com/office/powerpoint/2010/main" val="2697159024"/>
      </p:ext>
    </p:extLst>
  </p:cSld>
  <p:clrMapOvr>
    <a:masterClrMapping/>
  </p:clrMapOvr>
  <p:transition>
    <p:random/>
    <p:sndAc>
      <p:stSnd>
        <p:snd r:embed="rId2" name="camera.wav"/>
      </p:stSnd>
    </p:sndAc>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78</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747457"/>
            <a:ext cx="9144000" cy="5480118"/>
          </a:xfrm>
          <a:prstGeom prst="rect">
            <a:avLst/>
          </a:prstGeom>
        </p:spPr>
      </p:pic>
    </p:spTree>
    <p:extLst>
      <p:ext uri="{BB962C8B-B14F-4D97-AF65-F5344CB8AC3E}">
        <p14:creationId xmlns:p14="http://schemas.microsoft.com/office/powerpoint/2010/main" val="3717005063"/>
      </p:ext>
    </p:extLst>
  </p:cSld>
  <p:clrMapOvr>
    <a:masterClrMapping/>
  </p:clrMapOvr>
  <p:transition>
    <p:random/>
    <p:sndAc>
      <p:stSnd>
        <p:snd r:embed="rId2" name="camera.wav"/>
      </p:stSnd>
    </p:sndAc>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79</a:t>
            </a:fld>
            <a:endParaRPr lang="en-US" altLang="zh-CN" dirty="0"/>
          </a:p>
        </p:txBody>
      </p:sp>
      <p:sp>
        <p:nvSpPr>
          <p:cNvPr id="4" name="矩形 3"/>
          <p:cNvSpPr/>
          <p:nvPr/>
        </p:nvSpPr>
        <p:spPr>
          <a:xfrm>
            <a:off x="88900" y="619165"/>
            <a:ext cx="9144000" cy="5632311"/>
          </a:xfrm>
          <a:prstGeom prst="rect">
            <a:avLst/>
          </a:prstGeom>
        </p:spPr>
        <p:txBody>
          <a:bodyPr wrap="square">
            <a:spAutoFit/>
          </a:bodyPr>
          <a:lstStyle/>
          <a:p>
            <a:pPr lvl="0" algn="l">
              <a:lnSpc>
                <a:spcPct val="150000"/>
              </a:lnSpc>
            </a:pPr>
            <a:r>
              <a:rPr lang="zh-CN" altLang="en-US" sz="2400" dirty="0">
                <a:solidFill>
                  <a:srgbClr val="000000"/>
                </a:solidFill>
              </a:rPr>
              <a:t>解：</a:t>
            </a:r>
            <a:r>
              <a:rPr lang="zh-CN" altLang="en-US" sz="2400" b="1" dirty="0">
                <a:solidFill>
                  <a:srgbClr val="0000FF"/>
                </a:solidFill>
              </a:rPr>
              <a:t>程序清单如下</a:t>
            </a:r>
            <a:r>
              <a:rPr lang="zh-CN" altLang="en-US" sz="2400" dirty="0">
                <a:solidFill>
                  <a:srgbClr val="000000"/>
                </a:solidFill>
              </a:rPr>
              <a:t>。</a:t>
            </a:r>
          </a:p>
          <a:p>
            <a:pPr lvl="0" algn="l">
              <a:lnSpc>
                <a:spcPct val="150000"/>
              </a:lnSpc>
            </a:pPr>
            <a:r>
              <a:rPr lang="zh-CN" altLang="en-US" sz="2400" dirty="0">
                <a:solidFill>
                  <a:srgbClr val="000000"/>
                </a:solidFill>
              </a:rPr>
              <a:t>汇编语言源程序：</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ORG   </a:t>
            </a:r>
            <a:r>
              <a:rPr lang="en-US" altLang="zh-CN" sz="2400" dirty="0">
                <a:solidFill>
                  <a:srgbClr val="000000"/>
                </a:solidFill>
              </a:rPr>
              <a:t>0000H</a:t>
            </a:r>
          </a:p>
          <a:p>
            <a:pPr lvl="0" algn="l"/>
            <a:r>
              <a:rPr lang="en-US" altLang="zh-CN" sz="2400" dirty="0">
                <a:solidFill>
                  <a:srgbClr val="000000"/>
                </a:solidFill>
              </a:rPr>
              <a:t>		</a:t>
            </a:r>
            <a:r>
              <a:rPr lang="en-US" altLang="zh-CN" sz="2400" dirty="0" smtClean="0">
                <a:solidFill>
                  <a:srgbClr val="000000"/>
                </a:solidFill>
              </a:rPr>
              <a:t>    AJMP  </a:t>
            </a:r>
            <a:r>
              <a:rPr lang="en-US" altLang="zh-CN" sz="2400" dirty="0">
                <a:solidFill>
                  <a:srgbClr val="000000"/>
                </a:solidFill>
              </a:rPr>
              <a:t>MAIN</a:t>
            </a:r>
          </a:p>
          <a:p>
            <a:pPr lvl="0" algn="l"/>
            <a:r>
              <a:rPr lang="en-US" altLang="zh-CN" sz="2400" dirty="0">
                <a:solidFill>
                  <a:srgbClr val="000000"/>
                </a:solidFill>
              </a:rPr>
              <a:t>		</a:t>
            </a:r>
            <a:r>
              <a:rPr lang="en-US" altLang="zh-CN" sz="2400" dirty="0" smtClean="0">
                <a:solidFill>
                  <a:srgbClr val="000000"/>
                </a:solidFill>
              </a:rPr>
              <a:t>   ORG   </a:t>
            </a:r>
            <a:r>
              <a:rPr lang="en-US" altLang="zh-CN" sz="2400" dirty="0">
                <a:solidFill>
                  <a:srgbClr val="000000"/>
                </a:solidFill>
              </a:rPr>
              <a:t>0003H         </a:t>
            </a:r>
            <a:r>
              <a:rPr lang="en-US" altLang="zh-CN" sz="2400" dirty="0" smtClean="0">
                <a:solidFill>
                  <a:srgbClr val="000000"/>
                </a:solidFill>
              </a:rPr>
              <a:t>    </a:t>
            </a:r>
            <a:r>
              <a:rPr lang="zh-CN" altLang="en-US" sz="2400" dirty="0" smtClean="0">
                <a:solidFill>
                  <a:srgbClr val="000000"/>
                </a:solidFill>
              </a:rPr>
              <a:t>；</a:t>
            </a:r>
            <a:r>
              <a:rPr lang="zh-CN" altLang="en-US" sz="2400" dirty="0">
                <a:solidFill>
                  <a:srgbClr val="000000"/>
                </a:solidFill>
              </a:rPr>
              <a:t>中断服务程序入口地址</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AJMP  </a:t>
            </a:r>
            <a:r>
              <a:rPr lang="en-US" altLang="zh-CN" sz="2400" dirty="0">
                <a:solidFill>
                  <a:srgbClr val="000000"/>
                </a:solidFill>
              </a:rPr>
              <a:t>INIT0      </a:t>
            </a:r>
          </a:p>
          <a:p>
            <a:pPr lvl="0" algn="l"/>
            <a:r>
              <a:rPr lang="en-US" altLang="zh-CN" sz="2400" dirty="0">
                <a:solidFill>
                  <a:srgbClr val="000000"/>
                </a:solidFill>
              </a:rPr>
              <a:t>	MAIN</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P0</a:t>
            </a:r>
            <a:r>
              <a:rPr lang="zh-CN" altLang="en-US" sz="2400" dirty="0">
                <a:solidFill>
                  <a:srgbClr val="000000"/>
                </a:solidFill>
              </a:rPr>
              <a:t>，</a:t>
            </a:r>
            <a:r>
              <a:rPr lang="en-US" altLang="zh-CN" sz="2400" dirty="0">
                <a:solidFill>
                  <a:srgbClr val="000000"/>
                </a:solidFill>
              </a:rPr>
              <a:t>#0FFH    </a:t>
            </a:r>
            <a:r>
              <a:rPr lang="en-US" altLang="zh-CN" sz="2400" dirty="0" smtClean="0">
                <a:solidFill>
                  <a:srgbClr val="000000"/>
                </a:solidFill>
              </a:rPr>
              <a:t> </a:t>
            </a:r>
            <a:r>
              <a:rPr lang="zh-CN" altLang="en-US" sz="2400" dirty="0" smtClean="0">
                <a:solidFill>
                  <a:srgbClr val="000000"/>
                </a:solidFill>
              </a:rPr>
              <a:t>；</a:t>
            </a:r>
            <a:r>
              <a:rPr lang="zh-CN" altLang="en-US" sz="2400" dirty="0">
                <a:solidFill>
                  <a:srgbClr val="000000"/>
                </a:solidFill>
              </a:rPr>
              <a:t>初始时发光二极管熄灭</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SETB  </a:t>
            </a:r>
            <a:r>
              <a:rPr lang="en-US" altLang="zh-CN" sz="2400" dirty="0">
                <a:solidFill>
                  <a:srgbClr val="000000"/>
                </a:solidFill>
              </a:rPr>
              <a:t>EX0          </a:t>
            </a:r>
            <a:r>
              <a:rPr lang="en-US" altLang="zh-CN" sz="2400" dirty="0" smtClean="0">
                <a:solidFill>
                  <a:srgbClr val="000000"/>
                </a:solidFill>
              </a:rPr>
              <a:t>      </a:t>
            </a:r>
            <a:r>
              <a:rPr lang="zh-CN" altLang="en-US" sz="2400" dirty="0" smtClean="0">
                <a:solidFill>
                  <a:srgbClr val="000000"/>
                </a:solidFill>
              </a:rPr>
              <a:t>；</a:t>
            </a:r>
            <a:r>
              <a:rPr lang="zh-CN" altLang="en-US" sz="2400" dirty="0">
                <a:solidFill>
                  <a:srgbClr val="000000"/>
                </a:solidFill>
              </a:rPr>
              <a:t>允许外部中断</a:t>
            </a:r>
            <a:r>
              <a:rPr lang="en-US" altLang="zh-CN" sz="2400" dirty="0">
                <a:solidFill>
                  <a:srgbClr val="000000"/>
                </a:solidFill>
              </a:rPr>
              <a:t>0</a:t>
            </a:r>
            <a:r>
              <a:rPr lang="zh-CN" altLang="en-US" sz="2400" dirty="0">
                <a:solidFill>
                  <a:srgbClr val="000000"/>
                </a:solidFill>
              </a:rPr>
              <a:t>中断</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SETB  </a:t>
            </a:r>
            <a:r>
              <a:rPr lang="en-US" altLang="zh-CN" sz="2400" dirty="0">
                <a:solidFill>
                  <a:srgbClr val="000000"/>
                </a:solidFill>
              </a:rPr>
              <a:t>IT0          </a:t>
            </a:r>
            <a:r>
              <a:rPr lang="en-US" altLang="zh-CN" sz="2400" dirty="0" smtClean="0">
                <a:solidFill>
                  <a:srgbClr val="000000"/>
                </a:solidFill>
              </a:rPr>
              <a:t>        </a:t>
            </a:r>
            <a:r>
              <a:rPr lang="zh-CN" altLang="en-US" sz="2400" dirty="0" smtClean="0">
                <a:solidFill>
                  <a:srgbClr val="000000"/>
                </a:solidFill>
              </a:rPr>
              <a:t>；</a:t>
            </a:r>
            <a:r>
              <a:rPr lang="zh-CN" altLang="en-US" sz="2400" dirty="0">
                <a:solidFill>
                  <a:srgbClr val="000000"/>
                </a:solidFill>
              </a:rPr>
              <a:t>设置外部中断</a:t>
            </a:r>
            <a:r>
              <a:rPr lang="en-US" altLang="zh-CN" sz="2400" dirty="0">
                <a:solidFill>
                  <a:srgbClr val="000000"/>
                </a:solidFill>
              </a:rPr>
              <a:t>0</a:t>
            </a:r>
            <a:r>
              <a:rPr lang="zh-CN" altLang="en-US" sz="2400" dirty="0">
                <a:solidFill>
                  <a:srgbClr val="000000"/>
                </a:solidFill>
              </a:rPr>
              <a:t>下降沿触发 </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SETB  </a:t>
            </a:r>
            <a:r>
              <a:rPr lang="en-US" altLang="zh-CN" sz="2400" dirty="0">
                <a:solidFill>
                  <a:srgbClr val="000000"/>
                </a:solidFill>
              </a:rPr>
              <a:t>EA            	</a:t>
            </a:r>
            <a:r>
              <a:rPr lang="en-US" altLang="zh-CN" sz="2400" dirty="0" smtClean="0">
                <a:solidFill>
                  <a:srgbClr val="000000"/>
                </a:solidFill>
              </a:rPr>
              <a:t>     </a:t>
            </a:r>
            <a:r>
              <a:rPr lang="zh-CN" altLang="en-US" sz="2400" dirty="0" smtClean="0">
                <a:solidFill>
                  <a:srgbClr val="000000"/>
                </a:solidFill>
              </a:rPr>
              <a:t>；</a:t>
            </a:r>
            <a:r>
              <a:rPr lang="zh-CN" altLang="en-US" sz="2400" dirty="0">
                <a:solidFill>
                  <a:srgbClr val="000000"/>
                </a:solidFill>
              </a:rPr>
              <a:t>打开总的中断允许</a:t>
            </a:r>
          </a:p>
          <a:p>
            <a:pPr lvl="0" algn="l"/>
            <a:r>
              <a:rPr lang="zh-CN" altLang="en-US" sz="2400" dirty="0">
                <a:solidFill>
                  <a:srgbClr val="000000"/>
                </a:solidFill>
              </a:rPr>
              <a:t>	</a:t>
            </a:r>
            <a:r>
              <a:rPr lang="en-US" altLang="zh-CN" sz="2400" dirty="0">
                <a:solidFill>
                  <a:srgbClr val="000000"/>
                </a:solidFill>
              </a:rPr>
              <a:t>KEEP</a:t>
            </a:r>
            <a:r>
              <a:rPr lang="zh-CN" altLang="en-US" sz="2400" dirty="0" smtClean="0">
                <a:solidFill>
                  <a:srgbClr val="000000"/>
                </a:solidFill>
              </a:rPr>
              <a:t>：</a:t>
            </a:r>
            <a:r>
              <a:rPr lang="en-US" altLang="zh-CN" sz="2400" dirty="0" smtClean="0">
                <a:solidFill>
                  <a:srgbClr val="000000"/>
                </a:solidFill>
              </a:rPr>
              <a:t>SJMP  </a:t>
            </a:r>
            <a:r>
              <a:rPr lang="en-US" altLang="zh-CN" sz="2400" dirty="0">
                <a:solidFill>
                  <a:srgbClr val="000000"/>
                </a:solidFill>
              </a:rPr>
              <a:t>KEEP      	     </a:t>
            </a:r>
            <a:r>
              <a:rPr lang="zh-CN" altLang="en-US" sz="2400" dirty="0">
                <a:solidFill>
                  <a:srgbClr val="000000"/>
                </a:solidFill>
              </a:rPr>
              <a:t>；动态停机等待中断</a:t>
            </a:r>
          </a:p>
          <a:p>
            <a:pPr lvl="0" algn="l"/>
            <a:r>
              <a:rPr lang="zh-CN" altLang="en-US" sz="2400" dirty="0">
                <a:solidFill>
                  <a:srgbClr val="000000"/>
                </a:solidFill>
              </a:rPr>
              <a:t>	</a:t>
            </a:r>
            <a:r>
              <a:rPr lang="en-US" altLang="zh-CN" sz="2400" dirty="0">
                <a:solidFill>
                  <a:srgbClr val="000000"/>
                </a:solidFill>
              </a:rPr>
              <a:t>INIT0</a:t>
            </a:r>
            <a:r>
              <a:rPr lang="zh-CN" altLang="en-US" sz="2400" dirty="0" smtClean="0">
                <a:solidFill>
                  <a:srgbClr val="000000"/>
                </a:solidFill>
              </a:rPr>
              <a:t>： </a:t>
            </a:r>
            <a:r>
              <a:rPr lang="en-US" altLang="zh-CN" sz="2400" dirty="0" smtClean="0">
                <a:solidFill>
                  <a:srgbClr val="000000"/>
                </a:solidFill>
              </a:rPr>
              <a:t>CPL   </a:t>
            </a:r>
            <a:r>
              <a:rPr lang="en-US" altLang="zh-CN" sz="2400" dirty="0">
                <a:solidFill>
                  <a:srgbClr val="000000"/>
                </a:solidFill>
              </a:rPr>
              <a:t>P0.0        	 </a:t>
            </a:r>
            <a:r>
              <a:rPr lang="en-US" altLang="zh-CN" sz="2400" dirty="0" smtClean="0">
                <a:solidFill>
                  <a:srgbClr val="000000"/>
                </a:solidFill>
              </a:rPr>
              <a:t>    </a:t>
            </a:r>
            <a:r>
              <a:rPr lang="zh-CN" altLang="en-US" sz="2400" dirty="0" smtClean="0">
                <a:solidFill>
                  <a:srgbClr val="000000"/>
                </a:solidFill>
              </a:rPr>
              <a:t>；</a:t>
            </a:r>
            <a:r>
              <a:rPr lang="zh-CN" altLang="en-US" sz="2400" dirty="0">
                <a:solidFill>
                  <a:srgbClr val="000000"/>
                </a:solidFill>
              </a:rPr>
              <a:t>改变发光二极管的状态</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RETI</a:t>
            </a:r>
          </a:p>
          <a:p>
            <a:pPr lvl="0" algn="l"/>
            <a:r>
              <a:rPr lang="en-US" altLang="zh-CN" sz="2400" dirty="0">
                <a:solidFill>
                  <a:srgbClr val="000000"/>
                </a:solidFill>
              </a:rPr>
              <a:t> </a:t>
            </a:r>
            <a:r>
              <a:rPr lang="en-US" altLang="zh-CN" sz="2400" dirty="0" smtClean="0">
                <a:solidFill>
                  <a:srgbClr val="000000"/>
                </a:solidFill>
              </a:rPr>
              <a:t>                       END</a:t>
            </a:r>
            <a:endParaRPr lang="en-US" altLang="zh-CN" sz="2400" dirty="0">
              <a:solidFill>
                <a:srgbClr val="000000"/>
              </a:solidFill>
            </a:endParaRPr>
          </a:p>
        </p:txBody>
      </p:sp>
    </p:spTree>
    <p:extLst>
      <p:ext uri="{BB962C8B-B14F-4D97-AF65-F5344CB8AC3E}">
        <p14:creationId xmlns:p14="http://schemas.microsoft.com/office/powerpoint/2010/main" val="1218716924"/>
      </p:ext>
    </p:extLst>
  </p:cSld>
  <p:clrMapOvr>
    <a:masterClrMapping/>
  </p:clrMapOvr>
  <p:transition>
    <p:random/>
    <p:sndAc>
      <p:stSnd>
        <p:snd r:embed="rId2" name="camera.wav"/>
      </p:stSnd>
    </p:sndAc>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80</a:t>
            </a:fld>
            <a:endParaRPr lang="en-US" altLang="zh-CN" dirty="0"/>
          </a:p>
        </p:txBody>
      </p:sp>
      <p:sp>
        <p:nvSpPr>
          <p:cNvPr id="4" name="矩形 3"/>
          <p:cNvSpPr/>
          <p:nvPr/>
        </p:nvSpPr>
        <p:spPr>
          <a:xfrm>
            <a:off x="0" y="606486"/>
            <a:ext cx="4572000" cy="6001643"/>
          </a:xfrm>
          <a:prstGeom prst="rect">
            <a:avLst/>
          </a:prstGeom>
        </p:spPr>
        <p:txBody>
          <a:bodyPr>
            <a:spAutoFit/>
          </a:bodyPr>
          <a:lstStyle/>
          <a:p>
            <a:pPr algn="l"/>
            <a:r>
              <a:rPr lang="en-US" altLang="zh-CN" sz="2400" b="1" dirty="0" smtClean="0">
                <a:solidFill>
                  <a:srgbClr val="0000FF"/>
                </a:solidFill>
              </a:rPr>
              <a:t>*C51</a:t>
            </a:r>
            <a:r>
              <a:rPr lang="zh-CN" altLang="en-US" sz="2400" b="1" dirty="0">
                <a:solidFill>
                  <a:srgbClr val="0000FF"/>
                </a:solidFill>
              </a:rPr>
              <a:t>源程序</a:t>
            </a:r>
            <a:r>
              <a:rPr lang="zh-CN" altLang="en-US" sz="2400" dirty="0"/>
              <a:t>：</a:t>
            </a:r>
          </a:p>
          <a:p>
            <a:pPr algn="l"/>
            <a:r>
              <a:rPr lang="en-US" altLang="zh-CN" sz="2400" dirty="0"/>
              <a:t>#include &lt;REG51.H&gt;</a:t>
            </a:r>
          </a:p>
          <a:p>
            <a:pPr algn="l"/>
            <a:r>
              <a:rPr lang="en-US" altLang="zh-CN" sz="2400" dirty="0" err="1"/>
              <a:t>sbit</a:t>
            </a:r>
            <a:r>
              <a:rPr lang="en-US" altLang="zh-CN" sz="2400" dirty="0"/>
              <a:t> P0_0 = P0^0</a:t>
            </a:r>
            <a:r>
              <a:rPr lang="zh-CN" altLang="en-US" sz="2400" dirty="0"/>
              <a:t>；</a:t>
            </a:r>
          </a:p>
          <a:p>
            <a:pPr algn="l"/>
            <a:r>
              <a:rPr lang="en-US" altLang="zh-CN" sz="2400" dirty="0"/>
              <a:t>void INT00( ) interrupt 0</a:t>
            </a:r>
          </a:p>
          <a:p>
            <a:pPr algn="l"/>
            <a:r>
              <a:rPr lang="en-US" altLang="zh-CN" sz="2400" dirty="0"/>
              <a:t>{ 	</a:t>
            </a:r>
          </a:p>
          <a:p>
            <a:pPr algn="l"/>
            <a:r>
              <a:rPr lang="en-US" altLang="zh-CN" sz="2400" dirty="0"/>
              <a:t> 	P0_0 = ! P0_0</a:t>
            </a:r>
            <a:r>
              <a:rPr lang="zh-CN" altLang="en-US" sz="2400" dirty="0"/>
              <a:t>；</a:t>
            </a:r>
          </a:p>
          <a:p>
            <a:pPr algn="l"/>
            <a:r>
              <a:rPr lang="en-US" altLang="zh-CN" sz="2400" dirty="0"/>
              <a:t>}  </a:t>
            </a:r>
          </a:p>
          <a:p>
            <a:pPr algn="l"/>
            <a:r>
              <a:rPr lang="en-US" altLang="zh-CN" sz="2400" dirty="0"/>
              <a:t>void main()</a:t>
            </a:r>
          </a:p>
          <a:p>
            <a:pPr algn="l"/>
            <a:r>
              <a:rPr lang="en-US" altLang="zh-CN" sz="2400" dirty="0"/>
              <a:t>{  </a:t>
            </a:r>
          </a:p>
          <a:p>
            <a:pPr algn="l"/>
            <a:r>
              <a:rPr lang="en-US" altLang="zh-CN" sz="2400" dirty="0"/>
              <a:t> 	P0 = 0xff</a:t>
            </a:r>
            <a:r>
              <a:rPr lang="zh-CN" altLang="en-US" sz="2400" dirty="0"/>
              <a:t>；</a:t>
            </a:r>
          </a:p>
          <a:p>
            <a:pPr algn="l"/>
            <a:r>
              <a:rPr lang="zh-CN" altLang="en-US" sz="2400" dirty="0"/>
              <a:t> 	</a:t>
            </a:r>
            <a:r>
              <a:rPr lang="en-US" altLang="zh-CN" sz="2400" dirty="0"/>
              <a:t>EX0 = 1</a:t>
            </a:r>
            <a:r>
              <a:rPr lang="zh-CN" altLang="en-US" sz="2400" dirty="0"/>
              <a:t>；</a:t>
            </a:r>
          </a:p>
          <a:p>
            <a:pPr algn="l"/>
            <a:r>
              <a:rPr lang="zh-CN" altLang="en-US" sz="2400" dirty="0"/>
              <a:t> 	</a:t>
            </a:r>
            <a:r>
              <a:rPr lang="en-US" altLang="zh-CN" sz="2400" dirty="0"/>
              <a:t>IT0 = 1</a:t>
            </a:r>
            <a:r>
              <a:rPr lang="zh-CN" altLang="en-US" sz="2400" dirty="0"/>
              <a:t>；</a:t>
            </a:r>
          </a:p>
          <a:p>
            <a:pPr algn="l"/>
            <a:r>
              <a:rPr lang="zh-CN" altLang="en-US" sz="2400" dirty="0"/>
              <a:t> 	</a:t>
            </a:r>
            <a:r>
              <a:rPr lang="en-US" altLang="zh-CN" sz="2400" dirty="0"/>
              <a:t>EA = 1</a:t>
            </a:r>
            <a:r>
              <a:rPr lang="zh-CN" altLang="en-US" sz="2400" dirty="0"/>
              <a:t>；</a:t>
            </a:r>
          </a:p>
          <a:p>
            <a:pPr algn="l"/>
            <a:r>
              <a:rPr lang="en-US" altLang="zh-CN" sz="2400" dirty="0"/>
              <a:t>while (1)</a:t>
            </a:r>
          </a:p>
          <a:p>
            <a:pPr algn="l"/>
            <a:r>
              <a:rPr lang="en-US" altLang="zh-CN" sz="2400" dirty="0"/>
              <a:t> 	</a:t>
            </a:r>
            <a:r>
              <a:rPr lang="en-US" altLang="zh-CN" dirty="0"/>
              <a:t>{ }</a:t>
            </a:r>
          </a:p>
          <a:p>
            <a:pPr algn="l"/>
            <a:r>
              <a:rPr lang="en-US" altLang="zh-CN" dirty="0"/>
              <a:t>}</a:t>
            </a:r>
          </a:p>
        </p:txBody>
      </p:sp>
    </p:spTree>
    <p:extLst>
      <p:ext uri="{BB962C8B-B14F-4D97-AF65-F5344CB8AC3E}">
        <p14:creationId xmlns:p14="http://schemas.microsoft.com/office/powerpoint/2010/main" val="2625288293"/>
      </p:ext>
    </p:extLst>
  </p:cSld>
  <p:clrMapOvr>
    <a:masterClrMapping/>
  </p:clrMapOvr>
  <p:transition>
    <p:random/>
    <p:sndAc>
      <p:stSnd>
        <p:snd r:embed="rId2" name="camera.wav"/>
      </p:stSnd>
    </p:sndAc>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81</a:t>
            </a:fld>
            <a:endParaRPr lang="en-US" altLang="zh-CN" dirty="0"/>
          </a:p>
        </p:txBody>
      </p:sp>
      <p:sp>
        <p:nvSpPr>
          <p:cNvPr id="4" name="矩形 3"/>
          <p:cNvSpPr/>
          <p:nvPr/>
        </p:nvSpPr>
        <p:spPr>
          <a:xfrm>
            <a:off x="0" y="599639"/>
            <a:ext cx="9055100" cy="3970318"/>
          </a:xfrm>
          <a:prstGeom prst="rect">
            <a:avLst/>
          </a:prstGeom>
        </p:spPr>
        <p:txBody>
          <a:bodyPr wrap="square">
            <a:spAutoFit/>
          </a:bodyPr>
          <a:lstStyle/>
          <a:p>
            <a:pPr algn="l">
              <a:lnSpc>
                <a:spcPct val="150000"/>
              </a:lnSpc>
            </a:pPr>
            <a:r>
              <a:rPr lang="zh-CN" altLang="en-US" sz="2400" dirty="0" smtClean="0"/>
              <a:t>        注</a:t>
            </a:r>
            <a:r>
              <a:rPr lang="zh-CN" altLang="en-US" sz="2400" dirty="0"/>
              <a:t>：中断系统十分重要，</a:t>
            </a:r>
            <a:r>
              <a:rPr lang="en-US" altLang="zh-CN" sz="2400" dirty="0"/>
              <a:t>C51</a:t>
            </a:r>
            <a:r>
              <a:rPr lang="zh-CN" altLang="en-US" sz="2400" dirty="0"/>
              <a:t>编译器允许在</a:t>
            </a:r>
            <a:r>
              <a:rPr lang="en-US" altLang="zh-CN" sz="2400" dirty="0"/>
              <a:t>C</a:t>
            </a:r>
            <a:r>
              <a:rPr lang="zh-CN" altLang="en-US" sz="2400" dirty="0"/>
              <a:t>语言源程序中定义和使用中断函数。中断函数定义的一般形式如下：</a:t>
            </a:r>
          </a:p>
          <a:p>
            <a:pPr algn="l">
              <a:lnSpc>
                <a:spcPct val="150000"/>
              </a:lnSpc>
            </a:pPr>
            <a:r>
              <a:rPr lang="zh-CN" altLang="en-US" sz="2400" dirty="0"/>
              <a:t> </a:t>
            </a:r>
            <a:r>
              <a:rPr lang="zh-CN" altLang="en-US" sz="2400" dirty="0" smtClean="0"/>
              <a:t>      </a:t>
            </a:r>
            <a:r>
              <a:rPr lang="en-US" altLang="zh-CN" sz="2400" dirty="0" smtClean="0"/>
              <a:t>void </a:t>
            </a:r>
            <a:r>
              <a:rPr lang="zh-CN" altLang="en-US" sz="2400" dirty="0"/>
              <a:t>函数名</a:t>
            </a:r>
            <a:r>
              <a:rPr lang="en-US" altLang="zh-CN" sz="2400" dirty="0"/>
              <a:t>( ) interrupt  n [using  m]</a:t>
            </a:r>
          </a:p>
          <a:p>
            <a:pPr algn="l">
              <a:lnSpc>
                <a:spcPct val="150000"/>
              </a:lnSpc>
            </a:pPr>
            <a:r>
              <a:rPr lang="en-US" altLang="zh-CN" sz="2400" dirty="0" smtClean="0"/>
              <a:t>      {</a:t>
            </a:r>
            <a:endParaRPr lang="en-US" altLang="zh-CN" sz="2400" dirty="0"/>
          </a:p>
          <a:p>
            <a:pPr algn="l">
              <a:lnSpc>
                <a:spcPct val="150000"/>
              </a:lnSpc>
            </a:pPr>
            <a:r>
              <a:rPr lang="en-US" altLang="zh-CN" sz="2400" dirty="0"/>
              <a:t>     </a:t>
            </a:r>
            <a:r>
              <a:rPr lang="en-US" altLang="zh-CN" sz="2400" dirty="0" smtClean="0"/>
              <a:t>      </a:t>
            </a:r>
            <a:r>
              <a:rPr lang="zh-CN" altLang="en-US" sz="2400" dirty="0" smtClean="0"/>
              <a:t>函数</a:t>
            </a:r>
            <a:r>
              <a:rPr lang="zh-CN" altLang="en-US" sz="2400" dirty="0"/>
              <a:t>体</a:t>
            </a:r>
          </a:p>
          <a:p>
            <a:pPr algn="l">
              <a:lnSpc>
                <a:spcPct val="150000"/>
              </a:lnSpc>
            </a:pPr>
            <a:r>
              <a:rPr lang="en-US" altLang="zh-CN" sz="2400" dirty="0" smtClean="0"/>
              <a:t>      }</a:t>
            </a:r>
            <a:endParaRPr lang="en-US" altLang="zh-CN" sz="2400" dirty="0"/>
          </a:p>
          <a:p>
            <a:pPr algn="l">
              <a:lnSpc>
                <a:spcPct val="150000"/>
              </a:lnSpc>
            </a:pPr>
            <a:r>
              <a:rPr lang="zh-CN" altLang="en-US" sz="2400" dirty="0" smtClean="0"/>
              <a:t>      有关</a:t>
            </a:r>
            <a:r>
              <a:rPr lang="zh-CN" altLang="en-US" sz="2400" dirty="0"/>
              <a:t>详情已在</a:t>
            </a:r>
            <a:r>
              <a:rPr lang="en-US" altLang="zh-CN" sz="2400" dirty="0"/>
              <a:t>6.5.2</a:t>
            </a:r>
            <a:r>
              <a:rPr lang="zh-CN" altLang="en-US" sz="2400" dirty="0"/>
              <a:t>做过介绍。</a:t>
            </a:r>
          </a:p>
        </p:txBody>
      </p:sp>
    </p:spTree>
    <p:extLst>
      <p:ext uri="{BB962C8B-B14F-4D97-AF65-F5344CB8AC3E}">
        <p14:creationId xmlns:p14="http://schemas.microsoft.com/office/powerpoint/2010/main" val="971978931"/>
      </p:ext>
    </p:extLst>
  </p:cSld>
  <p:clrMapOvr>
    <a:masterClrMapping/>
  </p:clrMapOvr>
  <p:transition>
    <p:random/>
    <p:sndAc>
      <p:stSnd>
        <p:snd r:embed="rId2" name="camera.wav"/>
      </p:stSnd>
    </p:sndAc>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82</a:t>
            </a:fld>
            <a:endParaRPr lang="en-US" altLang="zh-CN" dirty="0"/>
          </a:p>
        </p:txBody>
      </p:sp>
      <p:sp>
        <p:nvSpPr>
          <p:cNvPr id="4" name="矩形 3"/>
          <p:cNvSpPr/>
          <p:nvPr/>
        </p:nvSpPr>
        <p:spPr>
          <a:xfrm>
            <a:off x="0" y="562739"/>
            <a:ext cx="9144000" cy="3970318"/>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FF3300"/>
                </a:solidFill>
                <a:latin typeface="+mn-lt"/>
                <a:ea typeface="+mn-ea"/>
              </a:rPr>
              <a:t>【</a:t>
            </a:r>
            <a:r>
              <a:rPr lang="zh-CN" altLang="en-US" sz="2400" b="1" dirty="0">
                <a:solidFill>
                  <a:srgbClr val="FF3300"/>
                </a:solidFill>
                <a:latin typeface="+mn-lt"/>
                <a:ea typeface="+mn-ea"/>
              </a:rPr>
              <a:t>例</a:t>
            </a:r>
            <a:r>
              <a:rPr lang="en-US" altLang="zh-CN" sz="2400" b="1" dirty="0">
                <a:solidFill>
                  <a:srgbClr val="FF3300"/>
                </a:solidFill>
                <a:latin typeface="+mn-lt"/>
                <a:ea typeface="+mn-ea"/>
              </a:rPr>
              <a:t>8-4】 </a:t>
            </a:r>
            <a:r>
              <a:rPr lang="zh-CN" altLang="en-US" sz="2400" dirty="0"/>
              <a:t>如</a:t>
            </a:r>
            <a:r>
              <a:rPr lang="zh-CN" altLang="en-US" sz="2400" dirty="0">
                <a:hlinkClick r:id="rId3" action="ppaction://hlinksldjump"/>
              </a:rPr>
              <a:t>图</a:t>
            </a:r>
            <a:r>
              <a:rPr lang="en-US" altLang="zh-CN" sz="2400" dirty="0">
                <a:hlinkClick r:id="rId3" action="ppaction://hlinksldjump"/>
              </a:rPr>
              <a:t>8-17</a:t>
            </a:r>
            <a:r>
              <a:rPr lang="zh-CN" altLang="en-US" sz="2400" dirty="0"/>
              <a:t>所示，利用开关加</a:t>
            </a:r>
            <a:r>
              <a:rPr lang="en-US" altLang="zh-CN" sz="2400" dirty="0"/>
              <a:t>RS</a:t>
            </a:r>
            <a:r>
              <a:rPr lang="zh-CN" altLang="en-US" sz="2400" dirty="0"/>
              <a:t>触发器产生脉冲信号来模拟外设的中断请求信号。编写程序实现外部中断两级嵌套，外部中断</a:t>
            </a:r>
            <a:r>
              <a:rPr lang="en-US" altLang="zh-CN" sz="2400" dirty="0"/>
              <a:t>0</a:t>
            </a:r>
            <a:r>
              <a:rPr lang="zh-CN" altLang="en-US" sz="2400" dirty="0"/>
              <a:t>控制发光二极管闪烁</a:t>
            </a:r>
            <a:r>
              <a:rPr lang="en-US" altLang="zh-CN" sz="2400" dirty="0"/>
              <a:t>5</a:t>
            </a:r>
            <a:r>
              <a:rPr lang="zh-CN" altLang="en-US" sz="2400" dirty="0"/>
              <a:t>次，外部中断</a:t>
            </a:r>
            <a:r>
              <a:rPr lang="en-US" altLang="zh-CN" sz="2400" dirty="0"/>
              <a:t>1</a:t>
            </a:r>
            <a:r>
              <a:rPr lang="zh-CN" altLang="en-US" sz="2400" dirty="0"/>
              <a:t>使蜂鸣器报警</a:t>
            </a:r>
            <a:r>
              <a:rPr lang="en-US" altLang="zh-CN" sz="2400" dirty="0"/>
              <a:t>5</a:t>
            </a:r>
            <a:r>
              <a:rPr lang="zh-CN" altLang="en-US" sz="2400" dirty="0"/>
              <a:t>次，且设置外部中断</a:t>
            </a:r>
            <a:r>
              <a:rPr lang="en-US" altLang="zh-CN" sz="2400" dirty="0"/>
              <a:t>1</a:t>
            </a:r>
            <a:r>
              <a:rPr lang="zh-CN" altLang="en-US" sz="2400" dirty="0"/>
              <a:t>为高优先级，外部中断</a:t>
            </a:r>
            <a:r>
              <a:rPr lang="en-US" altLang="zh-CN" sz="2400" dirty="0"/>
              <a:t>0</a:t>
            </a:r>
            <a:r>
              <a:rPr lang="zh-CN" altLang="en-US" sz="2400" dirty="0"/>
              <a:t>为低优先级。程序仿真时注意观察当中断</a:t>
            </a:r>
            <a:r>
              <a:rPr lang="en-US" altLang="zh-CN" sz="2400" dirty="0"/>
              <a:t>0</a:t>
            </a:r>
            <a:r>
              <a:rPr lang="zh-CN" altLang="en-US" sz="2400" dirty="0"/>
              <a:t>服务程序执行时，突然有中断</a:t>
            </a:r>
            <a:r>
              <a:rPr lang="en-US" altLang="zh-CN" sz="2400" dirty="0"/>
              <a:t>1</a:t>
            </a:r>
            <a:r>
              <a:rPr lang="zh-CN" altLang="en-US" sz="2400" dirty="0"/>
              <a:t>发生时的程序怎么执行。此外，当中断</a:t>
            </a:r>
            <a:r>
              <a:rPr lang="en-US" altLang="zh-CN" sz="2400" dirty="0"/>
              <a:t>1</a:t>
            </a:r>
            <a:r>
              <a:rPr lang="zh-CN" altLang="en-US" sz="2400" dirty="0"/>
              <a:t>服务程序执行时，突然有中断</a:t>
            </a:r>
            <a:r>
              <a:rPr lang="en-US" altLang="zh-CN" sz="2400" dirty="0"/>
              <a:t>0</a:t>
            </a:r>
            <a:r>
              <a:rPr lang="zh-CN" altLang="en-US" sz="2400" dirty="0"/>
              <a:t>发生时的程序怎么执行？</a:t>
            </a:r>
          </a:p>
        </p:txBody>
      </p:sp>
    </p:spTree>
    <p:extLst>
      <p:ext uri="{BB962C8B-B14F-4D97-AF65-F5344CB8AC3E}">
        <p14:creationId xmlns:p14="http://schemas.microsoft.com/office/powerpoint/2010/main" val="329553988"/>
      </p:ext>
    </p:extLst>
  </p:cSld>
  <p:clrMapOvr>
    <a:masterClrMapping/>
  </p:clrMapOvr>
  <p:transition>
    <p:random/>
    <p:sndAc>
      <p:stSnd>
        <p:snd r:embed="rId2" name="camera.wav"/>
      </p:stSnd>
    </p:sndAc>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83</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5518" y="646866"/>
            <a:ext cx="6502481" cy="5692381"/>
          </a:xfrm>
          <a:prstGeom prst="rect">
            <a:avLst/>
          </a:prstGeom>
        </p:spPr>
      </p:pic>
      <p:sp>
        <p:nvSpPr>
          <p:cNvPr id="5" name="矩形 4"/>
          <p:cNvSpPr/>
          <p:nvPr/>
        </p:nvSpPr>
        <p:spPr>
          <a:xfrm>
            <a:off x="724659" y="5975749"/>
            <a:ext cx="4570482" cy="369332"/>
          </a:xfrm>
          <a:prstGeom prst="rect">
            <a:avLst/>
          </a:prstGeom>
        </p:spPr>
        <p:txBody>
          <a:bodyPr wrap="none">
            <a:spAutoFit/>
          </a:bodyPr>
          <a:lstStyle/>
          <a:p>
            <a:r>
              <a:rPr lang="zh-CN" altLang="en-US" dirty="0"/>
              <a:t>图</a:t>
            </a:r>
            <a:r>
              <a:rPr lang="en-US" altLang="zh-CN" dirty="0"/>
              <a:t>8-17  </a:t>
            </a:r>
            <a:r>
              <a:rPr lang="zh-CN" altLang="en-US" dirty="0"/>
              <a:t>例</a:t>
            </a:r>
            <a:r>
              <a:rPr lang="en-US" altLang="zh-CN" dirty="0"/>
              <a:t>8-4</a:t>
            </a:r>
            <a:r>
              <a:rPr lang="zh-CN" altLang="en-US" dirty="0"/>
              <a:t>外部中断两级嵌套电路仿真图</a:t>
            </a:r>
          </a:p>
        </p:txBody>
      </p:sp>
    </p:spTree>
    <p:extLst>
      <p:ext uri="{BB962C8B-B14F-4D97-AF65-F5344CB8AC3E}">
        <p14:creationId xmlns:p14="http://schemas.microsoft.com/office/powerpoint/2010/main" val="789292933"/>
      </p:ext>
    </p:extLst>
  </p:cSld>
  <p:clrMapOvr>
    <a:masterClrMapping/>
  </p:clrMapOvr>
  <p:transition>
    <p:random/>
    <p:sndAc>
      <p:stSnd>
        <p:snd r:embed="rId2" name="camera.wav"/>
      </p:stSnd>
    </p:sndAc>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84</a:t>
            </a:fld>
            <a:endParaRPr lang="en-US" altLang="zh-CN" dirty="0"/>
          </a:p>
        </p:txBody>
      </p:sp>
      <p:sp>
        <p:nvSpPr>
          <p:cNvPr id="5" name="矩形 4"/>
          <p:cNvSpPr/>
          <p:nvPr/>
        </p:nvSpPr>
        <p:spPr>
          <a:xfrm>
            <a:off x="0" y="561668"/>
            <a:ext cx="9144000" cy="5509200"/>
          </a:xfrm>
          <a:prstGeom prst="rect">
            <a:avLst/>
          </a:prstGeom>
        </p:spPr>
        <p:txBody>
          <a:bodyPr wrap="square">
            <a:spAutoFit/>
          </a:bodyPr>
          <a:lstStyle/>
          <a:p>
            <a:pPr algn="l"/>
            <a:r>
              <a:rPr lang="zh-CN" altLang="en-US" sz="2400" dirty="0"/>
              <a:t>解</a:t>
            </a:r>
            <a:r>
              <a:rPr lang="zh-CN" altLang="en-US" sz="2400" b="1" dirty="0">
                <a:solidFill>
                  <a:srgbClr val="0000FF"/>
                </a:solidFill>
              </a:rPr>
              <a:t>：程序清单如下。</a:t>
            </a:r>
          </a:p>
          <a:p>
            <a:pPr algn="l"/>
            <a:r>
              <a:rPr lang="zh-CN" altLang="en-US" sz="2400" dirty="0"/>
              <a:t>汇编语言源程序：</a:t>
            </a:r>
          </a:p>
          <a:p>
            <a:pPr algn="l"/>
            <a:r>
              <a:rPr lang="zh-CN" altLang="en-US" sz="2400" dirty="0"/>
              <a:t> 		</a:t>
            </a:r>
            <a:r>
              <a:rPr lang="en-US" altLang="zh-CN" sz="2000" dirty="0"/>
              <a:t>ORG     0000H</a:t>
            </a:r>
          </a:p>
          <a:p>
            <a:pPr algn="l"/>
            <a:r>
              <a:rPr lang="en-US" altLang="zh-CN" sz="2000" dirty="0"/>
              <a:t> 		AJMP    MAIN	      	</a:t>
            </a:r>
            <a:r>
              <a:rPr lang="en-US" altLang="zh-CN" sz="2000" dirty="0" smtClean="0"/>
              <a:t>            </a:t>
            </a:r>
            <a:r>
              <a:rPr lang="zh-CN" altLang="en-US" sz="2000" dirty="0" smtClean="0"/>
              <a:t>；</a:t>
            </a:r>
            <a:r>
              <a:rPr lang="zh-CN" altLang="en-US" sz="2000" dirty="0"/>
              <a:t>转主程序</a:t>
            </a:r>
          </a:p>
          <a:p>
            <a:pPr algn="l"/>
            <a:r>
              <a:rPr lang="zh-CN" altLang="en-US" sz="2000" dirty="0"/>
              <a:t> 		</a:t>
            </a:r>
            <a:r>
              <a:rPr lang="en-US" altLang="zh-CN" sz="2000" dirty="0"/>
              <a:t>ORG     0003H	      	</a:t>
            </a:r>
            <a:r>
              <a:rPr lang="en-US" altLang="zh-CN" sz="2000" dirty="0" smtClean="0"/>
              <a:t>             </a:t>
            </a:r>
            <a:r>
              <a:rPr lang="zh-CN" altLang="en-US" sz="2000" dirty="0" smtClean="0"/>
              <a:t>；          中断</a:t>
            </a:r>
            <a:r>
              <a:rPr lang="zh-CN" altLang="en-US" sz="2000" dirty="0"/>
              <a:t>入口地址</a:t>
            </a:r>
          </a:p>
          <a:p>
            <a:pPr algn="l"/>
            <a:r>
              <a:rPr lang="zh-CN" altLang="en-US" sz="2000" dirty="0"/>
              <a:t> 		</a:t>
            </a:r>
            <a:r>
              <a:rPr lang="en-US" altLang="zh-CN" sz="2000" dirty="0"/>
              <a:t>AJMP    INTLED		</a:t>
            </a:r>
            <a:r>
              <a:rPr lang="zh-CN" altLang="en-US" sz="2000" dirty="0"/>
              <a:t>；跳</a:t>
            </a:r>
            <a:r>
              <a:rPr lang="zh-CN" altLang="en-US" sz="2000" dirty="0" smtClean="0"/>
              <a:t>至          中断</a:t>
            </a:r>
            <a:r>
              <a:rPr lang="zh-CN" altLang="en-US" sz="2000" dirty="0"/>
              <a:t>子程序</a:t>
            </a:r>
          </a:p>
          <a:p>
            <a:pPr algn="l"/>
            <a:r>
              <a:rPr lang="zh-CN" altLang="en-US" sz="2000" dirty="0"/>
              <a:t> 		</a:t>
            </a:r>
            <a:r>
              <a:rPr lang="en-US" altLang="zh-CN" sz="2000" dirty="0"/>
              <a:t>ORG     </a:t>
            </a:r>
            <a:r>
              <a:rPr lang="en-US" altLang="zh-CN" sz="2000" dirty="0" smtClean="0"/>
              <a:t>0013H                             </a:t>
            </a:r>
            <a:r>
              <a:rPr lang="zh-CN" altLang="en-US" sz="2000" dirty="0" smtClean="0"/>
              <a:t>；          中断</a:t>
            </a:r>
            <a:r>
              <a:rPr lang="zh-CN" altLang="en-US" sz="2000" dirty="0"/>
              <a:t>入口地址</a:t>
            </a:r>
            <a:endParaRPr lang="en-US" altLang="zh-CN" sz="2000" dirty="0"/>
          </a:p>
          <a:p>
            <a:pPr algn="l"/>
            <a:r>
              <a:rPr lang="en-US" altLang="zh-CN" sz="2000" dirty="0"/>
              <a:t> 		AJMP    </a:t>
            </a:r>
            <a:r>
              <a:rPr lang="en-US" altLang="zh-CN" sz="2000" dirty="0" smtClean="0"/>
              <a:t>INTBUZ                          </a:t>
            </a:r>
            <a:r>
              <a:rPr lang="zh-CN" altLang="en-US" sz="2000" dirty="0" smtClean="0"/>
              <a:t>；</a:t>
            </a:r>
            <a:r>
              <a:rPr lang="zh-CN" altLang="en-US" sz="2000" dirty="0"/>
              <a:t>跳</a:t>
            </a:r>
            <a:r>
              <a:rPr lang="zh-CN" altLang="en-US" sz="2000" dirty="0" smtClean="0"/>
              <a:t>至          中断</a:t>
            </a:r>
            <a:r>
              <a:rPr lang="zh-CN" altLang="en-US" sz="2000" dirty="0"/>
              <a:t>子程序</a:t>
            </a:r>
            <a:endParaRPr lang="en-US" altLang="zh-CN" sz="2000" dirty="0"/>
          </a:p>
          <a:p>
            <a:pPr algn="l"/>
            <a:r>
              <a:rPr lang="en-US" altLang="zh-CN" sz="2000" dirty="0"/>
              <a:t> 		ORG     0030H</a:t>
            </a:r>
          </a:p>
          <a:p>
            <a:pPr algn="l"/>
            <a:r>
              <a:rPr lang="en-US" altLang="zh-CN" sz="2000" dirty="0"/>
              <a:t>MAIN</a:t>
            </a:r>
            <a:r>
              <a:rPr lang="zh-CN" altLang="en-US" sz="2000" dirty="0" smtClean="0"/>
              <a:t>：   </a:t>
            </a:r>
            <a:r>
              <a:rPr lang="zh-CN" altLang="en-US" sz="2000" dirty="0"/>
              <a:t>	</a:t>
            </a:r>
            <a:r>
              <a:rPr lang="en-US" altLang="zh-CN" sz="2000" dirty="0"/>
              <a:t>MOV    IE</a:t>
            </a:r>
            <a:r>
              <a:rPr lang="zh-CN" altLang="en-US" sz="2000" dirty="0"/>
              <a:t>，</a:t>
            </a:r>
            <a:r>
              <a:rPr lang="en-US" altLang="zh-CN" sz="2000" dirty="0"/>
              <a:t>#85H	 </a:t>
            </a:r>
            <a:r>
              <a:rPr lang="en-US" altLang="zh-CN" sz="2000" dirty="0" smtClean="0"/>
              <a:t>            </a:t>
            </a:r>
            <a:r>
              <a:rPr lang="zh-CN" altLang="en-US" sz="2000" dirty="0" smtClean="0"/>
              <a:t>；</a:t>
            </a:r>
            <a:r>
              <a:rPr lang="zh-CN" altLang="en-US" sz="2000" dirty="0"/>
              <a:t>使能 </a:t>
            </a:r>
            <a:r>
              <a:rPr lang="en-US" altLang="zh-CN" sz="2000" dirty="0"/>
              <a:t>SETB EA  SETB EX0</a:t>
            </a:r>
          </a:p>
          <a:p>
            <a:pPr algn="l"/>
            <a:r>
              <a:rPr lang="en-US" altLang="zh-CN" sz="2000" dirty="0"/>
              <a:t> 		MOV    TCON</a:t>
            </a:r>
            <a:r>
              <a:rPr lang="zh-CN" altLang="en-US" sz="2000" dirty="0"/>
              <a:t>，</a:t>
            </a:r>
            <a:r>
              <a:rPr lang="en-US" altLang="zh-CN" sz="2000" dirty="0"/>
              <a:t>#</a:t>
            </a:r>
            <a:r>
              <a:rPr lang="en-US" altLang="zh-CN" sz="2000" dirty="0" smtClean="0"/>
              <a:t>05H                 </a:t>
            </a:r>
            <a:r>
              <a:rPr lang="zh-CN" altLang="en-US" sz="2000" dirty="0" smtClean="0"/>
              <a:t>；</a:t>
            </a:r>
            <a:r>
              <a:rPr lang="zh-CN" altLang="en-US" sz="2000" dirty="0"/>
              <a:t>设定为下降沿触发 </a:t>
            </a:r>
            <a:r>
              <a:rPr lang="en-US" altLang="zh-CN" sz="2000" dirty="0" smtClean="0"/>
              <a:t>STEB </a:t>
            </a:r>
            <a:r>
              <a:rPr lang="en-US" altLang="zh-CN" sz="2000" dirty="0"/>
              <a:t>IT0</a:t>
            </a:r>
          </a:p>
          <a:p>
            <a:pPr algn="l"/>
            <a:r>
              <a:rPr lang="en-US" altLang="zh-CN" sz="2000" dirty="0"/>
              <a:t> 		MOV    IP</a:t>
            </a:r>
            <a:r>
              <a:rPr lang="zh-CN" altLang="en-US" sz="2000" dirty="0"/>
              <a:t>，</a:t>
            </a:r>
            <a:r>
              <a:rPr lang="en-US" altLang="zh-CN" sz="2000" dirty="0"/>
              <a:t>#04H</a:t>
            </a:r>
          </a:p>
          <a:p>
            <a:pPr algn="l"/>
            <a:r>
              <a:rPr lang="en-US" altLang="zh-CN" sz="2000" dirty="0"/>
              <a:t> 		MOV    SP</a:t>
            </a:r>
            <a:r>
              <a:rPr lang="zh-CN" altLang="en-US" sz="2000" dirty="0"/>
              <a:t>，</a:t>
            </a:r>
            <a:r>
              <a:rPr lang="en-US" altLang="zh-CN" sz="2000" dirty="0"/>
              <a:t>#60H	    	</a:t>
            </a:r>
            <a:r>
              <a:rPr lang="zh-CN" altLang="en-US" sz="2000" dirty="0"/>
              <a:t>；设定堆栈栈底</a:t>
            </a:r>
          </a:p>
          <a:p>
            <a:pPr algn="l"/>
            <a:r>
              <a:rPr lang="en-US" altLang="zh-CN" sz="2000" dirty="0"/>
              <a:t>START</a:t>
            </a:r>
            <a:r>
              <a:rPr lang="zh-CN" altLang="en-US" sz="2000" dirty="0"/>
              <a:t>：	</a:t>
            </a:r>
            <a:r>
              <a:rPr lang="en-US" altLang="zh-CN" sz="2000" dirty="0"/>
              <a:t>MOV    A</a:t>
            </a:r>
            <a:r>
              <a:rPr lang="zh-CN" altLang="en-US" sz="2000" dirty="0"/>
              <a:t>，</a:t>
            </a:r>
            <a:r>
              <a:rPr lang="en-US" altLang="zh-CN" sz="2000" dirty="0"/>
              <a:t>#</a:t>
            </a:r>
            <a:r>
              <a:rPr lang="en-US" altLang="zh-CN" sz="2000" dirty="0" smtClean="0"/>
              <a:t>00H</a:t>
            </a:r>
            <a:r>
              <a:rPr lang="en-US" altLang="zh-CN" sz="2000" dirty="0"/>
              <a:t>	    	</a:t>
            </a:r>
            <a:r>
              <a:rPr lang="zh-CN" altLang="en-US" sz="2000" dirty="0"/>
              <a:t>；发光二极管</a:t>
            </a:r>
            <a:r>
              <a:rPr lang="zh-CN" altLang="en-US" sz="2000" dirty="0" smtClean="0"/>
              <a:t>亮</a:t>
            </a:r>
            <a:r>
              <a:rPr lang="en-US" altLang="zh-CN" sz="2000" dirty="0" smtClean="0"/>
              <a:t>,</a:t>
            </a:r>
            <a:r>
              <a:rPr lang="zh-CN" altLang="en-US" sz="2000" dirty="0" smtClean="0"/>
              <a:t>蜂鸣器关闭</a:t>
            </a:r>
            <a:endParaRPr lang="zh-CN" altLang="en-US" sz="2000" dirty="0"/>
          </a:p>
          <a:p>
            <a:pPr algn="l"/>
            <a:r>
              <a:rPr lang="en-US" altLang="zh-CN" sz="2000" dirty="0"/>
              <a:t>ROTATE</a:t>
            </a:r>
            <a:r>
              <a:rPr lang="zh-CN" altLang="en-US" sz="2000" dirty="0"/>
              <a:t>：	</a:t>
            </a:r>
            <a:r>
              <a:rPr lang="en-US" altLang="zh-CN" sz="2000" dirty="0"/>
              <a:t>MOV    P0</a:t>
            </a:r>
            <a:r>
              <a:rPr lang="zh-CN" altLang="en-US" sz="2000" dirty="0"/>
              <a:t>，</a:t>
            </a:r>
            <a:r>
              <a:rPr lang="en-US" altLang="zh-CN" sz="2000" dirty="0"/>
              <a:t>A</a:t>
            </a:r>
          </a:p>
          <a:p>
            <a:pPr algn="l"/>
            <a:r>
              <a:rPr lang="en-US" altLang="zh-CN" sz="2000" dirty="0"/>
              <a:t> 		ACALL  DELAY	</a:t>
            </a:r>
          </a:p>
          <a:p>
            <a:pPr algn="l"/>
            <a:r>
              <a:rPr lang="en-US" altLang="zh-CN" sz="2000" dirty="0"/>
              <a:t> 		AJMP   ROTATE	</a:t>
            </a:r>
          </a:p>
        </p:txBody>
      </p:sp>
      <p:graphicFrame>
        <p:nvGraphicFramePr>
          <p:cNvPr id="4" name="对象 3"/>
          <p:cNvGraphicFramePr>
            <a:graphicFrameLocks noChangeAspect="1"/>
          </p:cNvGraphicFramePr>
          <p:nvPr>
            <p:extLst>
              <p:ext uri="{D42A27DB-BD31-4B8C-83A1-F6EECF244321}">
                <p14:modId xmlns:p14="http://schemas.microsoft.com/office/powerpoint/2010/main" val="229222474"/>
              </p:ext>
            </p:extLst>
          </p:nvPr>
        </p:nvGraphicFramePr>
        <p:xfrm>
          <a:off x="5786120" y="1978209"/>
          <a:ext cx="672432" cy="370579"/>
        </p:xfrm>
        <a:graphic>
          <a:graphicData uri="http://schemas.openxmlformats.org/presentationml/2006/ole">
            <mc:AlternateContent xmlns:mc="http://schemas.openxmlformats.org/markup-compatibility/2006">
              <mc:Choice xmlns:v="urn:schemas-microsoft-com:vml" Requires="v">
                <p:oleObj spid="_x0000_s278634" name="Equation" r:id="rId4" imgW="368140" imgH="203112" progId="Equation.DSMT4">
                  <p:embed/>
                </p:oleObj>
              </mc:Choice>
              <mc:Fallback>
                <p:oleObj name="Equation" r:id="rId4" imgW="368140" imgH="203112" progId="Equation.DSMT4">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86120" y="1978209"/>
                        <a:ext cx="672432" cy="370579"/>
                      </a:xfrm>
                      <a:prstGeom prst="rect">
                        <a:avLst/>
                      </a:prstGeom>
                      <a:noFill/>
                      <a:ln>
                        <a:noFill/>
                      </a:ln>
                      <a:effectLst/>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1002742428"/>
              </p:ext>
            </p:extLst>
          </p:nvPr>
        </p:nvGraphicFramePr>
        <p:xfrm>
          <a:off x="6363634" y="2266965"/>
          <a:ext cx="637097" cy="351105"/>
        </p:xfrm>
        <a:graphic>
          <a:graphicData uri="http://schemas.openxmlformats.org/presentationml/2006/ole">
            <mc:AlternateContent xmlns:mc="http://schemas.openxmlformats.org/markup-compatibility/2006">
              <mc:Choice xmlns:v="urn:schemas-microsoft-com:vml" Requires="v">
                <p:oleObj spid="_x0000_s278635" name="Equation" r:id="rId6" imgW="368140" imgH="203112" progId="Equation.DSMT4">
                  <p:embed/>
                </p:oleObj>
              </mc:Choice>
              <mc:Fallback>
                <p:oleObj name="Equation" r:id="rId6" imgW="368140" imgH="203112" progId="Equation.DSMT4">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63634" y="2266965"/>
                        <a:ext cx="637097" cy="351105"/>
                      </a:xfrm>
                      <a:prstGeom prst="rect">
                        <a:avLst/>
                      </a:prstGeom>
                      <a:noFill/>
                      <a:ln>
                        <a:noFill/>
                      </a:ln>
                      <a:effectLst/>
                    </p:spPr>
                  </p:pic>
                </p:oleObj>
              </mc:Fallback>
            </mc:AlternateContent>
          </a:graphicData>
        </a:graphic>
      </p:graphicFrame>
      <p:graphicFrame>
        <p:nvGraphicFramePr>
          <p:cNvPr id="7" name="对象 6"/>
          <p:cNvGraphicFramePr>
            <a:graphicFrameLocks noChangeAspect="1"/>
          </p:cNvGraphicFramePr>
          <p:nvPr>
            <p:extLst>
              <p:ext uri="{D42A27DB-BD31-4B8C-83A1-F6EECF244321}">
                <p14:modId xmlns:p14="http://schemas.microsoft.com/office/powerpoint/2010/main" val="1787436299"/>
              </p:ext>
            </p:extLst>
          </p:nvPr>
        </p:nvGraphicFramePr>
        <p:xfrm>
          <a:off x="5850773" y="2582813"/>
          <a:ext cx="617403" cy="365131"/>
        </p:xfrm>
        <a:graphic>
          <a:graphicData uri="http://schemas.openxmlformats.org/presentationml/2006/ole">
            <mc:AlternateContent xmlns:mc="http://schemas.openxmlformats.org/markup-compatibility/2006">
              <mc:Choice xmlns:v="urn:schemas-microsoft-com:vml" Requires="v">
                <p:oleObj spid="_x0000_s278636" name="Equation" r:id="rId7" imgW="342751" imgH="203112" progId="Equation.DSMT4">
                  <p:embed/>
                </p:oleObj>
              </mc:Choice>
              <mc:Fallback>
                <p:oleObj name="Equation" r:id="rId7" imgW="342751" imgH="203112" progId="Equation.DSMT4">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50773" y="2582813"/>
                        <a:ext cx="617403" cy="365131"/>
                      </a:xfrm>
                      <a:prstGeom prst="rect">
                        <a:avLst/>
                      </a:prstGeom>
                      <a:noFill/>
                      <a:ln>
                        <a:noFill/>
                      </a:ln>
                      <a:effectLst/>
                    </p:spPr>
                  </p:pic>
                </p:oleObj>
              </mc:Fallback>
            </mc:AlternateContent>
          </a:graphicData>
        </a:graphic>
      </p:graphicFrame>
      <p:graphicFrame>
        <p:nvGraphicFramePr>
          <p:cNvPr id="8" name="对象 7"/>
          <p:cNvGraphicFramePr>
            <a:graphicFrameLocks noChangeAspect="1"/>
          </p:cNvGraphicFramePr>
          <p:nvPr>
            <p:extLst>
              <p:ext uri="{D42A27DB-BD31-4B8C-83A1-F6EECF244321}">
                <p14:modId xmlns:p14="http://schemas.microsoft.com/office/powerpoint/2010/main" val="3799125954"/>
              </p:ext>
            </p:extLst>
          </p:nvPr>
        </p:nvGraphicFramePr>
        <p:xfrm>
          <a:off x="6418664" y="2881194"/>
          <a:ext cx="607777" cy="359439"/>
        </p:xfrm>
        <a:graphic>
          <a:graphicData uri="http://schemas.openxmlformats.org/presentationml/2006/ole">
            <mc:AlternateContent xmlns:mc="http://schemas.openxmlformats.org/markup-compatibility/2006">
              <mc:Choice xmlns:v="urn:schemas-microsoft-com:vml" Requires="v">
                <p:oleObj spid="_x0000_s278637" name="Equation" r:id="rId9" imgW="342751" imgH="203112" progId="Equation.DSMT4">
                  <p:embed/>
                </p:oleObj>
              </mc:Choice>
              <mc:Fallback>
                <p:oleObj name="Equation" r:id="rId9" imgW="342751" imgH="203112" progId="Equation.DSMT4">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18664" y="2881194"/>
                        <a:ext cx="607777" cy="359439"/>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249017288"/>
      </p:ext>
    </p:extLst>
  </p:cSld>
  <p:clrMapOvr>
    <a:masterClrMapping/>
  </p:clrMapOvr>
  <p:transition>
    <p:random/>
    <p:sndAc>
      <p:stSnd>
        <p:snd r:embed="rId3" name="camera.wav"/>
      </p:stSnd>
    </p:sndAc>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85</a:t>
            </a:fld>
            <a:endParaRPr lang="en-US" altLang="zh-CN" dirty="0"/>
          </a:p>
        </p:txBody>
      </p:sp>
      <p:sp>
        <p:nvSpPr>
          <p:cNvPr id="4" name="矩形 3"/>
          <p:cNvSpPr/>
          <p:nvPr/>
        </p:nvSpPr>
        <p:spPr>
          <a:xfrm>
            <a:off x="0" y="542003"/>
            <a:ext cx="9144000" cy="5632311"/>
          </a:xfrm>
          <a:prstGeom prst="rect">
            <a:avLst/>
          </a:prstGeom>
        </p:spPr>
        <p:txBody>
          <a:bodyPr wrap="square">
            <a:spAutoFit/>
          </a:bodyPr>
          <a:lstStyle/>
          <a:p>
            <a:pPr lvl="0" algn="l"/>
            <a:r>
              <a:rPr lang="en-US" altLang="zh-CN" sz="2000" dirty="0">
                <a:solidFill>
                  <a:srgbClr val="000000"/>
                </a:solidFill>
              </a:rPr>
              <a:t>DELAY</a:t>
            </a:r>
            <a:r>
              <a:rPr lang="zh-CN" altLang="en-US" sz="2000" dirty="0" smtClean="0">
                <a:solidFill>
                  <a:srgbClr val="000000"/>
                </a:solidFill>
              </a:rPr>
              <a:t>：           </a:t>
            </a:r>
            <a:r>
              <a:rPr lang="en-US" altLang="zh-CN" sz="2000" dirty="0" smtClean="0">
                <a:solidFill>
                  <a:srgbClr val="000000"/>
                </a:solidFill>
              </a:rPr>
              <a:t>MOV    </a:t>
            </a:r>
            <a:r>
              <a:rPr lang="en-US" altLang="zh-CN" sz="2000" dirty="0">
                <a:solidFill>
                  <a:srgbClr val="000000"/>
                </a:solidFill>
              </a:rPr>
              <a:t>R3</a:t>
            </a:r>
            <a:r>
              <a:rPr lang="zh-CN" altLang="en-US" sz="2000" dirty="0">
                <a:solidFill>
                  <a:srgbClr val="000000"/>
                </a:solidFill>
              </a:rPr>
              <a:t>，</a:t>
            </a:r>
            <a:r>
              <a:rPr lang="en-US" altLang="zh-CN" sz="2000" dirty="0">
                <a:solidFill>
                  <a:srgbClr val="000000"/>
                </a:solidFill>
              </a:rPr>
              <a:t>#0FFH  	</a:t>
            </a:r>
            <a:r>
              <a:rPr lang="zh-CN" altLang="en-US" sz="2000" dirty="0">
                <a:solidFill>
                  <a:srgbClr val="000000"/>
                </a:solidFill>
              </a:rPr>
              <a:t>；延时子程序</a:t>
            </a:r>
          </a:p>
          <a:p>
            <a:pPr lvl="0" algn="l"/>
            <a:r>
              <a:rPr lang="en-US" altLang="zh-CN" sz="2000" dirty="0">
                <a:solidFill>
                  <a:srgbClr val="000000"/>
                </a:solidFill>
              </a:rPr>
              <a:t>DEL</a:t>
            </a:r>
            <a:r>
              <a:rPr lang="zh-CN" altLang="en-US" sz="2000" dirty="0">
                <a:solidFill>
                  <a:srgbClr val="000000"/>
                </a:solidFill>
              </a:rPr>
              <a:t>：	</a:t>
            </a:r>
            <a:r>
              <a:rPr lang="zh-CN" altLang="en-US" sz="2000" dirty="0" smtClean="0">
                <a:solidFill>
                  <a:srgbClr val="000000"/>
                </a:solidFill>
              </a:rPr>
              <a:t>             </a:t>
            </a:r>
            <a:r>
              <a:rPr lang="en-US" altLang="zh-CN" sz="2000" dirty="0" smtClean="0">
                <a:solidFill>
                  <a:srgbClr val="000000"/>
                </a:solidFill>
              </a:rPr>
              <a:t>MOV    </a:t>
            </a:r>
            <a:r>
              <a:rPr lang="en-US" altLang="zh-CN" sz="2000" dirty="0">
                <a:solidFill>
                  <a:srgbClr val="000000"/>
                </a:solidFill>
              </a:rPr>
              <a:t>R4</a:t>
            </a:r>
            <a:r>
              <a:rPr lang="zh-CN" altLang="en-US" sz="2000" dirty="0">
                <a:solidFill>
                  <a:srgbClr val="000000"/>
                </a:solidFill>
              </a:rPr>
              <a:t>，</a:t>
            </a:r>
            <a:r>
              <a:rPr lang="en-US" altLang="zh-CN" sz="2000" dirty="0">
                <a:solidFill>
                  <a:srgbClr val="000000"/>
                </a:solidFill>
              </a:rPr>
              <a:t>#0FFH</a:t>
            </a:r>
          </a:p>
          <a:p>
            <a:pPr lvl="0" algn="l"/>
            <a:r>
              <a:rPr lang="en-US" altLang="zh-CN" sz="2000" dirty="0">
                <a:solidFill>
                  <a:srgbClr val="000000"/>
                </a:solidFill>
              </a:rPr>
              <a:t> 		DJNZ    R4</a:t>
            </a:r>
            <a:r>
              <a:rPr lang="zh-CN" altLang="en-US" sz="2000" dirty="0">
                <a:solidFill>
                  <a:srgbClr val="000000"/>
                </a:solidFill>
              </a:rPr>
              <a:t>，</a:t>
            </a:r>
            <a:r>
              <a:rPr lang="en-US" altLang="zh-CN" sz="2000" dirty="0">
                <a:solidFill>
                  <a:srgbClr val="000000"/>
                </a:solidFill>
              </a:rPr>
              <a:t>$</a:t>
            </a:r>
          </a:p>
          <a:p>
            <a:pPr lvl="0" algn="l"/>
            <a:r>
              <a:rPr lang="en-US" altLang="zh-CN" sz="2000" dirty="0">
                <a:solidFill>
                  <a:srgbClr val="000000"/>
                </a:solidFill>
              </a:rPr>
              <a:t> 		DJNZ    R3</a:t>
            </a:r>
            <a:r>
              <a:rPr lang="zh-CN" altLang="en-US" sz="2000" dirty="0">
                <a:solidFill>
                  <a:srgbClr val="000000"/>
                </a:solidFill>
              </a:rPr>
              <a:t>，</a:t>
            </a:r>
            <a:r>
              <a:rPr lang="en-US" altLang="zh-CN" sz="2000" dirty="0">
                <a:solidFill>
                  <a:srgbClr val="000000"/>
                </a:solidFill>
              </a:rPr>
              <a:t>DEL	</a:t>
            </a:r>
          </a:p>
          <a:p>
            <a:pPr lvl="0" algn="l"/>
            <a:r>
              <a:rPr lang="en-US" altLang="zh-CN" sz="2000" dirty="0">
                <a:solidFill>
                  <a:srgbClr val="000000"/>
                </a:solidFill>
              </a:rPr>
              <a:t> 		RET</a:t>
            </a:r>
          </a:p>
          <a:p>
            <a:pPr lvl="0" algn="l"/>
            <a:r>
              <a:rPr lang="en-US" altLang="zh-CN" sz="2000" dirty="0">
                <a:solidFill>
                  <a:srgbClr val="000000"/>
                </a:solidFill>
              </a:rPr>
              <a:t>INTLED</a:t>
            </a:r>
            <a:r>
              <a:rPr lang="zh-CN" altLang="en-US" sz="2000" dirty="0">
                <a:solidFill>
                  <a:srgbClr val="000000"/>
                </a:solidFill>
              </a:rPr>
              <a:t>：	</a:t>
            </a:r>
            <a:r>
              <a:rPr lang="en-US" altLang="zh-CN" sz="2000" dirty="0">
                <a:solidFill>
                  <a:srgbClr val="000000"/>
                </a:solidFill>
              </a:rPr>
              <a:t>PUSH   PSW	    	</a:t>
            </a:r>
            <a:r>
              <a:rPr lang="zh-CN" altLang="en-US" sz="2000" dirty="0" smtClean="0">
                <a:solidFill>
                  <a:srgbClr val="000000"/>
                </a:solidFill>
              </a:rPr>
              <a:t>；</a:t>
            </a:r>
            <a:r>
              <a:rPr lang="zh-CN" altLang="en-US" sz="2000" dirty="0">
                <a:solidFill>
                  <a:srgbClr val="000000"/>
                </a:solidFill>
              </a:rPr>
              <a:t>中断子程序</a:t>
            </a:r>
          </a:p>
          <a:p>
            <a:pPr lvl="0" algn="l"/>
            <a:r>
              <a:rPr lang="zh-CN" altLang="en-US" sz="2000" dirty="0">
                <a:solidFill>
                  <a:srgbClr val="000000"/>
                </a:solidFill>
              </a:rPr>
              <a:t> 		</a:t>
            </a:r>
            <a:r>
              <a:rPr lang="en-US" altLang="zh-CN" sz="2000" dirty="0">
                <a:solidFill>
                  <a:srgbClr val="000000"/>
                </a:solidFill>
              </a:rPr>
              <a:t>PUSH   ACC	    	</a:t>
            </a:r>
            <a:r>
              <a:rPr lang="zh-CN" altLang="en-US" sz="2000" dirty="0" smtClean="0">
                <a:solidFill>
                  <a:srgbClr val="000000"/>
                </a:solidFill>
              </a:rPr>
              <a:t>；</a:t>
            </a:r>
            <a:r>
              <a:rPr lang="zh-CN" altLang="en-US" sz="2000" dirty="0">
                <a:solidFill>
                  <a:srgbClr val="000000"/>
                </a:solidFill>
              </a:rPr>
              <a:t>保护现场</a:t>
            </a:r>
          </a:p>
          <a:p>
            <a:pPr lvl="0" algn="l"/>
            <a:r>
              <a:rPr lang="zh-CN" altLang="en-US" sz="2000" dirty="0">
                <a:solidFill>
                  <a:srgbClr val="000000"/>
                </a:solidFill>
              </a:rPr>
              <a:t> 		</a:t>
            </a:r>
            <a:r>
              <a:rPr lang="en-US" altLang="zh-CN" sz="2000" dirty="0">
                <a:solidFill>
                  <a:srgbClr val="000000"/>
                </a:solidFill>
              </a:rPr>
              <a:t>SETB   RS0         	</a:t>
            </a:r>
            <a:r>
              <a:rPr lang="zh-CN" altLang="en-US" sz="2000" dirty="0">
                <a:solidFill>
                  <a:srgbClr val="000000"/>
                </a:solidFill>
              </a:rPr>
              <a:t>；选择第</a:t>
            </a:r>
            <a:r>
              <a:rPr lang="en-US" altLang="zh-CN" sz="2000" dirty="0">
                <a:solidFill>
                  <a:srgbClr val="000000"/>
                </a:solidFill>
              </a:rPr>
              <a:t>1</a:t>
            </a:r>
            <a:r>
              <a:rPr lang="zh-CN" altLang="en-US" sz="2000" dirty="0">
                <a:solidFill>
                  <a:srgbClr val="000000"/>
                </a:solidFill>
              </a:rPr>
              <a:t>组寄存器</a:t>
            </a:r>
          </a:p>
          <a:p>
            <a:pPr lvl="0" algn="l"/>
            <a:r>
              <a:rPr lang="zh-CN" altLang="en-US" sz="2000" dirty="0">
                <a:solidFill>
                  <a:srgbClr val="000000"/>
                </a:solidFill>
              </a:rPr>
              <a:t> 		</a:t>
            </a:r>
            <a:r>
              <a:rPr lang="en-US" altLang="zh-CN" sz="2000" dirty="0">
                <a:solidFill>
                  <a:srgbClr val="000000"/>
                </a:solidFill>
              </a:rPr>
              <a:t>CLR    RS1</a:t>
            </a:r>
          </a:p>
          <a:p>
            <a:pPr lvl="0" algn="l"/>
            <a:r>
              <a:rPr lang="en-US" altLang="zh-CN" sz="2000" dirty="0">
                <a:solidFill>
                  <a:srgbClr val="000000"/>
                </a:solidFill>
              </a:rPr>
              <a:t> 		MOV   R0</a:t>
            </a:r>
            <a:r>
              <a:rPr lang="zh-CN" altLang="en-US" sz="2000" dirty="0">
                <a:solidFill>
                  <a:srgbClr val="000000"/>
                </a:solidFill>
              </a:rPr>
              <a:t>，</a:t>
            </a:r>
            <a:r>
              <a:rPr lang="en-US" altLang="zh-CN" sz="2000" dirty="0">
                <a:solidFill>
                  <a:srgbClr val="000000"/>
                </a:solidFill>
              </a:rPr>
              <a:t>#</a:t>
            </a:r>
            <a:r>
              <a:rPr lang="en-US" altLang="zh-CN" sz="2000" dirty="0" smtClean="0">
                <a:solidFill>
                  <a:srgbClr val="000000"/>
                </a:solidFill>
              </a:rPr>
              <a:t>05H           </a:t>
            </a:r>
            <a:r>
              <a:rPr lang="zh-CN" altLang="en-US" sz="2000" dirty="0" smtClean="0">
                <a:solidFill>
                  <a:srgbClr val="000000"/>
                </a:solidFill>
              </a:rPr>
              <a:t>；闪烁</a:t>
            </a:r>
            <a:r>
              <a:rPr lang="en-US" altLang="zh-CN" sz="2000" dirty="0" smtClean="0">
                <a:solidFill>
                  <a:srgbClr val="000000"/>
                </a:solidFill>
              </a:rPr>
              <a:t>5</a:t>
            </a:r>
            <a:r>
              <a:rPr lang="zh-CN" altLang="en-US" sz="2000" dirty="0" smtClean="0">
                <a:solidFill>
                  <a:srgbClr val="000000"/>
                </a:solidFill>
              </a:rPr>
              <a:t>次</a:t>
            </a:r>
            <a:endParaRPr lang="en-US" altLang="zh-CN" sz="2000" dirty="0">
              <a:solidFill>
                <a:srgbClr val="000000"/>
              </a:solidFill>
            </a:endParaRPr>
          </a:p>
          <a:p>
            <a:pPr lvl="0" algn="l"/>
            <a:r>
              <a:rPr lang="en-US" altLang="zh-CN" sz="2000" dirty="0">
                <a:solidFill>
                  <a:srgbClr val="000000"/>
                </a:solidFill>
              </a:rPr>
              <a:t>LOOP</a:t>
            </a:r>
            <a:r>
              <a:rPr lang="zh-CN" altLang="en-US" sz="2000" dirty="0">
                <a:solidFill>
                  <a:srgbClr val="000000"/>
                </a:solidFill>
              </a:rPr>
              <a:t>：	</a:t>
            </a:r>
            <a:r>
              <a:rPr lang="en-US" altLang="zh-CN" sz="2000" dirty="0">
                <a:solidFill>
                  <a:srgbClr val="000000"/>
                </a:solidFill>
              </a:rPr>
              <a:t>CLR    P0.0</a:t>
            </a:r>
          </a:p>
          <a:p>
            <a:pPr lvl="0" algn="l"/>
            <a:r>
              <a:rPr lang="en-US" altLang="zh-CN" sz="2000" dirty="0">
                <a:solidFill>
                  <a:srgbClr val="000000"/>
                </a:solidFill>
              </a:rPr>
              <a:t> 	 	ACALL  DELAY	</a:t>
            </a:r>
          </a:p>
          <a:p>
            <a:pPr lvl="0" algn="l"/>
            <a:r>
              <a:rPr lang="en-US" altLang="zh-CN" sz="2000" dirty="0">
                <a:solidFill>
                  <a:srgbClr val="000000"/>
                </a:solidFill>
              </a:rPr>
              <a:t> 		SETB   P0.0</a:t>
            </a:r>
          </a:p>
          <a:p>
            <a:pPr lvl="0" algn="l"/>
            <a:r>
              <a:rPr lang="en-US" altLang="zh-CN" sz="2000" dirty="0">
                <a:solidFill>
                  <a:srgbClr val="000000"/>
                </a:solidFill>
              </a:rPr>
              <a:t> 		ACALL  DELAY	</a:t>
            </a:r>
          </a:p>
          <a:p>
            <a:pPr lvl="0" algn="l"/>
            <a:r>
              <a:rPr lang="en-US" altLang="zh-CN" sz="2000" dirty="0">
                <a:solidFill>
                  <a:srgbClr val="000000"/>
                </a:solidFill>
              </a:rPr>
              <a:t> 		DJNZ   R0</a:t>
            </a:r>
            <a:r>
              <a:rPr lang="zh-CN" altLang="en-US" sz="2000" dirty="0">
                <a:solidFill>
                  <a:srgbClr val="000000"/>
                </a:solidFill>
              </a:rPr>
              <a:t>，</a:t>
            </a:r>
            <a:r>
              <a:rPr lang="en-US" altLang="zh-CN" sz="2000" dirty="0">
                <a:solidFill>
                  <a:srgbClr val="000000"/>
                </a:solidFill>
              </a:rPr>
              <a:t>LOOP</a:t>
            </a:r>
          </a:p>
          <a:p>
            <a:pPr lvl="0" algn="l"/>
            <a:r>
              <a:rPr lang="en-US" altLang="zh-CN" sz="2000" dirty="0">
                <a:solidFill>
                  <a:srgbClr val="000000"/>
                </a:solidFill>
              </a:rPr>
              <a:t> 		POP    ACC	     	</a:t>
            </a:r>
            <a:r>
              <a:rPr lang="zh-CN" altLang="en-US" sz="2000" dirty="0">
                <a:solidFill>
                  <a:srgbClr val="000000"/>
                </a:solidFill>
              </a:rPr>
              <a:t>；取出保存数据</a:t>
            </a:r>
          </a:p>
          <a:p>
            <a:pPr lvl="0" algn="l"/>
            <a:r>
              <a:rPr lang="zh-CN" altLang="en-US" sz="2000" dirty="0">
                <a:solidFill>
                  <a:srgbClr val="000000"/>
                </a:solidFill>
              </a:rPr>
              <a:t> 		</a:t>
            </a:r>
            <a:r>
              <a:rPr lang="en-US" altLang="zh-CN" sz="2000" dirty="0">
                <a:solidFill>
                  <a:srgbClr val="000000"/>
                </a:solidFill>
              </a:rPr>
              <a:t>POP    PSW	</a:t>
            </a:r>
          </a:p>
          <a:p>
            <a:pPr lvl="0" algn="l"/>
            <a:r>
              <a:rPr lang="en-US" altLang="zh-CN" sz="2000" dirty="0">
                <a:solidFill>
                  <a:srgbClr val="000000"/>
                </a:solidFill>
              </a:rPr>
              <a:t> 		RETI	</a:t>
            </a:r>
          </a:p>
        </p:txBody>
      </p:sp>
    </p:spTree>
    <p:extLst>
      <p:ext uri="{BB962C8B-B14F-4D97-AF65-F5344CB8AC3E}">
        <p14:creationId xmlns:p14="http://schemas.microsoft.com/office/powerpoint/2010/main" val="880582100"/>
      </p:ext>
    </p:extLst>
  </p:cSld>
  <p:clrMapOvr>
    <a:masterClrMapping/>
  </p:clrMapOvr>
  <p:transition>
    <p:random/>
    <p:sndAc>
      <p:stSnd>
        <p:snd r:embed="rId2" name="camera.wav"/>
      </p:stSnd>
    </p:sndAc>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86</a:t>
            </a:fld>
            <a:endParaRPr lang="en-US" altLang="zh-CN" dirty="0"/>
          </a:p>
        </p:txBody>
      </p:sp>
      <p:sp>
        <p:nvSpPr>
          <p:cNvPr id="4" name="矩形 3"/>
          <p:cNvSpPr/>
          <p:nvPr/>
        </p:nvSpPr>
        <p:spPr>
          <a:xfrm>
            <a:off x="0" y="603121"/>
            <a:ext cx="9144000" cy="3785652"/>
          </a:xfrm>
          <a:prstGeom prst="rect">
            <a:avLst/>
          </a:prstGeom>
        </p:spPr>
        <p:txBody>
          <a:bodyPr wrap="square">
            <a:spAutoFit/>
          </a:bodyPr>
          <a:lstStyle/>
          <a:p>
            <a:pPr lvl="0" algn="l"/>
            <a:r>
              <a:rPr lang="en-US" altLang="zh-CN" sz="2000" dirty="0">
                <a:solidFill>
                  <a:srgbClr val="000000"/>
                </a:solidFill>
              </a:rPr>
              <a:t>INTBUZ</a:t>
            </a:r>
            <a:r>
              <a:rPr lang="zh-CN" altLang="en-US" sz="2000" dirty="0">
                <a:solidFill>
                  <a:srgbClr val="000000"/>
                </a:solidFill>
              </a:rPr>
              <a:t>：	</a:t>
            </a:r>
            <a:r>
              <a:rPr lang="en-US" altLang="zh-CN" sz="2000" dirty="0">
                <a:solidFill>
                  <a:srgbClr val="000000"/>
                </a:solidFill>
              </a:rPr>
              <a:t>PUSH   PSW	     	</a:t>
            </a:r>
            <a:r>
              <a:rPr lang="zh-CN" altLang="en-US" sz="2000" dirty="0">
                <a:solidFill>
                  <a:srgbClr val="000000"/>
                </a:solidFill>
              </a:rPr>
              <a:t>；中断子程序</a:t>
            </a:r>
          </a:p>
          <a:p>
            <a:pPr lvl="0" algn="l"/>
            <a:r>
              <a:rPr lang="zh-CN" altLang="en-US" sz="2000" dirty="0">
                <a:solidFill>
                  <a:srgbClr val="000000"/>
                </a:solidFill>
              </a:rPr>
              <a:t> 		</a:t>
            </a:r>
            <a:r>
              <a:rPr lang="en-US" altLang="zh-CN" sz="2000" dirty="0">
                <a:solidFill>
                  <a:srgbClr val="000000"/>
                </a:solidFill>
              </a:rPr>
              <a:t>PUSH   ACC	     	</a:t>
            </a:r>
            <a:r>
              <a:rPr lang="zh-CN" altLang="en-US" sz="2000" dirty="0">
                <a:solidFill>
                  <a:srgbClr val="000000"/>
                </a:solidFill>
              </a:rPr>
              <a:t>；保护现场</a:t>
            </a:r>
          </a:p>
          <a:p>
            <a:pPr lvl="0" algn="l"/>
            <a:r>
              <a:rPr lang="zh-CN" altLang="en-US" sz="2000" dirty="0">
                <a:solidFill>
                  <a:srgbClr val="000000"/>
                </a:solidFill>
              </a:rPr>
              <a:t> 		</a:t>
            </a:r>
            <a:r>
              <a:rPr lang="en-US" altLang="zh-CN" sz="2000" dirty="0">
                <a:solidFill>
                  <a:srgbClr val="000000"/>
                </a:solidFill>
              </a:rPr>
              <a:t>MOV   R1</a:t>
            </a:r>
            <a:r>
              <a:rPr lang="zh-CN" altLang="en-US" sz="2000" dirty="0">
                <a:solidFill>
                  <a:srgbClr val="000000"/>
                </a:solidFill>
              </a:rPr>
              <a:t>，</a:t>
            </a:r>
            <a:r>
              <a:rPr lang="en-US" altLang="zh-CN" sz="2000" dirty="0">
                <a:solidFill>
                  <a:srgbClr val="000000"/>
                </a:solidFill>
              </a:rPr>
              <a:t>#</a:t>
            </a:r>
            <a:r>
              <a:rPr lang="en-US" altLang="zh-CN" sz="2000" dirty="0" smtClean="0">
                <a:solidFill>
                  <a:srgbClr val="000000"/>
                </a:solidFill>
              </a:rPr>
              <a:t>05H</a:t>
            </a:r>
            <a:r>
              <a:rPr lang="en-US" altLang="zh-CN" sz="2000" dirty="0">
                <a:solidFill>
                  <a:srgbClr val="000000"/>
                </a:solidFill>
              </a:rPr>
              <a:t>	</a:t>
            </a:r>
            <a:r>
              <a:rPr lang="en-US" altLang="zh-CN" sz="2000" dirty="0" smtClean="0">
                <a:solidFill>
                  <a:srgbClr val="000000"/>
                </a:solidFill>
              </a:rPr>
              <a:t>; </a:t>
            </a:r>
            <a:r>
              <a:rPr lang="zh-CN" altLang="en-US" sz="2000" dirty="0" smtClean="0">
                <a:solidFill>
                  <a:srgbClr val="000000"/>
                </a:solidFill>
              </a:rPr>
              <a:t>报警</a:t>
            </a:r>
            <a:r>
              <a:rPr lang="en-US" altLang="zh-CN" sz="2000" dirty="0" smtClean="0">
                <a:solidFill>
                  <a:srgbClr val="000000"/>
                </a:solidFill>
              </a:rPr>
              <a:t>5</a:t>
            </a:r>
            <a:r>
              <a:rPr lang="zh-CN" altLang="en-US" sz="2000" dirty="0" smtClean="0">
                <a:solidFill>
                  <a:srgbClr val="000000"/>
                </a:solidFill>
              </a:rPr>
              <a:t>次</a:t>
            </a:r>
            <a:endParaRPr lang="en-US" altLang="zh-CN" sz="2000" dirty="0">
              <a:solidFill>
                <a:srgbClr val="000000"/>
              </a:solidFill>
            </a:endParaRPr>
          </a:p>
          <a:p>
            <a:pPr lvl="0" algn="l"/>
            <a:r>
              <a:rPr lang="en-US" altLang="zh-CN" sz="2000" dirty="0">
                <a:solidFill>
                  <a:srgbClr val="000000"/>
                </a:solidFill>
              </a:rPr>
              <a:t>LOOP1</a:t>
            </a:r>
            <a:r>
              <a:rPr lang="zh-CN" altLang="en-US" sz="2000" dirty="0">
                <a:solidFill>
                  <a:srgbClr val="000000"/>
                </a:solidFill>
              </a:rPr>
              <a:t>：	</a:t>
            </a:r>
            <a:r>
              <a:rPr lang="en-US" altLang="zh-CN" sz="2000" dirty="0">
                <a:solidFill>
                  <a:srgbClr val="000000"/>
                </a:solidFill>
              </a:rPr>
              <a:t>SETB   P0.7</a:t>
            </a:r>
          </a:p>
          <a:p>
            <a:pPr lvl="0" algn="l"/>
            <a:r>
              <a:rPr lang="en-US" altLang="zh-CN" sz="2000" dirty="0">
                <a:solidFill>
                  <a:srgbClr val="000000"/>
                </a:solidFill>
              </a:rPr>
              <a:t>	</a:t>
            </a:r>
            <a:r>
              <a:rPr lang="en-US" altLang="zh-CN" sz="2000" dirty="0" smtClean="0">
                <a:solidFill>
                  <a:srgbClr val="000000"/>
                </a:solidFill>
              </a:rPr>
              <a:t>             </a:t>
            </a:r>
            <a:r>
              <a:rPr lang="en-US" altLang="zh-CN" sz="2000" dirty="0">
                <a:solidFill>
                  <a:srgbClr val="000000"/>
                </a:solidFill>
              </a:rPr>
              <a:t>	ACALL  DELAY	</a:t>
            </a:r>
          </a:p>
          <a:p>
            <a:pPr lvl="0" algn="l"/>
            <a:r>
              <a:rPr lang="en-US" altLang="zh-CN" sz="2000" dirty="0">
                <a:solidFill>
                  <a:srgbClr val="000000"/>
                </a:solidFill>
              </a:rPr>
              <a:t> 		</a:t>
            </a:r>
            <a:r>
              <a:rPr lang="en-US" altLang="zh-CN" sz="2000" dirty="0" smtClean="0">
                <a:solidFill>
                  <a:srgbClr val="000000"/>
                </a:solidFill>
              </a:rPr>
              <a:t>CLR    P0.7</a:t>
            </a:r>
          </a:p>
          <a:p>
            <a:pPr lvl="0" algn="l"/>
            <a:r>
              <a:rPr lang="en-US" altLang="zh-CN" sz="2000" dirty="0">
                <a:solidFill>
                  <a:srgbClr val="000000"/>
                </a:solidFill>
              </a:rPr>
              <a:t>		ACALL  DELAY	</a:t>
            </a:r>
          </a:p>
          <a:p>
            <a:pPr lvl="0" algn="l"/>
            <a:r>
              <a:rPr lang="en-US" altLang="zh-CN" sz="2000" dirty="0">
                <a:solidFill>
                  <a:srgbClr val="000000"/>
                </a:solidFill>
              </a:rPr>
              <a:t> 		DJNZ   R1</a:t>
            </a:r>
            <a:r>
              <a:rPr lang="zh-CN" altLang="en-US" sz="2000" dirty="0">
                <a:solidFill>
                  <a:srgbClr val="000000"/>
                </a:solidFill>
              </a:rPr>
              <a:t>，</a:t>
            </a:r>
            <a:r>
              <a:rPr lang="en-US" altLang="zh-CN" sz="2000" dirty="0">
                <a:solidFill>
                  <a:srgbClr val="000000"/>
                </a:solidFill>
              </a:rPr>
              <a:t>LOOP1</a:t>
            </a:r>
          </a:p>
          <a:p>
            <a:pPr lvl="0" algn="l"/>
            <a:r>
              <a:rPr lang="en-US" altLang="zh-CN" sz="2000" dirty="0">
                <a:solidFill>
                  <a:srgbClr val="000000"/>
                </a:solidFill>
              </a:rPr>
              <a:t> 		POP    ACC	    		</a:t>
            </a:r>
            <a:r>
              <a:rPr lang="zh-CN" altLang="en-US" sz="2000" dirty="0">
                <a:solidFill>
                  <a:srgbClr val="000000"/>
                </a:solidFill>
              </a:rPr>
              <a:t>；取出保存数据</a:t>
            </a:r>
          </a:p>
          <a:p>
            <a:pPr lvl="0" algn="l"/>
            <a:r>
              <a:rPr lang="zh-CN" altLang="en-US" sz="2000" dirty="0">
                <a:solidFill>
                  <a:srgbClr val="000000"/>
                </a:solidFill>
              </a:rPr>
              <a:t> 		</a:t>
            </a:r>
            <a:r>
              <a:rPr lang="en-US" altLang="zh-CN" sz="2000" dirty="0">
                <a:solidFill>
                  <a:srgbClr val="000000"/>
                </a:solidFill>
              </a:rPr>
              <a:t>POP    PSW</a:t>
            </a:r>
          </a:p>
          <a:p>
            <a:pPr lvl="0" algn="l"/>
            <a:r>
              <a:rPr lang="en-US" altLang="zh-CN" sz="2000" dirty="0">
                <a:solidFill>
                  <a:srgbClr val="000000"/>
                </a:solidFill>
              </a:rPr>
              <a:t> 		RETI	</a:t>
            </a:r>
          </a:p>
          <a:p>
            <a:pPr lvl="0" algn="l"/>
            <a:r>
              <a:rPr lang="en-US" altLang="zh-CN" sz="2000" dirty="0">
                <a:solidFill>
                  <a:srgbClr val="000000"/>
                </a:solidFill>
              </a:rPr>
              <a:t> 		END</a:t>
            </a:r>
          </a:p>
        </p:txBody>
      </p:sp>
    </p:spTree>
    <p:extLst>
      <p:ext uri="{BB962C8B-B14F-4D97-AF65-F5344CB8AC3E}">
        <p14:creationId xmlns:p14="http://schemas.microsoft.com/office/powerpoint/2010/main" val="4141341222"/>
      </p:ext>
    </p:extLst>
  </p:cSld>
  <p:clrMapOvr>
    <a:masterClrMapping/>
  </p:clrMapOvr>
  <p:transition>
    <p:random/>
    <p:sndAc>
      <p:stSnd>
        <p:snd r:embed="rId2" name="camera.wav"/>
      </p:stSnd>
    </p:sndAc>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87</a:t>
            </a:fld>
            <a:endParaRPr lang="en-US" altLang="zh-CN" dirty="0"/>
          </a:p>
        </p:txBody>
      </p:sp>
      <p:sp>
        <p:nvSpPr>
          <p:cNvPr id="4" name="矩形 3"/>
          <p:cNvSpPr/>
          <p:nvPr/>
        </p:nvSpPr>
        <p:spPr>
          <a:xfrm>
            <a:off x="0" y="638056"/>
            <a:ext cx="9144000" cy="3170099"/>
          </a:xfrm>
          <a:prstGeom prst="rect">
            <a:avLst/>
          </a:prstGeom>
        </p:spPr>
        <p:txBody>
          <a:bodyPr wrap="square">
            <a:spAutoFit/>
          </a:bodyPr>
          <a:lstStyle/>
          <a:p>
            <a:pPr algn="l"/>
            <a:r>
              <a:rPr lang="en-US" altLang="zh-CN" sz="2000" b="1" dirty="0" smtClean="0">
                <a:solidFill>
                  <a:srgbClr val="0000FF"/>
                </a:solidFill>
              </a:rPr>
              <a:t>*C51</a:t>
            </a:r>
            <a:r>
              <a:rPr lang="zh-CN" altLang="en-US" sz="2000" b="1" dirty="0">
                <a:solidFill>
                  <a:srgbClr val="0000FF"/>
                </a:solidFill>
              </a:rPr>
              <a:t>源程序</a:t>
            </a:r>
            <a:r>
              <a:rPr lang="zh-CN" altLang="en-US" sz="2000" dirty="0"/>
              <a:t>：</a:t>
            </a:r>
          </a:p>
          <a:p>
            <a:pPr algn="l"/>
            <a:r>
              <a:rPr lang="en-US" altLang="zh-CN" sz="2000" dirty="0"/>
              <a:t>#include &lt;reg51.h&gt;</a:t>
            </a:r>
          </a:p>
          <a:p>
            <a:pPr algn="l"/>
            <a:r>
              <a:rPr lang="en-US" altLang="zh-CN" sz="2000" dirty="0" err="1"/>
              <a:t>sbit</a:t>
            </a:r>
            <a:r>
              <a:rPr lang="en-US" altLang="zh-CN" sz="2000" dirty="0"/>
              <a:t> LED = P0^0</a:t>
            </a:r>
            <a:r>
              <a:rPr lang="zh-CN" altLang="en-US" sz="2000" dirty="0"/>
              <a:t>；</a:t>
            </a:r>
          </a:p>
          <a:p>
            <a:pPr algn="l"/>
            <a:r>
              <a:rPr lang="en-US" altLang="zh-CN" sz="2000" dirty="0" err="1"/>
              <a:t>sbit</a:t>
            </a:r>
            <a:r>
              <a:rPr lang="en-US" altLang="zh-CN" sz="2000" dirty="0"/>
              <a:t> BUZ = P0^7</a:t>
            </a:r>
            <a:r>
              <a:rPr lang="zh-CN" altLang="en-US" sz="2000" dirty="0"/>
              <a:t>；</a:t>
            </a:r>
          </a:p>
          <a:p>
            <a:pPr algn="l"/>
            <a:r>
              <a:rPr lang="en-US" altLang="zh-CN" sz="2000" dirty="0"/>
              <a:t>void delay()</a:t>
            </a:r>
          </a:p>
          <a:p>
            <a:pPr algn="l"/>
            <a:r>
              <a:rPr lang="en-US" altLang="zh-CN" sz="2000" dirty="0"/>
              <a:t>{</a:t>
            </a:r>
          </a:p>
          <a:p>
            <a:pPr algn="l"/>
            <a:r>
              <a:rPr lang="en-US" altLang="zh-CN" sz="2000" dirty="0"/>
              <a:t> 	</a:t>
            </a:r>
            <a:r>
              <a:rPr lang="en-US" altLang="zh-CN" sz="2000" dirty="0" err="1"/>
              <a:t>int</a:t>
            </a:r>
            <a:r>
              <a:rPr lang="en-US" altLang="zh-CN" sz="2000" dirty="0"/>
              <a:t> </a:t>
            </a:r>
            <a:r>
              <a:rPr lang="en-US" altLang="zh-CN" sz="2000" dirty="0" err="1"/>
              <a:t>i</a:t>
            </a:r>
            <a:r>
              <a:rPr lang="zh-CN" altLang="en-US" sz="2000" dirty="0"/>
              <a:t>，</a:t>
            </a:r>
            <a:r>
              <a:rPr lang="en-US" altLang="zh-CN" sz="2000" dirty="0"/>
              <a:t>j</a:t>
            </a:r>
            <a:r>
              <a:rPr lang="zh-CN" altLang="en-US" sz="2000" dirty="0"/>
              <a:t>；</a:t>
            </a:r>
          </a:p>
          <a:p>
            <a:pPr algn="l"/>
            <a:r>
              <a:rPr lang="zh-CN" altLang="en-US" sz="2000" dirty="0"/>
              <a:t> 	</a:t>
            </a:r>
            <a:r>
              <a:rPr lang="en-US" altLang="zh-CN" sz="2000" dirty="0"/>
              <a:t>for(</a:t>
            </a:r>
            <a:r>
              <a:rPr lang="en-US" altLang="zh-CN" sz="2000" dirty="0" err="1"/>
              <a:t>i</a:t>
            </a:r>
            <a:r>
              <a:rPr lang="en-US" altLang="zh-CN" sz="2000" dirty="0"/>
              <a:t> = 0</a:t>
            </a:r>
            <a:r>
              <a:rPr lang="zh-CN" altLang="en-US" sz="2000" dirty="0"/>
              <a:t>；</a:t>
            </a:r>
            <a:r>
              <a:rPr lang="en-US" altLang="zh-CN" sz="2000" dirty="0" err="1"/>
              <a:t>i</a:t>
            </a:r>
            <a:r>
              <a:rPr lang="en-US" altLang="zh-CN" sz="2000" dirty="0"/>
              <a:t>&lt; = 255</a:t>
            </a:r>
            <a:r>
              <a:rPr lang="zh-CN" altLang="en-US" sz="2000" dirty="0"/>
              <a:t>；</a:t>
            </a:r>
            <a:r>
              <a:rPr lang="en-US" altLang="zh-CN" sz="2000" dirty="0" err="1"/>
              <a:t>i</a:t>
            </a:r>
            <a:r>
              <a:rPr lang="en-US" altLang="zh-CN" sz="2000" dirty="0"/>
              <a:t>++)</a:t>
            </a:r>
          </a:p>
          <a:p>
            <a:pPr algn="l"/>
            <a:r>
              <a:rPr lang="en-US" altLang="zh-CN" sz="2000" dirty="0"/>
              <a:t> 		for(j = 0</a:t>
            </a:r>
            <a:r>
              <a:rPr lang="zh-CN" altLang="en-US" sz="2000" dirty="0"/>
              <a:t>；</a:t>
            </a:r>
            <a:r>
              <a:rPr lang="en-US" altLang="zh-CN" sz="2000" dirty="0"/>
              <a:t>j&lt; = 255</a:t>
            </a:r>
            <a:r>
              <a:rPr lang="zh-CN" altLang="en-US" sz="2000" dirty="0"/>
              <a:t>；</a:t>
            </a:r>
            <a:r>
              <a:rPr lang="en-US" altLang="zh-CN" sz="2000" dirty="0"/>
              <a:t>j++)</a:t>
            </a:r>
            <a:r>
              <a:rPr lang="zh-CN" altLang="en-US" sz="2000" dirty="0"/>
              <a:t>；	</a:t>
            </a:r>
          </a:p>
          <a:p>
            <a:pPr algn="l"/>
            <a:r>
              <a:rPr lang="en-US" altLang="zh-CN" sz="2000" dirty="0" smtClean="0"/>
              <a:t>}</a:t>
            </a:r>
            <a:endParaRPr lang="en-US" altLang="zh-CN" sz="2000" dirty="0"/>
          </a:p>
        </p:txBody>
      </p:sp>
    </p:spTree>
    <p:extLst>
      <p:ext uri="{BB962C8B-B14F-4D97-AF65-F5344CB8AC3E}">
        <p14:creationId xmlns:p14="http://schemas.microsoft.com/office/powerpoint/2010/main" val="2873641538"/>
      </p:ext>
    </p:extLst>
  </p:cSld>
  <p:clrMapOvr>
    <a:masterClrMapping/>
  </p:clrMapOvr>
  <p:transition>
    <p:random/>
    <p:sndAc>
      <p:stSnd>
        <p:snd r:embed="rId2" name="camera.wav"/>
      </p:stSnd>
    </p:sndAc>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88</a:t>
            </a:fld>
            <a:endParaRPr lang="en-US" altLang="zh-CN" dirty="0"/>
          </a:p>
        </p:txBody>
      </p:sp>
      <p:sp>
        <p:nvSpPr>
          <p:cNvPr id="4" name="矩形 3"/>
          <p:cNvSpPr/>
          <p:nvPr/>
        </p:nvSpPr>
        <p:spPr>
          <a:xfrm>
            <a:off x="0" y="569585"/>
            <a:ext cx="9144000" cy="5632311"/>
          </a:xfrm>
          <a:prstGeom prst="rect">
            <a:avLst/>
          </a:prstGeom>
        </p:spPr>
        <p:txBody>
          <a:bodyPr wrap="square">
            <a:spAutoFit/>
          </a:bodyPr>
          <a:lstStyle/>
          <a:p>
            <a:pPr lvl="0" algn="l"/>
            <a:r>
              <a:rPr lang="en-US" altLang="zh-CN" sz="2000" dirty="0">
                <a:solidFill>
                  <a:srgbClr val="000000"/>
                </a:solidFill>
              </a:rPr>
              <a:t>void INTLED( ) interrupt 0</a:t>
            </a:r>
          </a:p>
          <a:p>
            <a:pPr lvl="0" algn="l"/>
            <a:r>
              <a:rPr lang="en-US" altLang="zh-CN" sz="2000" dirty="0">
                <a:solidFill>
                  <a:srgbClr val="000000"/>
                </a:solidFill>
              </a:rPr>
              <a:t>{ 	</a:t>
            </a:r>
          </a:p>
          <a:p>
            <a:pPr lvl="0" algn="l"/>
            <a:r>
              <a:rPr lang="en-US" altLang="zh-CN" sz="2000" dirty="0">
                <a:solidFill>
                  <a:srgbClr val="000000"/>
                </a:solidFill>
              </a:rPr>
              <a:t> 	</a:t>
            </a:r>
            <a:r>
              <a:rPr lang="en-US" altLang="zh-CN" sz="2000" dirty="0" err="1">
                <a:solidFill>
                  <a:srgbClr val="000000"/>
                </a:solidFill>
              </a:rPr>
              <a:t>int</a:t>
            </a:r>
            <a:r>
              <a:rPr lang="en-US" altLang="zh-CN" sz="2000" dirty="0">
                <a:solidFill>
                  <a:srgbClr val="000000"/>
                </a:solidFill>
              </a:rPr>
              <a:t> n</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for(n = 0</a:t>
            </a:r>
            <a:r>
              <a:rPr lang="zh-CN" altLang="en-US" sz="2000" dirty="0">
                <a:solidFill>
                  <a:srgbClr val="000000"/>
                </a:solidFill>
              </a:rPr>
              <a:t>；</a:t>
            </a:r>
            <a:r>
              <a:rPr lang="en-US" altLang="zh-CN" sz="2000" dirty="0">
                <a:solidFill>
                  <a:srgbClr val="000000"/>
                </a:solidFill>
              </a:rPr>
              <a:t>n&lt; = 9</a:t>
            </a:r>
            <a:r>
              <a:rPr lang="zh-CN" altLang="en-US" sz="2000" dirty="0">
                <a:solidFill>
                  <a:srgbClr val="000000"/>
                </a:solidFill>
              </a:rPr>
              <a:t>；</a:t>
            </a:r>
            <a:r>
              <a:rPr lang="en-US" altLang="zh-CN" sz="2000" dirty="0">
                <a:solidFill>
                  <a:srgbClr val="000000"/>
                </a:solidFill>
              </a:rPr>
              <a:t>n</a:t>
            </a:r>
            <a:r>
              <a:rPr lang="en-US" altLang="zh-CN" sz="2000" dirty="0" smtClean="0">
                <a:solidFill>
                  <a:srgbClr val="000000"/>
                </a:solidFill>
              </a:rPr>
              <a:t>++)         </a:t>
            </a:r>
            <a:r>
              <a:rPr lang="zh-CN" altLang="en-US" sz="2000" dirty="0" smtClean="0">
                <a:solidFill>
                  <a:srgbClr val="000000"/>
                </a:solidFill>
              </a:rPr>
              <a:t>；亮暗变化各</a:t>
            </a:r>
            <a:r>
              <a:rPr lang="en-US" altLang="zh-CN" sz="2000" dirty="0" smtClean="0">
                <a:solidFill>
                  <a:srgbClr val="000000"/>
                </a:solidFill>
              </a:rPr>
              <a:t>5</a:t>
            </a:r>
            <a:r>
              <a:rPr lang="zh-CN" altLang="en-US" sz="2000" dirty="0" smtClean="0">
                <a:solidFill>
                  <a:srgbClr val="000000"/>
                </a:solidFill>
              </a:rPr>
              <a:t>次共</a:t>
            </a:r>
            <a:r>
              <a:rPr lang="en-US" altLang="zh-CN" sz="2000" dirty="0" smtClean="0">
                <a:solidFill>
                  <a:srgbClr val="000000"/>
                </a:solidFill>
              </a:rPr>
              <a:t>10</a:t>
            </a:r>
            <a:r>
              <a:rPr lang="zh-CN" altLang="en-US" sz="2000" dirty="0" smtClean="0">
                <a:solidFill>
                  <a:srgbClr val="000000"/>
                </a:solidFill>
              </a:rPr>
              <a:t>次</a:t>
            </a:r>
            <a:endParaRPr lang="en-US" altLang="zh-CN" sz="2000" dirty="0">
              <a:solidFill>
                <a:srgbClr val="000000"/>
              </a:solidFill>
            </a:endParaRPr>
          </a:p>
          <a:p>
            <a:pPr lvl="0" algn="l"/>
            <a:r>
              <a:rPr lang="en-US" altLang="zh-CN" sz="2000" dirty="0">
                <a:solidFill>
                  <a:srgbClr val="000000"/>
                </a:solidFill>
              </a:rPr>
              <a:t> 	{</a:t>
            </a:r>
          </a:p>
          <a:p>
            <a:pPr lvl="0" algn="l"/>
            <a:r>
              <a:rPr lang="en-US" altLang="zh-CN" sz="2000" dirty="0">
                <a:solidFill>
                  <a:srgbClr val="000000"/>
                </a:solidFill>
              </a:rPr>
              <a:t> 		LED = !LED</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delay()</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  	 </a:t>
            </a:r>
          </a:p>
          <a:p>
            <a:pPr lvl="0" algn="l"/>
            <a:r>
              <a:rPr lang="en-US" altLang="zh-CN" sz="2000" dirty="0">
                <a:solidFill>
                  <a:srgbClr val="000000"/>
                </a:solidFill>
              </a:rPr>
              <a:t>}</a:t>
            </a:r>
          </a:p>
          <a:p>
            <a:pPr lvl="0" algn="l"/>
            <a:r>
              <a:rPr lang="en-US" altLang="zh-CN" sz="2000" dirty="0">
                <a:solidFill>
                  <a:srgbClr val="000000"/>
                </a:solidFill>
              </a:rPr>
              <a:t>void INTBUZ() interrupt 2</a:t>
            </a:r>
          </a:p>
          <a:p>
            <a:pPr lvl="0" algn="l"/>
            <a:r>
              <a:rPr lang="en-US" altLang="zh-CN" sz="2000" dirty="0">
                <a:solidFill>
                  <a:srgbClr val="000000"/>
                </a:solidFill>
              </a:rPr>
              <a:t>{</a:t>
            </a:r>
          </a:p>
          <a:p>
            <a:pPr lvl="0" algn="l"/>
            <a:r>
              <a:rPr lang="en-US" altLang="zh-CN" sz="2000" dirty="0">
                <a:solidFill>
                  <a:srgbClr val="000000"/>
                </a:solidFill>
              </a:rPr>
              <a:t> 	</a:t>
            </a:r>
            <a:r>
              <a:rPr lang="en-US" altLang="zh-CN" sz="2000" dirty="0" err="1">
                <a:solidFill>
                  <a:srgbClr val="000000"/>
                </a:solidFill>
              </a:rPr>
              <a:t>int</a:t>
            </a:r>
            <a:r>
              <a:rPr lang="en-US" altLang="zh-CN" sz="2000" dirty="0">
                <a:solidFill>
                  <a:srgbClr val="000000"/>
                </a:solidFill>
              </a:rPr>
              <a:t> m</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for(m = 0</a:t>
            </a:r>
            <a:r>
              <a:rPr lang="zh-CN" altLang="en-US" sz="2000" dirty="0">
                <a:solidFill>
                  <a:srgbClr val="000000"/>
                </a:solidFill>
              </a:rPr>
              <a:t>；</a:t>
            </a:r>
            <a:r>
              <a:rPr lang="en-US" altLang="zh-CN" sz="2000" dirty="0">
                <a:solidFill>
                  <a:srgbClr val="000000"/>
                </a:solidFill>
              </a:rPr>
              <a:t>m&lt; = 9</a:t>
            </a:r>
            <a:r>
              <a:rPr lang="zh-CN" altLang="en-US" sz="2000" dirty="0">
                <a:solidFill>
                  <a:srgbClr val="000000"/>
                </a:solidFill>
              </a:rPr>
              <a:t>；</a:t>
            </a:r>
            <a:r>
              <a:rPr lang="en-US" altLang="zh-CN" sz="2000" dirty="0">
                <a:solidFill>
                  <a:srgbClr val="000000"/>
                </a:solidFill>
              </a:rPr>
              <a:t>m</a:t>
            </a:r>
            <a:r>
              <a:rPr lang="en-US" altLang="zh-CN" sz="2000" dirty="0" smtClean="0">
                <a:solidFill>
                  <a:srgbClr val="000000"/>
                </a:solidFill>
              </a:rPr>
              <a:t>++)     </a:t>
            </a:r>
            <a:r>
              <a:rPr lang="zh-CN" altLang="en-US" sz="2000" dirty="0" smtClean="0">
                <a:solidFill>
                  <a:srgbClr val="000000"/>
                </a:solidFill>
              </a:rPr>
              <a:t>；蜂鸣器开、关各</a:t>
            </a:r>
            <a:r>
              <a:rPr lang="en-US" altLang="zh-CN" sz="2000" dirty="0" smtClean="0">
                <a:solidFill>
                  <a:srgbClr val="000000"/>
                </a:solidFill>
              </a:rPr>
              <a:t>5</a:t>
            </a:r>
            <a:r>
              <a:rPr lang="zh-CN" altLang="en-US" sz="2000" dirty="0" smtClean="0">
                <a:solidFill>
                  <a:srgbClr val="000000"/>
                </a:solidFill>
              </a:rPr>
              <a:t>次共</a:t>
            </a:r>
            <a:r>
              <a:rPr lang="en-US" altLang="zh-CN" sz="2000" dirty="0" smtClean="0">
                <a:solidFill>
                  <a:srgbClr val="000000"/>
                </a:solidFill>
              </a:rPr>
              <a:t>10</a:t>
            </a:r>
            <a:r>
              <a:rPr lang="zh-CN" altLang="en-US" sz="2000" dirty="0" smtClean="0">
                <a:solidFill>
                  <a:srgbClr val="000000"/>
                </a:solidFill>
              </a:rPr>
              <a:t>次</a:t>
            </a:r>
            <a:endParaRPr lang="en-US" altLang="zh-CN" sz="2000" dirty="0">
              <a:solidFill>
                <a:srgbClr val="000000"/>
              </a:solidFill>
            </a:endParaRPr>
          </a:p>
          <a:p>
            <a:pPr lvl="0" algn="l"/>
            <a:r>
              <a:rPr lang="en-US" altLang="zh-CN" sz="2000" dirty="0">
                <a:solidFill>
                  <a:srgbClr val="000000"/>
                </a:solidFill>
              </a:rPr>
              <a:t> 	{</a:t>
            </a:r>
          </a:p>
          <a:p>
            <a:pPr lvl="0" algn="l"/>
            <a:r>
              <a:rPr lang="en-US" altLang="zh-CN" sz="2000" dirty="0">
                <a:solidFill>
                  <a:srgbClr val="000000"/>
                </a:solidFill>
              </a:rPr>
              <a:t> 		BUZ = !BUZ</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delay()</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	</a:t>
            </a:r>
          </a:p>
          <a:p>
            <a:pPr lvl="0" algn="l"/>
            <a:r>
              <a:rPr lang="en-US" altLang="zh-CN" sz="2000" dirty="0" smtClean="0">
                <a:solidFill>
                  <a:srgbClr val="000000"/>
                </a:solidFill>
              </a:rPr>
              <a:t>}</a:t>
            </a:r>
            <a:endParaRPr lang="en-US" altLang="zh-CN" sz="2000" dirty="0">
              <a:solidFill>
                <a:srgbClr val="000000"/>
              </a:solidFill>
            </a:endParaRPr>
          </a:p>
        </p:txBody>
      </p:sp>
    </p:spTree>
    <p:extLst>
      <p:ext uri="{BB962C8B-B14F-4D97-AF65-F5344CB8AC3E}">
        <p14:creationId xmlns:p14="http://schemas.microsoft.com/office/powerpoint/2010/main" val="3884078649"/>
      </p:ext>
    </p:extLst>
  </p:cSld>
  <p:clrMapOvr>
    <a:masterClrMapping/>
  </p:clrMapOvr>
  <p:transition>
    <p:random/>
    <p:sndAc>
      <p:stSnd>
        <p:snd r:embed="rId2" name="camera.wav"/>
      </p:stSnd>
    </p:sndAc>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89</a:t>
            </a:fld>
            <a:endParaRPr lang="en-US" altLang="zh-CN" dirty="0"/>
          </a:p>
        </p:txBody>
      </p:sp>
      <p:sp>
        <p:nvSpPr>
          <p:cNvPr id="4" name="矩形 3"/>
          <p:cNvSpPr/>
          <p:nvPr/>
        </p:nvSpPr>
        <p:spPr>
          <a:xfrm>
            <a:off x="0" y="596374"/>
            <a:ext cx="9144000" cy="3785652"/>
          </a:xfrm>
          <a:prstGeom prst="rect">
            <a:avLst/>
          </a:prstGeom>
        </p:spPr>
        <p:txBody>
          <a:bodyPr wrap="square">
            <a:spAutoFit/>
          </a:bodyPr>
          <a:lstStyle/>
          <a:p>
            <a:pPr lvl="0" algn="l"/>
            <a:r>
              <a:rPr lang="en-US" altLang="zh-CN" sz="2000" dirty="0">
                <a:solidFill>
                  <a:srgbClr val="000000"/>
                </a:solidFill>
              </a:rPr>
              <a:t>void main()</a:t>
            </a:r>
          </a:p>
          <a:p>
            <a:pPr lvl="0" algn="l"/>
            <a:r>
              <a:rPr lang="en-US" altLang="zh-CN" sz="2000" dirty="0">
                <a:solidFill>
                  <a:srgbClr val="000000"/>
                </a:solidFill>
              </a:rPr>
              <a:t>{  </a:t>
            </a:r>
          </a:p>
          <a:p>
            <a:pPr lvl="0" algn="l"/>
            <a:r>
              <a:rPr lang="en-US" altLang="zh-CN" sz="2000" dirty="0">
                <a:solidFill>
                  <a:srgbClr val="000000"/>
                </a:solidFill>
              </a:rPr>
              <a:t> 	IE = </a:t>
            </a:r>
            <a:r>
              <a:rPr lang="en-US" altLang="zh-CN" sz="2000" dirty="0" smtClean="0">
                <a:solidFill>
                  <a:srgbClr val="000000"/>
                </a:solidFill>
              </a:rPr>
              <a:t>0x85</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IT0 = 1</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IT1 = 1</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PX1 = 1</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PX0 = 0</a:t>
            </a:r>
            <a:r>
              <a:rPr lang="zh-CN" altLang="en-US" sz="2000" dirty="0">
                <a:solidFill>
                  <a:srgbClr val="000000"/>
                </a:solidFill>
              </a:rPr>
              <a:t>；</a:t>
            </a:r>
          </a:p>
          <a:p>
            <a:pPr lvl="0" algn="l"/>
            <a:r>
              <a:rPr lang="en-US" altLang="zh-CN" sz="2000" dirty="0">
                <a:solidFill>
                  <a:srgbClr val="000000"/>
                </a:solidFill>
              </a:rPr>
              <a:t>while(1)</a:t>
            </a:r>
          </a:p>
          <a:p>
            <a:pPr lvl="0" algn="l"/>
            <a:r>
              <a:rPr lang="en-US" altLang="zh-CN" sz="2000" dirty="0">
                <a:solidFill>
                  <a:srgbClr val="000000"/>
                </a:solidFill>
              </a:rPr>
              <a:t> 	{</a:t>
            </a:r>
          </a:p>
          <a:p>
            <a:pPr lvl="0" algn="l"/>
            <a:r>
              <a:rPr lang="en-US" altLang="zh-CN" sz="2000" dirty="0">
                <a:solidFill>
                  <a:srgbClr val="000000"/>
                </a:solidFill>
              </a:rPr>
              <a:t> 		P0 = </a:t>
            </a:r>
            <a:r>
              <a:rPr lang="en-US" altLang="zh-CN" sz="2000" dirty="0" smtClean="0">
                <a:solidFill>
                  <a:srgbClr val="000000"/>
                </a:solidFill>
              </a:rPr>
              <a:t>0xee</a:t>
            </a:r>
            <a:r>
              <a:rPr lang="zh-CN" altLang="en-US" sz="2000" dirty="0" smtClean="0">
                <a:solidFill>
                  <a:srgbClr val="000000"/>
                </a:solidFill>
              </a:rPr>
              <a:t>；</a:t>
            </a:r>
            <a:endParaRPr lang="zh-CN" altLang="en-US" sz="2000" dirty="0">
              <a:solidFill>
                <a:srgbClr val="000000"/>
              </a:solidFill>
            </a:endParaRPr>
          </a:p>
          <a:p>
            <a:pPr lvl="0" algn="l"/>
            <a:r>
              <a:rPr lang="zh-CN" altLang="en-US" sz="2000" dirty="0">
                <a:solidFill>
                  <a:srgbClr val="000000"/>
                </a:solidFill>
              </a:rPr>
              <a:t> 	</a:t>
            </a:r>
            <a:r>
              <a:rPr lang="en-US" altLang="zh-CN" sz="2000" dirty="0">
                <a:solidFill>
                  <a:srgbClr val="000000"/>
                </a:solidFill>
              </a:rPr>
              <a:t>}</a:t>
            </a:r>
          </a:p>
          <a:p>
            <a:pPr lvl="0" algn="l"/>
            <a:r>
              <a:rPr lang="en-US" altLang="zh-CN" sz="2000" dirty="0">
                <a:solidFill>
                  <a:srgbClr val="000000"/>
                </a:solidFill>
              </a:rPr>
              <a:t>}</a:t>
            </a:r>
          </a:p>
        </p:txBody>
      </p:sp>
    </p:spTree>
    <p:extLst>
      <p:ext uri="{BB962C8B-B14F-4D97-AF65-F5344CB8AC3E}">
        <p14:creationId xmlns:p14="http://schemas.microsoft.com/office/powerpoint/2010/main" val="862788408"/>
      </p:ext>
    </p:extLst>
  </p:cSld>
  <p:clrMapOvr>
    <a:masterClrMapping/>
  </p:clrMapOvr>
  <p:transition>
    <p:random/>
    <p:sndAc>
      <p:stSnd>
        <p:snd r:embed="rId2" name="camera.wav"/>
      </p:stSnd>
    </p:sndAc>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53F6B354-8CE0-4ED9-8BB2-694992283070}" type="slidenum">
              <a:rPr lang="zh-CN" altLang="en-US"/>
              <a:pPr>
                <a:defRPr/>
              </a:pPr>
              <a:t>90</a:t>
            </a:fld>
            <a:endParaRPr lang="en-US" altLang="zh-CN"/>
          </a:p>
        </p:txBody>
      </p:sp>
      <p:sp>
        <p:nvSpPr>
          <p:cNvPr id="50178" name="内容占位符 1"/>
          <p:cNvSpPr>
            <a:spLocks noGrp="1"/>
          </p:cNvSpPr>
          <p:nvPr>
            <p:ph/>
          </p:nvPr>
        </p:nvSpPr>
        <p:spPr>
          <a:xfrm>
            <a:off x="142875" y="1924878"/>
            <a:ext cx="8858250" cy="5410200"/>
          </a:xfrm>
        </p:spPr>
        <p:txBody>
          <a:bodyPr/>
          <a:lstStyle/>
          <a:p>
            <a:pPr algn="l">
              <a:lnSpc>
                <a:spcPct val="130000"/>
              </a:lnSpc>
            </a:pPr>
            <a:r>
              <a:rPr lang="en-US" altLang="zh-CN" kern="100" dirty="0">
                <a:latin typeface="Times New Roman"/>
                <a:ea typeface="宋体"/>
              </a:rPr>
              <a:t>AT89S51</a:t>
            </a:r>
            <a:r>
              <a:rPr lang="zh-CN" altLang="zh-CN" kern="1000" dirty="0">
                <a:latin typeface="Times New Roman"/>
                <a:ea typeface="宋体"/>
                <a:cs typeface="Times New Roman"/>
              </a:rPr>
              <a:t>扩展外部中断源的方法有</a:t>
            </a:r>
            <a:r>
              <a:rPr lang="en-US" altLang="zh-CN" kern="1000" dirty="0">
                <a:latin typeface="Times New Roman"/>
                <a:ea typeface="宋体"/>
              </a:rPr>
              <a:t>3</a:t>
            </a:r>
            <a:r>
              <a:rPr lang="zh-CN" altLang="zh-CN" kern="1000" dirty="0" smtClean="0">
                <a:latin typeface="Times New Roman"/>
                <a:ea typeface="宋体"/>
                <a:cs typeface="Times New Roman"/>
              </a:rPr>
              <a:t>种</a:t>
            </a:r>
            <a:r>
              <a:rPr lang="zh-CN" altLang="en-US" kern="1000" dirty="0" smtClean="0">
                <a:latin typeface="Times New Roman"/>
                <a:ea typeface="宋体"/>
                <a:cs typeface="Times New Roman"/>
              </a:rPr>
              <a:t>：</a:t>
            </a:r>
            <a:endParaRPr lang="en-US" altLang="zh-CN" kern="1000" dirty="0" smtClean="0">
              <a:latin typeface="Times New Roman"/>
              <a:ea typeface="宋体"/>
              <a:cs typeface="Times New Roman"/>
            </a:endParaRPr>
          </a:p>
          <a:p>
            <a:pPr algn="l">
              <a:lnSpc>
                <a:spcPct val="130000"/>
              </a:lnSpc>
            </a:pPr>
            <a:endParaRPr lang="en-US" altLang="zh-CN" kern="1000" dirty="0" smtClean="0">
              <a:latin typeface="Times New Roman"/>
              <a:ea typeface="宋体"/>
              <a:cs typeface="Times New Roman"/>
            </a:endParaRPr>
          </a:p>
          <a:p>
            <a:pPr algn="l">
              <a:lnSpc>
                <a:spcPct val="130000"/>
              </a:lnSpc>
            </a:pPr>
            <a:r>
              <a:rPr lang="zh-CN" altLang="zh-CN" kern="1000" dirty="0" smtClean="0">
                <a:latin typeface="Times New Roman"/>
                <a:ea typeface="宋体"/>
                <a:cs typeface="Times New Roman"/>
              </a:rPr>
              <a:t>借用</a:t>
            </a:r>
            <a:r>
              <a:rPr lang="zh-CN" altLang="zh-CN" kern="1000" dirty="0">
                <a:latin typeface="Times New Roman"/>
                <a:ea typeface="宋体"/>
                <a:cs typeface="Times New Roman"/>
              </a:rPr>
              <a:t>定时器溢出中断扩展外部中断</a:t>
            </a:r>
            <a:r>
              <a:rPr lang="zh-CN" altLang="zh-CN" kern="1000" dirty="0" smtClean="0">
                <a:latin typeface="Times New Roman"/>
                <a:ea typeface="宋体"/>
                <a:cs typeface="Times New Roman"/>
              </a:rPr>
              <a:t>源</a:t>
            </a:r>
            <a:endParaRPr lang="en-US" altLang="zh-CN" kern="1000" dirty="0">
              <a:latin typeface="Times New Roman"/>
              <a:ea typeface="宋体"/>
              <a:cs typeface="Times New Roman"/>
            </a:endParaRPr>
          </a:p>
          <a:p>
            <a:pPr algn="l">
              <a:lnSpc>
                <a:spcPct val="130000"/>
              </a:lnSpc>
            </a:pPr>
            <a:r>
              <a:rPr lang="zh-CN" altLang="zh-CN" kern="1000" dirty="0" smtClean="0">
                <a:latin typeface="Times New Roman"/>
                <a:ea typeface="宋体"/>
                <a:cs typeface="Times New Roman"/>
              </a:rPr>
              <a:t>采用</a:t>
            </a:r>
            <a:r>
              <a:rPr lang="zh-CN" altLang="zh-CN" kern="1000" dirty="0">
                <a:latin typeface="Times New Roman"/>
                <a:ea typeface="宋体"/>
                <a:cs typeface="Times New Roman"/>
              </a:rPr>
              <a:t>中断加查询法扩展外部中断</a:t>
            </a:r>
            <a:r>
              <a:rPr lang="zh-CN" altLang="zh-CN" kern="1000" dirty="0" smtClean="0">
                <a:latin typeface="Times New Roman"/>
                <a:ea typeface="宋体"/>
                <a:cs typeface="Times New Roman"/>
              </a:rPr>
              <a:t>源</a:t>
            </a:r>
            <a:endParaRPr lang="en-US" altLang="zh-CN" kern="1000" dirty="0" smtClean="0">
              <a:latin typeface="Times New Roman"/>
              <a:ea typeface="宋体"/>
              <a:cs typeface="Times New Roman"/>
            </a:endParaRPr>
          </a:p>
          <a:p>
            <a:pPr algn="l">
              <a:lnSpc>
                <a:spcPct val="130000"/>
              </a:lnSpc>
            </a:pPr>
            <a:r>
              <a:rPr lang="zh-CN" altLang="zh-CN" kern="1000" dirty="0" smtClean="0">
                <a:latin typeface="Times New Roman"/>
                <a:ea typeface="宋体"/>
                <a:cs typeface="Times New Roman"/>
              </a:rPr>
              <a:t>采用</a:t>
            </a:r>
            <a:r>
              <a:rPr lang="zh-CN" altLang="zh-CN" kern="1000" dirty="0">
                <a:latin typeface="Times New Roman"/>
                <a:ea typeface="宋体"/>
                <a:cs typeface="Times New Roman"/>
              </a:rPr>
              <a:t>中断管理器件如</a:t>
            </a:r>
            <a:r>
              <a:rPr lang="en-US" altLang="zh-CN" kern="1000" dirty="0">
                <a:latin typeface="Times New Roman"/>
                <a:ea typeface="宋体"/>
              </a:rPr>
              <a:t>8259A</a:t>
            </a:r>
            <a:r>
              <a:rPr lang="zh-CN" altLang="zh-CN" kern="1000" dirty="0">
                <a:latin typeface="Times New Roman"/>
                <a:ea typeface="宋体"/>
                <a:cs typeface="Times New Roman"/>
              </a:rPr>
              <a:t>扩展外部中断源</a:t>
            </a:r>
            <a:r>
              <a:rPr lang="zh-CN" altLang="zh-CN" kern="1000" dirty="0" smtClean="0">
                <a:latin typeface="Times New Roman"/>
                <a:ea typeface="宋体"/>
                <a:cs typeface="Times New Roman"/>
              </a:rPr>
              <a:t>。</a:t>
            </a:r>
            <a:endParaRPr lang="en-US" altLang="zh-CN" dirty="0" smtClean="0"/>
          </a:p>
        </p:txBody>
      </p:sp>
      <p:sp>
        <p:nvSpPr>
          <p:cNvPr id="2" name="矩形 1"/>
          <p:cNvSpPr/>
          <p:nvPr/>
        </p:nvSpPr>
        <p:spPr>
          <a:xfrm>
            <a:off x="0" y="618495"/>
            <a:ext cx="9144000" cy="652486"/>
          </a:xfrm>
          <a:prstGeom prst="rect">
            <a:avLst/>
          </a:prstGeom>
        </p:spPr>
        <p:txBody>
          <a:bodyPr wrap="square">
            <a:spAutoFit/>
          </a:bodyPr>
          <a:lstStyle/>
          <a:p>
            <a:pPr marL="342900" lvl="0" indent="342900">
              <a:lnSpc>
                <a:spcPct val="130000"/>
              </a:lnSpc>
              <a:spcBef>
                <a:spcPct val="20000"/>
              </a:spcBef>
            </a:pPr>
            <a:r>
              <a:rPr lang="en-US" altLang="zh-CN" sz="2800" b="1" dirty="0">
                <a:solidFill>
                  <a:srgbClr val="FF0000"/>
                </a:solidFill>
                <a:latin typeface="黑体" pitchFamily="2" charset="-122"/>
                <a:ea typeface="黑体" pitchFamily="2" charset="-122"/>
              </a:rPr>
              <a:t>8.4  AT89S51</a:t>
            </a:r>
            <a:r>
              <a:rPr lang="zh-CN" altLang="en-US" sz="2800" b="1" dirty="0">
                <a:solidFill>
                  <a:srgbClr val="FF0000"/>
                </a:solidFill>
                <a:latin typeface="黑体" pitchFamily="2" charset="-122"/>
                <a:ea typeface="黑体" pitchFamily="2" charset="-122"/>
              </a:rPr>
              <a:t>对外部中断源的扩展</a:t>
            </a:r>
            <a:endParaRPr lang="en-US" altLang="zh-CN" sz="2800" b="1" dirty="0">
              <a:solidFill>
                <a:srgbClr val="FF0000"/>
              </a:solidFill>
              <a:latin typeface="黑体" pitchFamily="2" charset="-122"/>
              <a:ea typeface="黑体" pitchFamily="2" charset="-122"/>
            </a:endParaRPr>
          </a:p>
        </p:txBody>
      </p:sp>
    </p:spTree>
    <p:extLst>
      <p:ext uri="{BB962C8B-B14F-4D97-AF65-F5344CB8AC3E}">
        <p14:creationId xmlns:p14="http://schemas.microsoft.com/office/powerpoint/2010/main" val="1673160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0178">
                                            <p:txEl>
                                              <p:pRg st="0" end="0"/>
                                            </p:txEl>
                                          </p:spTgt>
                                        </p:tgtEl>
                                        <p:attrNameLst>
                                          <p:attrName>style.visibility</p:attrName>
                                        </p:attrNameLst>
                                      </p:cBhvr>
                                      <p:to>
                                        <p:strVal val="visible"/>
                                      </p:to>
                                    </p:set>
                                    <p:animEffect transition="in" filter="fade">
                                      <p:cBhvr>
                                        <p:cTn id="7" dur="1000"/>
                                        <p:tgtEl>
                                          <p:spTgt spid="50178">
                                            <p:txEl>
                                              <p:pRg st="0" end="0"/>
                                            </p:txEl>
                                          </p:spTgt>
                                        </p:tgtEl>
                                      </p:cBhvr>
                                    </p:animEffect>
                                    <p:anim calcmode="lin" valueType="num">
                                      <p:cBhvr>
                                        <p:cTn id="8" dur="1000" fill="hold"/>
                                        <p:tgtEl>
                                          <p:spTgt spid="5017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017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0178">
                                            <p:txEl>
                                              <p:pRg st="2" end="2"/>
                                            </p:txEl>
                                          </p:spTgt>
                                        </p:tgtEl>
                                        <p:attrNameLst>
                                          <p:attrName>style.visibility</p:attrName>
                                        </p:attrNameLst>
                                      </p:cBhvr>
                                      <p:to>
                                        <p:strVal val="visible"/>
                                      </p:to>
                                    </p:set>
                                    <p:animEffect transition="in" filter="fade">
                                      <p:cBhvr>
                                        <p:cTn id="14" dur="1000"/>
                                        <p:tgtEl>
                                          <p:spTgt spid="50178">
                                            <p:txEl>
                                              <p:pRg st="2" end="2"/>
                                            </p:txEl>
                                          </p:spTgt>
                                        </p:tgtEl>
                                      </p:cBhvr>
                                    </p:animEffect>
                                    <p:anim calcmode="lin" valueType="num">
                                      <p:cBhvr>
                                        <p:cTn id="15" dur="1000" fill="hold"/>
                                        <p:tgtEl>
                                          <p:spTgt spid="50178">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017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0178">
                                            <p:txEl>
                                              <p:pRg st="3" end="3"/>
                                            </p:txEl>
                                          </p:spTgt>
                                        </p:tgtEl>
                                        <p:attrNameLst>
                                          <p:attrName>style.visibility</p:attrName>
                                        </p:attrNameLst>
                                      </p:cBhvr>
                                      <p:to>
                                        <p:strVal val="visible"/>
                                      </p:to>
                                    </p:set>
                                    <p:animEffect transition="in" filter="fade">
                                      <p:cBhvr>
                                        <p:cTn id="21" dur="1000"/>
                                        <p:tgtEl>
                                          <p:spTgt spid="50178">
                                            <p:txEl>
                                              <p:pRg st="3" end="3"/>
                                            </p:txEl>
                                          </p:spTgt>
                                        </p:tgtEl>
                                      </p:cBhvr>
                                    </p:animEffect>
                                    <p:anim calcmode="lin" valueType="num">
                                      <p:cBhvr>
                                        <p:cTn id="22" dur="1000" fill="hold"/>
                                        <p:tgtEl>
                                          <p:spTgt spid="50178">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017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0178">
                                            <p:txEl>
                                              <p:pRg st="4" end="4"/>
                                            </p:txEl>
                                          </p:spTgt>
                                        </p:tgtEl>
                                        <p:attrNameLst>
                                          <p:attrName>style.visibility</p:attrName>
                                        </p:attrNameLst>
                                      </p:cBhvr>
                                      <p:to>
                                        <p:strVal val="visible"/>
                                      </p:to>
                                    </p:set>
                                    <p:animEffect transition="in" filter="fade">
                                      <p:cBhvr>
                                        <p:cTn id="28" dur="1000"/>
                                        <p:tgtEl>
                                          <p:spTgt spid="50178">
                                            <p:txEl>
                                              <p:pRg st="4" end="4"/>
                                            </p:txEl>
                                          </p:spTgt>
                                        </p:tgtEl>
                                      </p:cBhvr>
                                    </p:animEffect>
                                    <p:anim calcmode="lin" valueType="num">
                                      <p:cBhvr>
                                        <p:cTn id="29" dur="1000" fill="hold"/>
                                        <p:tgtEl>
                                          <p:spTgt spid="50178">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017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91</a:t>
            </a:fld>
            <a:endParaRPr lang="en-US" altLang="zh-CN" dirty="0"/>
          </a:p>
        </p:txBody>
      </p:sp>
      <p:sp>
        <p:nvSpPr>
          <p:cNvPr id="4" name="矩形 3"/>
          <p:cNvSpPr/>
          <p:nvPr/>
        </p:nvSpPr>
        <p:spPr>
          <a:xfrm>
            <a:off x="0" y="581253"/>
            <a:ext cx="9144000" cy="5078313"/>
          </a:xfrm>
          <a:prstGeom prst="rect">
            <a:avLst/>
          </a:prstGeom>
        </p:spPr>
        <p:txBody>
          <a:bodyPr wrap="square">
            <a:spAutoFit/>
          </a:bodyPr>
          <a:lstStyle/>
          <a:p>
            <a:pPr lvl="0" algn="l">
              <a:lnSpc>
                <a:spcPct val="150000"/>
              </a:lnSpc>
              <a:spcBef>
                <a:spcPts val="0"/>
              </a:spcBef>
            </a:pPr>
            <a:r>
              <a:rPr lang="en-US" altLang="zh-CN" sz="2400" b="1" kern="0" dirty="0" smtClean="0">
                <a:solidFill>
                  <a:srgbClr val="333399"/>
                </a:solidFill>
                <a:latin typeface="Arial"/>
                <a:ea typeface="幼圆"/>
              </a:rPr>
              <a:t>       </a:t>
            </a:r>
            <a:r>
              <a:rPr lang="en-US" altLang="zh-CN" sz="2400" b="1" dirty="0">
                <a:solidFill>
                  <a:srgbClr val="9900CC"/>
                </a:solidFill>
                <a:latin typeface="+mn-lt"/>
                <a:ea typeface="+mn-ea"/>
              </a:rPr>
              <a:t> </a:t>
            </a:r>
            <a:r>
              <a:rPr lang="en-US" altLang="zh-CN" sz="2400" b="1" dirty="0" smtClean="0">
                <a:solidFill>
                  <a:srgbClr val="9900CC"/>
                </a:solidFill>
                <a:latin typeface="+mn-lt"/>
                <a:ea typeface="+mn-ea"/>
              </a:rPr>
              <a:t>8.4.1  </a:t>
            </a:r>
            <a:r>
              <a:rPr lang="zh-CN" altLang="en-US" sz="2400" b="1" dirty="0">
                <a:solidFill>
                  <a:srgbClr val="9900CC"/>
                </a:solidFill>
                <a:latin typeface="+mn-lt"/>
                <a:ea typeface="+mn-ea"/>
              </a:rPr>
              <a:t>采用中断加查询法扩展外部中断源</a:t>
            </a:r>
            <a:endParaRPr lang="en-US" altLang="zh-CN" sz="2400" b="1" dirty="0">
              <a:solidFill>
                <a:srgbClr val="9900CC"/>
              </a:solidFill>
              <a:latin typeface="+mn-lt"/>
              <a:ea typeface="+mn-ea"/>
            </a:endParaRPr>
          </a:p>
          <a:p>
            <a:pPr lvl="0" algn="l">
              <a:lnSpc>
                <a:spcPct val="150000"/>
              </a:lnSpc>
              <a:spcBef>
                <a:spcPts val="0"/>
              </a:spcBef>
            </a:pPr>
            <a:r>
              <a:rPr lang="zh-CN" altLang="en-US" sz="2400" b="1" kern="0" dirty="0" smtClean="0">
                <a:solidFill>
                  <a:srgbClr val="333399"/>
                </a:solidFill>
                <a:latin typeface="Arial"/>
                <a:ea typeface="幼圆"/>
              </a:rPr>
              <a:t> </a:t>
            </a:r>
            <a:r>
              <a:rPr lang="zh-CN" altLang="zh-CN" sz="2400" b="1" dirty="0">
                <a:solidFill>
                  <a:srgbClr val="FF3300"/>
                </a:solidFill>
                <a:latin typeface="+mn-lt"/>
                <a:ea typeface="+mn-ea"/>
              </a:rPr>
              <a:t>【例</a:t>
            </a:r>
            <a:r>
              <a:rPr lang="en-US" altLang="zh-CN" sz="2400" b="1" dirty="0">
                <a:solidFill>
                  <a:srgbClr val="FF3300"/>
                </a:solidFill>
                <a:latin typeface="+mn-lt"/>
                <a:ea typeface="+mn-ea"/>
              </a:rPr>
              <a:t>8-5</a:t>
            </a:r>
            <a:r>
              <a:rPr lang="zh-CN" altLang="zh-CN" sz="2400" b="1" dirty="0">
                <a:solidFill>
                  <a:srgbClr val="FF3300"/>
                </a:solidFill>
                <a:latin typeface="+mn-lt"/>
                <a:ea typeface="+mn-ea"/>
              </a:rPr>
              <a:t>】</a:t>
            </a:r>
            <a:r>
              <a:rPr lang="zh-CN" altLang="en-US" sz="2400" b="1" kern="0" dirty="0" smtClean="0">
                <a:solidFill>
                  <a:srgbClr val="333399"/>
                </a:solidFill>
                <a:latin typeface="Arial"/>
                <a:ea typeface="幼圆"/>
              </a:rPr>
              <a:t>例子如</a:t>
            </a:r>
            <a:r>
              <a:rPr lang="zh-CN" altLang="en-US" sz="2400" b="1" kern="0" dirty="0" smtClean="0">
                <a:solidFill>
                  <a:srgbClr val="333399"/>
                </a:solidFill>
                <a:latin typeface="Arial"/>
                <a:ea typeface="幼圆"/>
                <a:hlinkClick r:id="rId4" action="ppaction://hlinksldjump"/>
              </a:rPr>
              <a:t>图</a:t>
            </a:r>
            <a:r>
              <a:rPr lang="en-US" altLang="zh-CN" sz="2400" b="1" kern="0" dirty="0" smtClean="0">
                <a:solidFill>
                  <a:srgbClr val="333399"/>
                </a:solidFill>
                <a:latin typeface="Arial"/>
                <a:ea typeface="幼圆"/>
                <a:hlinkClick r:id="rId4" action="ppaction://hlinksldjump"/>
              </a:rPr>
              <a:t>8</a:t>
            </a:r>
            <a:r>
              <a:rPr lang="en-US" altLang="zh-CN" sz="2400" b="1" kern="0" dirty="0" smtClean="0">
                <a:solidFill>
                  <a:srgbClr val="333399"/>
                </a:solidFill>
                <a:latin typeface="Arial"/>
                <a:hlinkClick r:id="rId4" action="ppaction://hlinksldjump"/>
              </a:rPr>
              <a:t>-18</a:t>
            </a:r>
            <a:r>
              <a:rPr lang="zh-CN" altLang="en-US" sz="2400" b="1" kern="0" dirty="0" smtClean="0">
                <a:solidFill>
                  <a:srgbClr val="333399"/>
                </a:solidFill>
                <a:latin typeface="Arial"/>
              </a:rPr>
              <a:t>所</a:t>
            </a:r>
            <a:r>
              <a:rPr lang="zh-CN" altLang="en-US" sz="2400" b="1" kern="0" dirty="0">
                <a:solidFill>
                  <a:srgbClr val="333399"/>
                </a:solidFill>
                <a:latin typeface="Arial"/>
              </a:rPr>
              <a:t>示</a:t>
            </a:r>
            <a:r>
              <a:rPr lang="zh-CN" altLang="en-US" sz="2400" b="1" kern="0" dirty="0">
                <a:solidFill>
                  <a:srgbClr val="333399"/>
                </a:solidFill>
                <a:latin typeface="Arial"/>
                <a:ea typeface="幼圆"/>
              </a:rPr>
              <a:t>。系统有</a:t>
            </a:r>
            <a:r>
              <a:rPr lang="en-US" altLang="zh-CN" sz="2400" b="1" kern="0" dirty="0">
                <a:solidFill>
                  <a:srgbClr val="333399"/>
                </a:solidFill>
                <a:latin typeface="Arial"/>
              </a:rPr>
              <a:t>5</a:t>
            </a:r>
            <a:r>
              <a:rPr lang="zh-CN" altLang="en-US" sz="2400" b="1" kern="0" dirty="0">
                <a:solidFill>
                  <a:srgbClr val="3333CC"/>
                </a:solidFill>
                <a:latin typeface="Arial"/>
                <a:ea typeface="幼圆"/>
              </a:rPr>
              <a:t>个外部中断请求源</a:t>
            </a:r>
            <a:r>
              <a:rPr lang="en-US" altLang="zh-CN" sz="2400" b="1" kern="0" dirty="0" smtClean="0">
                <a:solidFill>
                  <a:srgbClr val="3333CC"/>
                </a:solidFill>
                <a:latin typeface="Arial"/>
              </a:rPr>
              <a:t>IR0</a:t>
            </a:r>
            <a:r>
              <a:rPr lang="zh-CN" altLang="en-US" sz="2400" b="1" kern="0" dirty="0" smtClean="0">
                <a:solidFill>
                  <a:srgbClr val="3333CC"/>
                </a:solidFill>
                <a:latin typeface="Arial"/>
              </a:rPr>
              <a:t>～</a:t>
            </a:r>
            <a:r>
              <a:rPr lang="en-US" altLang="zh-CN" sz="2400" b="1" kern="0" dirty="0" smtClean="0">
                <a:solidFill>
                  <a:srgbClr val="3333CC"/>
                </a:solidFill>
                <a:latin typeface="Arial"/>
              </a:rPr>
              <a:t>IR4</a:t>
            </a:r>
            <a:r>
              <a:rPr lang="zh-CN" altLang="en-US" sz="2400" b="1" kern="0" dirty="0">
                <a:solidFill>
                  <a:srgbClr val="333399"/>
                </a:solidFill>
                <a:latin typeface="Arial"/>
                <a:ea typeface="幼圆"/>
              </a:rPr>
              <a:t>，高电平有效</a:t>
            </a:r>
            <a:r>
              <a:rPr lang="zh-CN" altLang="en-US" sz="2400" b="1" kern="0" dirty="0" smtClean="0">
                <a:solidFill>
                  <a:srgbClr val="333399"/>
                </a:solidFill>
                <a:latin typeface="Arial"/>
                <a:ea typeface="幼圆"/>
              </a:rPr>
              <a:t>。最高级</a:t>
            </a:r>
            <a:r>
              <a:rPr lang="zh-CN" altLang="en-US" sz="2400" b="1" kern="0" dirty="0">
                <a:solidFill>
                  <a:srgbClr val="333399"/>
                </a:solidFill>
                <a:latin typeface="Arial"/>
                <a:ea typeface="幼圆"/>
              </a:rPr>
              <a:t>的请求源</a:t>
            </a:r>
            <a:r>
              <a:rPr lang="en-US" altLang="zh-CN" sz="2400" b="1" kern="0" dirty="0">
                <a:solidFill>
                  <a:srgbClr val="FF3300"/>
                </a:solidFill>
                <a:latin typeface="Arial"/>
              </a:rPr>
              <a:t>IR0</a:t>
            </a:r>
            <a:r>
              <a:rPr lang="zh-CN" altLang="en-US" sz="2400" b="1" kern="0" dirty="0">
                <a:solidFill>
                  <a:srgbClr val="333399"/>
                </a:solidFill>
                <a:latin typeface="Arial"/>
                <a:ea typeface="幼圆"/>
              </a:rPr>
              <a:t>直接接到</a:t>
            </a:r>
            <a:r>
              <a:rPr lang="en-US" altLang="zh-CN" sz="2400" b="1" kern="0" dirty="0">
                <a:solidFill>
                  <a:srgbClr val="333399"/>
                </a:solidFill>
                <a:latin typeface="Arial"/>
              </a:rPr>
              <a:t>AT89S51</a:t>
            </a:r>
            <a:r>
              <a:rPr lang="zh-CN" altLang="en-US" sz="2400" b="1" kern="0" dirty="0">
                <a:solidFill>
                  <a:srgbClr val="333399"/>
                </a:solidFill>
                <a:latin typeface="Arial"/>
                <a:ea typeface="幼圆"/>
              </a:rPr>
              <a:t>的一个外部中断请求输入</a:t>
            </a:r>
            <a:r>
              <a:rPr lang="zh-CN" altLang="en-US" sz="2400" b="1" kern="0" dirty="0" smtClean="0">
                <a:solidFill>
                  <a:srgbClr val="333399"/>
                </a:solidFill>
                <a:latin typeface="Arial"/>
                <a:ea typeface="幼圆"/>
              </a:rPr>
              <a:t>端           ，</a:t>
            </a:r>
            <a:r>
              <a:rPr lang="zh-CN" altLang="en-US" sz="2400" b="1" kern="0" dirty="0">
                <a:solidFill>
                  <a:srgbClr val="333399"/>
                </a:solidFill>
                <a:latin typeface="Arial"/>
                <a:ea typeface="幼圆"/>
              </a:rPr>
              <a:t>其余</a:t>
            </a:r>
            <a:r>
              <a:rPr lang="en-US" altLang="zh-CN" sz="2400" b="1" kern="0" dirty="0">
                <a:solidFill>
                  <a:srgbClr val="333399"/>
                </a:solidFill>
                <a:latin typeface="Arial"/>
              </a:rPr>
              <a:t>4</a:t>
            </a:r>
            <a:r>
              <a:rPr lang="zh-CN" altLang="en-US" sz="2400" b="1" kern="0" dirty="0">
                <a:solidFill>
                  <a:srgbClr val="333399"/>
                </a:solidFill>
                <a:latin typeface="Arial"/>
                <a:ea typeface="幼圆"/>
              </a:rPr>
              <a:t>个请求源</a:t>
            </a:r>
            <a:r>
              <a:rPr lang="en-US" altLang="zh-CN" sz="2400" b="1" kern="0" dirty="0" smtClean="0">
                <a:solidFill>
                  <a:srgbClr val="FF3300"/>
                </a:solidFill>
                <a:latin typeface="Arial"/>
              </a:rPr>
              <a:t>IR1</a:t>
            </a:r>
            <a:r>
              <a:rPr lang="zh-CN" altLang="en-US" sz="2400" b="1" kern="0" dirty="0" smtClean="0">
                <a:solidFill>
                  <a:srgbClr val="FF3300"/>
                </a:solidFill>
                <a:latin typeface="Arial"/>
              </a:rPr>
              <a:t>～</a:t>
            </a:r>
            <a:r>
              <a:rPr lang="en-US" altLang="zh-CN" sz="2400" b="1" kern="0" dirty="0" smtClean="0">
                <a:solidFill>
                  <a:srgbClr val="FF3300"/>
                </a:solidFill>
                <a:latin typeface="Arial"/>
              </a:rPr>
              <a:t>IR4</a:t>
            </a:r>
            <a:r>
              <a:rPr lang="zh-CN" altLang="en-US" sz="2400" b="1" kern="0" dirty="0">
                <a:solidFill>
                  <a:srgbClr val="333399"/>
                </a:solidFill>
                <a:latin typeface="Arial"/>
                <a:ea typeface="幼圆"/>
              </a:rPr>
              <a:t>通过各自的</a:t>
            </a:r>
            <a:r>
              <a:rPr lang="en-US" altLang="zh-CN" sz="2400" b="1" kern="0" dirty="0">
                <a:solidFill>
                  <a:srgbClr val="333399"/>
                </a:solidFill>
                <a:latin typeface="Arial"/>
              </a:rPr>
              <a:t>OC</a:t>
            </a:r>
            <a:r>
              <a:rPr lang="zh-CN" altLang="en-US" sz="2400" b="1" kern="0" dirty="0">
                <a:solidFill>
                  <a:srgbClr val="333399"/>
                </a:solidFill>
                <a:latin typeface="Arial"/>
                <a:ea typeface="幼圆"/>
              </a:rPr>
              <a:t>门（集电极开路门）连到</a:t>
            </a:r>
            <a:r>
              <a:rPr lang="en-US" altLang="zh-CN" sz="2400" b="1" kern="0" dirty="0">
                <a:solidFill>
                  <a:srgbClr val="333399"/>
                </a:solidFill>
                <a:latin typeface="Arial"/>
              </a:rPr>
              <a:t>AT89S51</a:t>
            </a:r>
            <a:r>
              <a:rPr lang="zh-CN" altLang="en-US" sz="2400" b="1" kern="0" dirty="0">
                <a:solidFill>
                  <a:srgbClr val="333399"/>
                </a:solidFill>
                <a:latin typeface="Arial"/>
                <a:ea typeface="幼圆"/>
              </a:rPr>
              <a:t>的另一个外中断源输入端</a:t>
            </a:r>
            <a:r>
              <a:rPr lang="zh-CN" altLang="en-US" sz="2400" b="1" kern="0" dirty="0">
                <a:solidFill>
                  <a:srgbClr val="333399"/>
                </a:solidFill>
                <a:latin typeface="Arial"/>
              </a:rPr>
              <a:t> </a:t>
            </a:r>
            <a:r>
              <a:rPr lang="zh-CN" altLang="en-US" sz="2400" b="1" kern="0" dirty="0" smtClean="0">
                <a:solidFill>
                  <a:srgbClr val="333399"/>
                </a:solidFill>
                <a:latin typeface="Arial"/>
              </a:rPr>
              <a:t>        </a:t>
            </a:r>
            <a:r>
              <a:rPr lang="zh-CN" altLang="en-US" sz="2400" b="1" kern="0" dirty="0" smtClean="0">
                <a:solidFill>
                  <a:srgbClr val="333399"/>
                </a:solidFill>
                <a:latin typeface="Arial"/>
                <a:ea typeface="幼圆"/>
              </a:rPr>
              <a:t>，</a:t>
            </a:r>
            <a:r>
              <a:rPr lang="zh-CN" altLang="en-US" sz="2400" b="1" kern="0" dirty="0">
                <a:solidFill>
                  <a:srgbClr val="333399"/>
                </a:solidFill>
                <a:latin typeface="Arial"/>
                <a:ea typeface="幼圆"/>
              </a:rPr>
              <a:t>同时还连到</a:t>
            </a:r>
            <a:r>
              <a:rPr lang="en-US" altLang="zh-CN" sz="2400" b="1" kern="0" dirty="0">
                <a:solidFill>
                  <a:srgbClr val="333399"/>
                </a:solidFill>
                <a:latin typeface="Arial"/>
              </a:rPr>
              <a:t>P1</a:t>
            </a:r>
            <a:r>
              <a:rPr lang="zh-CN" altLang="en-US" sz="2400" b="1" kern="0" dirty="0">
                <a:solidFill>
                  <a:srgbClr val="333399"/>
                </a:solidFill>
                <a:latin typeface="Arial"/>
                <a:ea typeface="幼圆"/>
              </a:rPr>
              <a:t>口的</a:t>
            </a:r>
            <a:r>
              <a:rPr lang="en-US" altLang="zh-CN" sz="2400" b="1" kern="0" dirty="0" smtClean="0">
                <a:solidFill>
                  <a:srgbClr val="333399"/>
                </a:solidFill>
                <a:latin typeface="Arial"/>
              </a:rPr>
              <a:t>P1.0</a:t>
            </a:r>
            <a:r>
              <a:rPr lang="zh-CN" altLang="en-US" sz="2400" b="1" kern="0" dirty="0" smtClean="0">
                <a:solidFill>
                  <a:srgbClr val="333399"/>
                </a:solidFill>
                <a:latin typeface="Arial"/>
              </a:rPr>
              <a:t>～</a:t>
            </a:r>
            <a:r>
              <a:rPr lang="en-US" altLang="zh-CN" sz="2400" b="1" kern="0" dirty="0" smtClean="0">
                <a:solidFill>
                  <a:srgbClr val="333399"/>
                </a:solidFill>
                <a:latin typeface="Arial"/>
              </a:rPr>
              <a:t>P1.3</a:t>
            </a:r>
            <a:r>
              <a:rPr lang="zh-CN" altLang="en-US" sz="2400" b="1" kern="0" dirty="0">
                <a:solidFill>
                  <a:srgbClr val="333399"/>
                </a:solidFill>
                <a:latin typeface="Arial"/>
                <a:ea typeface="幼圆"/>
              </a:rPr>
              <a:t>脚，供</a:t>
            </a:r>
            <a:r>
              <a:rPr lang="en-US" altLang="zh-CN" sz="2400" b="1" kern="0" dirty="0">
                <a:solidFill>
                  <a:srgbClr val="333399"/>
                </a:solidFill>
                <a:latin typeface="Arial"/>
              </a:rPr>
              <a:t>AT89S51</a:t>
            </a:r>
            <a:r>
              <a:rPr lang="zh-CN" altLang="en-US" sz="2400" b="1" kern="0" dirty="0">
                <a:solidFill>
                  <a:srgbClr val="333399"/>
                </a:solidFill>
                <a:latin typeface="Arial"/>
                <a:ea typeface="幼圆"/>
              </a:rPr>
              <a:t>查询。</a:t>
            </a:r>
          </a:p>
          <a:p>
            <a:pPr lvl="0" algn="l">
              <a:lnSpc>
                <a:spcPct val="150000"/>
              </a:lnSpc>
              <a:spcBef>
                <a:spcPts val="0"/>
              </a:spcBef>
            </a:pPr>
            <a:r>
              <a:rPr lang="zh-CN" altLang="en-US" sz="2400" b="1" kern="0" dirty="0">
                <a:solidFill>
                  <a:srgbClr val="333399"/>
                </a:solidFill>
                <a:latin typeface="Arial"/>
                <a:ea typeface="幼圆"/>
              </a:rPr>
              <a:t> </a:t>
            </a:r>
            <a:r>
              <a:rPr lang="zh-CN" altLang="en-US" sz="2400" b="1" kern="0" dirty="0" smtClean="0">
                <a:solidFill>
                  <a:srgbClr val="333399"/>
                </a:solidFill>
                <a:latin typeface="Arial"/>
                <a:ea typeface="幼圆"/>
              </a:rPr>
              <a:t>       </a:t>
            </a:r>
            <a:r>
              <a:rPr lang="zh-CN" altLang="en-US" sz="2400" b="1" kern="0" dirty="0" smtClean="0">
                <a:solidFill>
                  <a:srgbClr val="333399"/>
                </a:solidFill>
                <a:latin typeface="Arial"/>
                <a:ea typeface="幼圆"/>
                <a:hlinkClick r:id="rId4" action="ppaction://hlinksldjump"/>
              </a:rPr>
              <a:t>图</a:t>
            </a:r>
            <a:r>
              <a:rPr lang="en-US" altLang="zh-CN" sz="2400" b="1" kern="0" dirty="0" smtClean="0">
                <a:solidFill>
                  <a:srgbClr val="333399"/>
                </a:solidFill>
                <a:latin typeface="Arial"/>
                <a:ea typeface="幼圆"/>
                <a:hlinkClick r:id="rId4" action="ppaction://hlinksldjump"/>
              </a:rPr>
              <a:t>8</a:t>
            </a:r>
            <a:r>
              <a:rPr lang="en-US" altLang="zh-CN" sz="2400" b="1" kern="0" dirty="0" smtClean="0">
                <a:solidFill>
                  <a:srgbClr val="333399"/>
                </a:solidFill>
                <a:latin typeface="Arial"/>
                <a:hlinkClick r:id="rId4" action="ppaction://hlinksldjump"/>
              </a:rPr>
              <a:t>-18</a:t>
            </a:r>
            <a:r>
              <a:rPr lang="zh-CN" altLang="en-US" sz="2400" b="1" kern="0" dirty="0" smtClean="0">
                <a:solidFill>
                  <a:srgbClr val="333399"/>
                </a:solidFill>
                <a:latin typeface="Arial"/>
              </a:rPr>
              <a:t>所</a:t>
            </a:r>
            <a:r>
              <a:rPr lang="zh-CN" altLang="en-US" sz="2400" b="1" kern="0" dirty="0">
                <a:solidFill>
                  <a:srgbClr val="333399"/>
                </a:solidFill>
                <a:latin typeface="Arial"/>
              </a:rPr>
              <a:t>示</a:t>
            </a:r>
            <a:r>
              <a:rPr lang="zh-CN" altLang="en-US" sz="2400" b="1" kern="0" dirty="0">
                <a:solidFill>
                  <a:srgbClr val="333399"/>
                </a:solidFill>
                <a:latin typeface="Arial"/>
                <a:ea typeface="幼圆"/>
              </a:rPr>
              <a:t>电路，除了</a:t>
            </a:r>
            <a:r>
              <a:rPr lang="en-US" altLang="zh-CN" sz="2400" b="1" kern="0" dirty="0">
                <a:solidFill>
                  <a:srgbClr val="FF3300"/>
                </a:solidFill>
                <a:latin typeface="Arial"/>
              </a:rPr>
              <a:t>IR0</a:t>
            </a:r>
            <a:r>
              <a:rPr lang="zh-CN" altLang="en-US" sz="2400" b="1" kern="0" dirty="0">
                <a:solidFill>
                  <a:srgbClr val="FF3300"/>
                </a:solidFill>
                <a:latin typeface="Arial"/>
                <a:ea typeface="幼圆"/>
              </a:rPr>
              <a:t>优先权级别最高</a:t>
            </a:r>
            <a:r>
              <a:rPr lang="zh-CN" altLang="en-US" sz="2400" b="1" kern="0" dirty="0">
                <a:solidFill>
                  <a:srgbClr val="333399"/>
                </a:solidFill>
                <a:latin typeface="Arial"/>
                <a:ea typeface="幼圆"/>
              </a:rPr>
              <a:t>外，</a:t>
            </a:r>
            <a:r>
              <a:rPr lang="zh-CN" altLang="en-US" sz="2400" b="1" kern="0" dirty="0">
                <a:solidFill>
                  <a:srgbClr val="3333CC"/>
                </a:solidFill>
                <a:latin typeface="Arial"/>
                <a:ea typeface="幼圆"/>
              </a:rPr>
              <a:t>其余</a:t>
            </a:r>
            <a:r>
              <a:rPr lang="en-US" altLang="zh-CN" sz="2400" b="1" kern="0" dirty="0">
                <a:solidFill>
                  <a:srgbClr val="3333CC"/>
                </a:solidFill>
                <a:latin typeface="Arial"/>
              </a:rPr>
              <a:t>4</a:t>
            </a:r>
            <a:r>
              <a:rPr lang="zh-CN" altLang="en-US" sz="2400" b="1" kern="0" dirty="0">
                <a:solidFill>
                  <a:srgbClr val="3333CC"/>
                </a:solidFill>
                <a:latin typeface="Arial"/>
                <a:ea typeface="幼圆"/>
              </a:rPr>
              <a:t>个外部中断源</a:t>
            </a:r>
            <a:r>
              <a:rPr lang="zh-CN" altLang="en-US" sz="2400" b="1" kern="0" dirty="0">
                <a:solidFill>
                  <a:srgbClr val="333399"/>
                </a:solidFill>
                <a:latin typeface="Arial"/>
                <a:ea typeface="幼圆"/>
              </a:rPr>
              <a:t>的中断优先权</a:t>
            </a:r>
            <a:r>
              <a:rPr lang="zh-CN" altLang="en-US" sz="2400" b="1" kern="0" dirty="0">
                <a:solidFill>
                  <a:srgbClr val="3333CC"/>
                </a:solidFill>
                <a:latin typeface="Arial"/>
                <a:ea typeface="幼圆"/>
              </a:rPr>
              <a:t>取决于查询顺序</a:t>
            </a:r>
            <a:r>
              <a:rPr lang="zh-CN" altLang="en-US" sz="2400" b="1" kern="0" dirty="0">
                <a:solidFill>
                  <a:srgbClr val="333399"/>
                </a:solidFill>
                <a:latin typeface="Arial"/>
                <a:ea typeface="幼圆"/>
              </a:rPr>
              <a:t>，中断优先权的高与低，取决于查询顺序。</a:t>
            </a:r>
          </a:p>
        </p:txBody>
      </p:sp>
      <p:graphicFrame>
        <p:nvGraphicFramePr>
          <p:cNvPr id="5" name="对象 4"/>
          <p:cNvGraphicFramePr>
            <a:graphicFrameLocks noChangeAspect="1"/>
          </p:cNvGraphicFramePr>
          <p:nvPr>
            <p:extLst>
              <p:ext uri="{D42A27DB-BD31-4B8C-83A1-F6EECF244321}">
                <p14:modId xmlns:p14="http://schemas.microsoft.com/office/powerpoint/2010/main" val="2661032681"/>
              </p:ext>
            </p:extLst>
          </p:nvPr>
        </p:nvGraphicFramePr>
        <p:xfrm>
          <a:off x="2981584" y="2324982"/>
          <a:ext cx="792163" cy="436563"/>
        </p:xfrm>
        <a:graphic>
          <a:graphicData uri="http://schemas.openxmlformats.org/presentationml/2006/ole">
            <mc:AlternateContent xmlns:mc="http://schemas.openxmlformats.org/markup-compatibility/2006">
              <mc:Choice xmlns:v="urn:schemas-microsoft-com:vml" Requires="v">
                <p:oleObj spid="_x0000_s276568" name="Equation" r:id="rId5" imgW="368140" imgH="203112" progId="Equation.DSMT4">
                  <p:embed/>
                </p:oleObj>
              </mc:Choice>
              <mc:Fallback>
                <p:oleObj name="Equation" r:id="rId5" imgW="368140" imgH="203112" progId="Equation.DSMT4">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81584" y="2324982"/>
                        <a:ext cx="792163" cy="436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 name="对象 5"/>
          <p:cNvGraphicFramePr>
            <a:graphicFrameLocks noChangeAspect="1"/>
          </p:cNvGraphicFramePr>
          <p:nvPr>
            <p:extLst>
              <p:ext uri="{D42A27DB-BD31-4B8C-83A1-F6EECF244321}">
                <p14:modId xmlns:p14="http://schemas.microsoft.com/office/powerpoint/2010/main" val="3379639514"/>
              </p:ext>
            </p:extLst>
          </p:nvPr>
        </p:nvGraphicFramePr>
        <p:xfrm>
          <a:off x="8373979" y="2902128"/>
          <a:ext cx="738188" cy="436562"/>
        </p:xfrm>
        <a:graphic>
          <a:graphicData uri="http://schemas.openxmlformats.org/presentationml/2006/ole">
            <mc:AlternateContent xmlns:mc="http://schemas.openxmlformats.org/markup-compatibility/2006">
              <mc:Choice xmlns:v="urn:schemas-microsoft-com:vml" Requires="v">
                <p:oleObj spid="_x0000_s276569" name="Equation" r:id="rId7" imgW="342751" imgH="203112" progId="Equation.DSMT4">
                  <p:embed/>
                </p:oleObj>
              </mc:Choice>
              <mc:Fallback>
                <p:oleObj name="Equation" r:id="rId7" imgW="342751" imgH="203112" progId="Equation.DSMT4">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73979" y="2902128"/>
                        <a:ext cx="738188" cy="436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826744513"/>
      </p:ext>
    </p:extLst>
  </p:cSld>
  <p:clrMapOvr>
    <a:masterClrMapping/>
  </p:clrMapOvr>
  <p:transition>
    <p:random/>
    <p:sndAc>
      <p:stSnd>
        <p:snd r:embed="rId3" name="camera.wav"/>
      </p:stSnd>
    </p:sndAc>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D7834DD9-6B02-4B5D-8146-5FDD8BDA2B4B}" type="slidenum">
              <a:rPr lang="zh-CN" altLang="en-US"/>
              <a:pPr>
                <a:defRPr/>
              </a:pPr>
              <a:t>92</a:t>
            </a:fld>
            <a:endParaRPr lang="en-US" altLang="zh-CN"/>
          </a:p>
        </p:txBody>
      </p:sp>
      <p:sp>
        <p:nvSpPr>
          <p:cNvPr id="51212" name="Rectangle 12"/>
          <p:cNvSpPr>
            <a:spLocks noChangeArrowheads="1"/>
          </p:cNvSpPr>
          <p:nvPr/>
        </p:nvSpPr>
        <p:spPr bwMode="auto">
          <a:xfrm>
            <a:off x="1957371" y="5876925"/>
            <a:ext cx="555152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b="1" dirty="0" smtClean="0">
                <a:solidFill>
                  <a:srgbClr val="FF3300"/>
                </a:solidFill>
              </a:rPr>
              <a:t>图</a:t>
            </a:r>
            <a:r>
              <a:rPr lang="en-US" altLang="zh-CN" b="1" dirty="0" smtClean="0">
                <a:solidFill>
                  <a:srgbClr val="FF3300"/>
                </a:solidFill>
              </a:rPr>
              <a:t>8-18</a:t>
            </a:r>
            <a:r>
              <a:rPr lang="en-US" altLang="zh-CN" b="1" dirty="0" smtClean="0">
                <a:solidFill>
                  <a:srgbClr val="3333CC"/>
                </a:solidFill>
              </a:rPr>
              <a:t>  </a:t>
            </a:r>
            <a:r>
              <a:rPr lang="zh-CN" altLang="en-US" b="1" dirty="0">
                <a:solidFill>
                  <a:srgbClr val="3333CC"/>
                </a:solidFill>
              </a:rPr>
              <a:t>中断和查询相结合的多外部中断请求源系统</a:t>
            </a:r>
          </a:p>
        </p:txBody>
      </p:sp>
      <p:pic>
        <p:nvPicPr>
          <p:cNvPr id="51214" name="Picture 14" descr="5-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5813" y="714375"/>
            <a:ext cx="5040312" cy="4994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394028"/>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D2844E10-7D3D-431A-92D0-F4F5B8DF7B7A}" type="slidenum">
              <a:rPr lang="zh-CN" altLang="en-US"/>
              <a:pPr>
                <a:defRPr/>
              </a:pPr>
              <a:t>93</a:t>
            </a:fld>
            <a:endParaRPr lang="en-US" altLang="zh-CN"/>
          </a:p>
        </p:txBody>
      </p:sp>
      <p:sp>
        <p:nvSpPr>
          <p:cNvPr id="52226" name="内容占位符 1"/>
          <p:cNvSpPr>
            <a:spLocks noGrp="1"/>
          </p:cNvSpPr>
          <p:nvPr>
            <p:ph/>
          </p:nvPr>
        </p:nvSpPr>
        <p:spPr>
          <a:xfrm>
            <a:off x="0" y="584200"/>
            <a:ext cx="8686800" cy="5410200"/>
          </a:xfrm>
        </p:spPr>
        <p:txBody>
          <a:bodyPr/>
          <a:lstStyle/>
          <a:p>
            <a:pPr marL="0" indent="0" algn="l">
              <a:lnSpc>
                <a:spcPct val="150000"/>
              </a:lnSpc>
              <a:spcBef>
                <a:spcPts val="0"/>
              </a:spcBef>
            </a:pPr>
            <a:r>
              <a:rPr lang="zh-CN" altLang="en-US" dirty="0" smtClean="0"/>
              <a:t>        假设</a:t>
            </a:r>
            <a:r>
              <a:rPr lang="zh-CN" altLang="en-US" b="1" dirty="0" smtClean="0">
                <a:solidFill>
                  <a:srgbClr val="FF3300"/>
                </a:solidFill>
                <a:hlinkClick r:id="rId3" action="ppaction://hlinksldjump"/>
              </a:rPr>
              <a:t>图</a:t>
            </a:r>
            <a:r>
              <a:rPr lang="en-US" altLang="zh-CN" b="1" dirty="0" smtClean="0">
                <a:solidFill>
                  <a:srgbClr val="FF3300"/>
                </a:solidFill>
                <a:ea typeface="宋体" pitchFamily="2" charset="-122"/>
                <a:hlinkClick r:id="rId3" action="ppaction://hlinksldjump"/>
              </a:rPr>
              <a:t>8-18</a:t>
            </a:r>
            <a:r>
              <a:rPr lang="zh-CN" altLang="en-US" dirty="0" smtClean="0"/>
              <a:t>中的</a:t>
            </a:r>
            <a:r>
              <a:rPr lang="en-US" altLang="zh-CN" dirty="0" smtClean="0">
                <a:ea typeface="宋体" pitchFamily="2" charset="-122"/>
              </a:rPr>
              <a:t>4</a:t>
            </a:r>
            <a:r>
              <a:rPr lang="zh-CN" altLang="en-US" dirty="0" smtClean="0"/>
              <a:t>个外设中有一个外设提出高电平有效的中断请求信号，则中断请求通过</a:t>
            </a:r>
            <a:r>
              <a:rPr lang="en-US" altLang="zh-CN" dirty="0" smtClean="0">
                <a:ea typeface="宋体" pitchFamily="2" charset="-122"/>
              </a:rPr>
              <a:t>4</a:t>
            </a:r>
            <a:r>
              <a:rPr lang="zh-CN" altLang="en-US" dirty="0" smtClean="0"/>
              <a:t>个集电极开路</a:t>
            </a:r>
            <a:r>
              <a:rPr lang="en-US" altLang="zh-CN" dirty="0" smtClean="0">
                <a:ea typeface="宋体" pitchFamily="2" charset="-122"/>
              </a:rPr>
              <a:t>OC</a:t>
            </a:r>
            <a:r>
              <a:rPr lang="zh-CN" altLang="en-US" dirty="0" smtClean="0"/>
              <a:t>门的输出公共点，即</a:t>
            </a:r>
            <a:r>
              <a:rPr lang="zh-CN" altLang="en-US" dirty="0" smtClean="0">
                <a:ea typeface="宋体" pitchFamily="2" charset="-122"/>
              </a:rPr>
              <a:t> </a:t>
            </a:r>
            <a:r>
              <a:rPr lang="en-US" altLang="zh-CN" b="1" dirty="0" smtClean="0">
                <a:solidFill>
                  <a:srgbClr val="3333CC"/>
                </a:solidFill>
              </a:rPr>
              <a:t>        </a:t>
            </a:r>
            <a:r>
              <a:rPr lang="zh-CN" altLang="en-US" dirty="0" smtClean="0"/>
              <a:t>脚的电平就会变低。究竟是哪个外设提出的请求，要</a:t>
            </a:r>
            <a:r>
              <a:rPr lang="zh-CN" altLang="en-US" b="1" dirty="0" smtClean="0">
                <a:solidFill>
                  <a:srgbClr val="3333CC"/>
                </a:solidFill>
              </a:rPr>
              <a:t>通过程序查询</a:t>
            </a:r>
            <a:r>
              <a:rPr lang="en-US" altLang="zh-CN" b="1" dirty="0" smtClean="0">
                <a:solidFill>
                  <a:srgbClr val="3333CC"/>
                </a:solidFill>
                <a:ea typeface="宋体" pitchFamily="2" charset="-122"/>
              </a:rPr>
              <a:t>P1.0</a:t>
            </a:r>
            <a:r>
              <a:rPr lang="zh-CN" altLang="en-US" b="1" dirty="0" smtClean="0">
                <a:solidFill>
                  <a:srgbClr val="3333CC"/>
                </a:solidFill>
                <a:ea typeface="宋体" pitchFamily="2" charset="-122"/>
              </a:rPr>
              <a:t>～</a:t>
            </a:r>
            <a:r>
              <a:rPr lang="en-US" altLang="zh-CN" b="1" dirty="0" smtClean="0">
                <a:solidFill>
                  <a:srgbClr val="3333CC"/>
                </a:solidFill>
                <a:ea typeface="宋体" pitchFamily="2" charset="-122"/>
              </a:rPr>
              <a:t>P1.3</a:t>
            </a:r>
            <a:r>
              <a:rPr lang="zh-CN" altLang="en-US" b="1" dirty="0" smtClean="0">
                <a:solidFill>
                  <a:srgbClr val="3333CC"/>
                </a:solidFill>
              </a:rPr>
              <a:t>引脚上的逻辑电平</a:t>
            </a:r>
            <a:r>
              <a:rPr lang="zh-CN" altLang="en-US" dirty="0" smtClean="0"/>
              <a:t>来确定。</a:t>
            </a:r>
          </a:p>
          <a:p>
            <a:pPr marL="0" indent="0" algn="l">
              <a:lnSpc>
                <a:spcPct val="150000"/>
              </a:lnSpc>
              <a:spcBef>
                <a:spcPts val="0"/>
              </a:spcBef>
            </a:pPr>
            <a:r>
              <a:rPr lang="zh-CN" altLang="en-US" dirty="0" smtClean="0"/>
              <a:t>        本例假设某一时刻只能有一个外设提出中断请求，并设</a:t>
            </a:r>
            <a:r>
              <a:rPr lang="en-US" altLang="zh-CN" dirty="0" smtClean="0">
                <a:ea typeface="宋体" pitchFamily="2" charset="-122"/>
              </a:rPr>
              <a:t>IR1</a:t>
            </a:r>
            <a:r>
              <a:rPr lang="zh-CN" altLang="en-US" dirty="0" smtClean="0">
                <a:ea typeface="宋体" pitchFamily="2" charset="-122"/>
              </a:rPr>
              <a:t>～</a:t>
            </a:r>
            <a:r>
              <a:rPr lang="en-US" altLang="zh-CN" dirty="0" smtClean="0">
                <a:ea typeface="宋体" pitchFamily="2" charset="-122"/>
              </a:rPr>
              <a:t>IR4</a:t>
            </a:r>
            <a:r>
              <a:rPr lang="zh-CN" altLang="en-US" dirty="0" smtClean="0"/>
              <a:t>这</a:t>
            </a:r>
            <a:r>
              <a:rPr lang="en-US" altLang="zh-CN" dirty="0" smtClean="0">
                <a:ea typeface="宋体" pitchFamily="2" charset="-122"/>
              </a:rPr>
              <a:t>4</a:t>
            </a:r>
            <a:r>
              <a:rPr lang="zh-CN" altLang="en-US" dirty="0" smtClean="0"/>
              <a:t>个中断请求源的高电平可由相应的中断服务子程序清“</a:t>
            </a:r>
            <a:r>
              <a:rPr lang="en-US" altLang="zh-CN" dirty="0" smtClean="0">
                <a:ea typeface="宋体" pitchFamily="2" charset="-122"/>
              </a:rPr>
              <a:t>0</a:t>
            </a:r>
            <a:r>
              <a:rPr lang="zh-CN" altLang="en-US" dirty="0" smtClean="0"/>
              <a:t>”，则中断服务子程序如下：</a:t>
            </a:r>
          </a:p>
          <a:p>
            <a:r>
              <a:rPr lang="en-US" altLang="zh-CN" sz="2000" b="1" dirty="0" smtClean="0">
                <a:solidFill>
                  <a:srgbClr val="3333CC"/>
                </a:solidFill>
                <a:ea typeface="宋体" pitchFamily="2" charset="-122"/>
              </a:rPr>
              <a:t>ORG	0013H     	</a:t>
            </a:r>
            <a:r>
              <a:rPr lang="zh-CN" altLang="en-US" sz="2000" b="1" dirty="0" smtClean="0">
                <a:solidFill>
                  <a:srgbClr val="3333CC"/>
                </a:solidFill>
              </a:rPr>
              <a:t>；          的中断入口</a:t>
            </a:r>
          </a:p>
          <a:p>
            <a:r>
              <a:rPr lang="en-US" altLang="zh-CN" sz="2000" dirty="0" smtClean="0">
                <a:ea typeface="宋体" pitchFamily="2" charset="-122"/>
              </a:rPr>
              <a:t>LJMP	INT1     		</a:t>
            </a:r>
            <a:endParaRPr lang="zh-CN" altLang="en-US" sz="2000" dirty="0" smtClean="0"/>
          </a:p>
          <a:p>
            <a:r>
              <a:rPr lang="en-US" altLang="zh-CN" sz="2000" dirty="0" smtClean="0"/>
              <a:t>……</a:t>
            </a:r>
          </a:p>
          <a:p>
            <a:r>
              <a:rPr lang="en-US" altLang="zh-CN" sz="2000" dirty="0" smtClean="0">
                <a:ea typeface="宋体" pitchFamily="2" charset="-122"/>
              </a:rPr>
              <a:t>ORG	0100H</a:t>
            </a:r>
            <a:endParaRPr lang="zh-CN" altLang="en-US" sz="2000" dirty="0" smtClean="0"/>
          </a:p>
          <a:p>
            <a:endParaRPr lang="zh-CN" altLang="en-US" sz="2000" dirty="0" smtClean="0"/>
          </a:p>
        </p:txBody>
      </p:sp>
      <p:graphicFrame>
        <p:nvGraphicFramePr>
          <p:cNvPr id="52234" name="Object 10"/>
          <p:cNvGraphicFramePr>
            <a:graphicFrameLocks noChangeAspect="1"/>
          </p:cNvGraphicFramePr>
          <p:nvPr>
            <p:extLst>
              <p:ext uri="{D42A27DB-BD31-4B8C-83A1-F6EECF244321}">
                <p14:modId xmlns:p14="http://schemas.microsoft.com/office/powerpoint/2010/main" val="823511843"/>
              </p:ext>
            </p:extLst>
          </p:nvPr>
        </p:nvGraphicFramePr>
        <p:xfrm>
          <a:off x="1028700" y="1830388"/>
          <a:ext cx="738188" cy="436562"/>
        </p:xfrm>
        <a:graphic>
          <a:graphicData uri="http://schemas.openxmlformats.org/presentationml/2006/ole">
            <mc:AlternateContent xmlns:mc="http://schemas.openxmlformats.org/markup-compatibility/2006">
              <mc:Choice xmlns:v="urn:schemas-microsoft-com:vml" Requires="v">
                <p:oleObj spid="_x0000_s275543" name="Equation" r:id="rId4" imgW="342720" imgH="203040" progId="Equation.DSMT4">
                  <p:embed/>
                </p:oleObj>
              </mc:Choice>
              <mc:Fallback>
                <p:oleObj name="Equation" r:id="rId4" imgW="342720" imgH="2030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8700" y="1830388"/>
                        <a:ext cx="738188" cy="436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 name="对象 1"/>
          <p:cNvGraphicFramePr>
            <a:graphicFrameLocks noChangeAspect="1"/>
          </p:cNvGraphicFramePr>
          <p:nvPr>
            <p:extLst>
              <p:ext uri="{D42A27DB-BD31-4B8C-83A1-F6EECF244321}">
                <p14:modId xmlns:p14="http://schemas.microsoft.com/office/powerpoint/2010/main" val="114829505"/>
              </p:ext>
            </p:extLst>
          </p:nvPr>
        </p:nvGraphicFramePr>
        <p:xfrm>
          <a:off x="3962400" y="4510088"/>
          <a:ext cx="738188" cy="436562"/>
        </p:xfrm>
        <a:graphic>
          <a:graphicData uri="http://schemas.openxmlformats.org/presentationml/2006/ole">
            <mc:AlternateContent xmlns:mc="http://schemas.openxmlformats.org/markup-compatibility/2006">
              <mc:Choice xmlns:v="urn:schemas-microsoft-com:vml" Requires="v">
                <p:oleObj spid="_x0000_s275544" name="Equation" r:id="rId6" imgW="342751" imgH="203112" progId="Equation.DSMT4">
                  <p:embed/>
                </p:oleObj>
              </mc:Choice>
              <mc:Fallback>
                <p:oleObj name="Equation" r:id="rId6" imgW="342751" imgH="203112" progId="Equation.DSMT4">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2400" y="4510088"/>
                        <a:ext cx="738188" cy="436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610987019"/>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D5CC0672-7ACC-456A-B4F5-C841A7F062F3}" type="slidenum">
              <a:rPr lang="zh-CN" altLang="en-US"/>
              <a:pPr>
                <a:defRPr/>
              </a:pPr>
              <a:t>94</a:t>
            </a:fld>
            <a:endParaRPr lang="en-US" altLang="zh-CN"/>
          </a:p>
        </p:txBody>
      </p:sp>
      <p:sp>
        <p:nvSpPr>
          <p:cNvPr id="53250" name="内容占位符 1"/>
          <p:cNvSpPr>
            <a:spLocks noGrp="1"/>
          </p:cNvSpPr>
          <p:nvPr>
            <p:ph/>
          </p:nvPr>
        </p:nvSpPr>
        <p:spPr>
          <a:xfrm>
            <a:off x="468313" y="692150"/>
            <a:ext cx="8229600" cy="5410200"/>
          </a:xfrm>
        </p:spPr>
        <p:txBody>
          <a:bodyPr/>
          <a:lstStyle/>
          <a:p>
            <a:pPr>
              <a:lnSpc>
                <a:spcPct val="120000"/>
              </a:lnSpc>
            </a:pPr>
            <a:r>
              <a:rPr lang="en-US" altLang="zh-CN" sz="2000" dirty="0" smtClean="0">
                <a:ea typeface="宋体" pitchFamily="2" charset="-122"/>
              </a:rPr>
              <a:t>INT1:	PUSH 	PSW	   	</a:t>
            </a:r>
            <a:r>
              <a:rPr lang="zh-CN" altLang="en-US" sz="2000" dirty="0" smtClean="0"/>
              <a:t>；保护现场</a:t>
            </a:r>
          </a:p>
          <a:p>
            <a:pPr>
              <a:lnSpc>
                <a:spcPct val="120000"/>
              </a:lnSpc>
            </a:pPr>
            <a:r>
              <a:rPr lang="en-US" altLang="zh-CN" sz="2000" dirty="0" smtClean="0">
                <a:ea typeface="宋体" pitchFamily="2" charset="-122"/>
              </a:rPr>
              <a:t>       	PUSH 	ACC</a:t>
            </a:r>
            <a:endParaRPr lang="zh-CN" altLang="en-US" sz="2000" dirty="0" smtClean="0"/>
          </a:p>
          <a:p>
            <a:pPr>
              <a:lnSpc>
                <a:spcPct val="120000"/>
              </a:lnSpc>
            </a:pPr>
            <a:r>
              <a:rPr lang="en-US" altLang="zh-CN" sz="2000" dirty="0" smtClean="0">
                <a:ea typeface="宋体" pitchFamily="2" charset="-122"/>
              </a:rPr>
              <a:t>		JB    	P1.0</a:t>
            </a:r>
            <a:r>
              <a:rPr lang="zh-CN" altLang="en-US" sz="2000" dirty="0" smtClean="0"/>
              <a:t>，</a:t>
            </a:r>
            <a:r>
              <a:rPr lang="en-US" altLang="zh-CN" sz="2000" dirty="0" smtClean="0">
                <a:ea typeface="宋体" pitchFamily="2" charset="-122"/>
              </a:rPr>
              <a:t>IR1	</a:t>
            </a:r>
            <a:r>
              <a:rPr lang="zh-CN" altLang="en-US" sz="2000" dirty="0" smtClean="0"/>
              <a:t>；如</a:t>
            </a:r>
            <a:r>
              <a:rPr lang="en-US" altLang="zh-CN" sz="2000" dirty="0" smtClean="0">
                <a:ea typeface="宋体" pitchFamily="2" charset="-122"/>
              </a:rPr>
              <a:t>P1.0</a:t>
            </a:r>
            <a:r>
              <a:rPr lang="zh-CN" altLang="en-US" sz="2000" dirty="0" smtClean="0"/>
              <a:t>为高，则</a:t>
            </a:r>
            <a:r>
              <a:rPr lang="en-US" altLang="zh-CN" sz="2000" dirty="0" smtClean="0">
                <a:ea typeface="宋体" pitchFamily="2" charset="-122"/>
              </a:rPr>
              <a:t>IR1</a:t>
            </a:r>
            <a:r>
              <a:rPr lang="zh-CN" altLang="en-US" sz="2000" dirty="0" smtClean="0"/>
              <a:t>有请求，</a:t>
            </a:r>
          </a:p>
          <a:p>
            <a:pPr>
              <a:lnSpc>
                <a:spcPct val="120000"/>
              </a:lnSpc>
            </a:pPr>
            <a:r>
              <a:rPr lang="zh-CN" altLang="en-US" sz="2000" dirty="0" smtClean="0"/>
              <a:t>					；跳</a:t>
            </a:r>
            <a:r>
              <a:rPr lang="en-US" altLang="zh-CN" sz="2000" dirty="0" smtClean="0">
                <a:ea typeface="宋体" pitchFamily="2" charset="-122"/>
              </a:rPr>
              <a:t>IR1</a:t>
            </a:r>
            <a:r>
              <a:rPr lang="zh-CN" altLang="en-US" sz="2000" dirty="0" smtClean="0"/>
              <a:t>处理</a:t>
            </a:r>
          </a:p>
          <a:p>
            <a:pPr>
              <a:lnSpc>
                <a:spcPct val="120000"/>
              </a:lnSpc>
            </a:pPr>
            <a:r>
              <a:rPr lang="en-US" altLang="zh-CN" sz="2000" dirty="0" smtClean="0">
                <a:ea typeface="宋体" pitchFamily="2" charset="-122"/>
              </a:rPr>
              <a:t>		JB    	P1.1</a:t>
            </a:r>
            <a:r>
              <a:rPr lang="zh-CN" altLang="en-US" sz="2000" dirty="0" smtClean="0"/>
              <a:t>，</a:t>
            </a:r>
            <a:r>
              <a:rPr lang="en-US" altLang="zh-CN" sz="2000" dirty="0" smtClean="0">
                <a:ea typeface="宋体" pitchFamily="2" charset="-122"/>
              </a:rPr>
              <a:t>IR2 	</a:t>
            </a:r>
            <a:r>
              <a:rPr lang="zh-CN" altLang="en-US" sz="2000" dirty="0" smtClean="0"/>
              <a:t>；如</a:t>
            </a:r>
            <a:r>
              <a:rPr lang="en-US" altLang="zh-CN" sz="2000" dirty="0" smtClean="0">
                <a:ea typeface="宋体" pitchFamily="2" charset="-122"/>
              </a:rPr>
              <a:t>P1.1</a:t>
            </a:r>
            <a:r>
              <a:rPr lang="zh-CN" altLang="en-US" sz="2000" dirty="0" smtClean="0"/>
              <a:t>为高，则</a:t>
            </a:r>
            <a:r>
              <a:rPr lang="en-US" altLang="zh-CN" sz="2000" dirty="0" smtClean="0">
                <a:ea typeface="宋体" pitchFamily="2" charset="-122"/>
              </a:rPr>
              <a:t>IR2</a:t>
            </a:r>
            <a:r>
              <a:rPr lang="zh-CN" altLang="en-US" sz="2000" dirty="0" smtClean="0"/>
              <a:t>有请求，</a:t>
            </a:r>
          </a:p>
          <a:p>
            <a:pPr>
              <a:lnSpc>
                <a:spcPct val="120000"/>
              </a:lnSpc>
            </a:pPr>
            <a:r>
              <a:rPr lang="zh-CN" altLang="en-US" sz="2000" dirty="0" smtClean="0"/>
              <a:t>        				； 跳</a:t>
            </a:r>
            <a:r>
              <a:rPr lang="en-US" altLang="zh-CN" sz="2000" dirty="0" smtClean="0">
                <a:ea typeface="宋体" pitchFamily="2" charset="-122"/>
              </a:rPr>
              <a:t>IR2</a:t>
            </a:r>
            <a:r>
              <a:rPr lang="zh-CN" altLang="en-US" sz="2000" dirty="0" smtClean="0"/>
              <a:t>处理</a:t>
            </a:r>
          </a:p>
          <a:p>
            <a:pPr>
              <a:lnSpc>
                <a:spcPct val="120000"/>
              </a:lnSpc>
            </a:pPr>
            <a:r>
              <a:rPr lang="en-US" altLang="zh-CN" sz="2000" dirty="0" smtClean="0">
                <a:ea typeface="宋体" pitchFamily="2" charset="-122"/>
              </a:rPr>
              <a:t>		JB    	P1.2</a:t>
            </a:r>
            <a:r>
              <a:rPr lang="zh-CN" altLang="en-US" sz="2000" dirty="0" smtClean="0"/>
              <a:t>，</a:t>
            </a:r>
            <a:r>
              <a:rPr lang="en-US" altLang="zh-CN" sz="2000" dirty="0" smtClean="0">
                <a:ea typeface="宋体" pitchFamily="2" charset="-122"/>
              </a:rPr>
              <a:t>IR3   	</a:t>
            </a:r>
            <a:r>
              <a:rPr lang="zh-CN" altLang="en-US" sz="2000" dirty="0" smtClean="0"/>
              <a:t>；如</a:t>
            </a:r>
            <a:r>
              <a:rPr lang="en-US" altLang="zh-CN" sz="2000" dirty="0" smtClean="0">
                <a:ea typeface="宋体" pitchFamily="2" charset="-122"/>
              </a:rPr>
              <a:t>P1.2</a:t>
            </a:r>
            <a:r>
              <a:rPr lang="zh-CN" altLang="en-US" sz="2000" dirty="0" smtClean="0"/>
              <a:t>为高，则</a:t>
            </a:r>
            <a:r>
              <a:rPr lang="en-US" altLang="zh-CN" sz="2000" dirty="0" smtClean="0">
                <a:ea typeface="宋体" pitchFamily="2" charset="-122"/>
              </a:rPr>
              <a:t>IR3</a:t>
            </a:r>
            <a:r>
              <a:rPr lang="zh-CN" altLang="en-US" sz="2000" dirty="0" smtClean="0"/>
              <a:t>有请求，</a:t>
            </a:r>
          </a:p>
          <a:p>
            <a:pPr>
              <a:lnSpc>
                <a:spcPct val="120000"/>
              </a:lnSpc>
            </a:pPr>
            <a:r>
              <a:rPr lang="zh-CN" altLang="en-US" sz="2000" dirty="0" smtClean="0"/>
              <a:t>          				；跳</a:t>
            </a:r>
            <a:r>
              <a:rPr lang="en-US" altLang="zh-CN" sz="2000" dirty="0" smtClean="0">
                <a:ea typeface="宋体" pitchFamily="2" charset="-122"/>
              </a:rPr>
              <a:t>IR3</a:t>
            </a:r>
            <a:r>
              <a:rPr lang="zh-CN" altLang="en-US" sz="2000" dirty="0" smtClean="0"/>
              <a:t>处理</a:t>
            </a:r>
          </a:p>
          <a:p>
            <a:pPr>
              <a:lnSpc>
                <a:spcPct val="120000"/>
              </a:lnSpc>
            </a:pPr>
            <a:r>
              <a:rPr lang="en-US" altLang="zh-CN" sz="2000" dirty="0" smtClean="0">
                <a:ea typeface="宋体" pitchFamily="2" charset="-122"/>
              </a:rPr>
              <a:t>		JB    	P1.3</a:t>
            </a:r>
            <a:r>
              <a:rPr lang="zh-CN" altLang="en-US" sz="2000" dirty="0" smtClean="0"/>
              <a:t>，</a:t>
            </a:r>
            <a:r>
              <a:rPr lang="en-US" altLang="zh-CN" sz="2000" dirty="0" smtClean="0">
                <a:ea typeface="宋体" pitchFamily="2" charset="-122"/>
              </a:rPr>
              <a:t>IR4   	</a:t>
            </a:r>
            <a:r>
              <a:rPr lang="zh-CN" altLang="en-US" sz="2000" dirty="0" smtClean="0"/>
              <a:t>；如</a:t>
            </a:r>
            <a:r>
              <a:rPr lang="en-US" altLang="zh-CN" sz="2000" dirty="0" smtClean="0">
                <a:ea typeface="宋体" pitchFamily="2" charset="-122"/>
              </a:rPr>
              <a:t>P1.3</a:t>
            </a:r>
            <a:r>
              <a:rPr lang="zh-CN" altLang="en-US" sz="2000" dirty="0" smtClean="0"/>
              <a:t>为高，则</a:t>
            </a:r>
            <a:r>
              <a:rPr lang="en-US" altLang="zh-CN" sz="2000" dirty="0" smtClean="0">
                <a:ea typeface="宋体" pitchFamily="2" charset="-122"/>
              </a:rPr>
              <a:t>IR4</a:t>
            </a:r>
            <a:r>
              <a:rPr lang="zh-CN" altLang="en-US" sz="2000" dirty="0" smtClean="0"/>
              <a:t>有请求，</a:t>
            </a:r>
          </a:p>
          <a:p>
            <a:pPr>
              <a:lnSpc>
                <a:spcPct val="120000"/>
              </a:lnSpc>
            </a:pPr>
            <a:r>
              <a:rPr lang="zh-CN" altLang="en-US" sz="2000" dirty="0" smtClean="0"/>
              <a:t>      				； 跳</a:t>
            </a:r>
            <a:r>
              <a:rPr lang="en-US" altLang="zh-CN" sz="2000" dirty="0" smtClean="0">
                <a:ea typeface="宋体" pitchFamily="2" charset="-122"/>
              </a:rPr>
              <a:t>IR4</a:t>
            </a:r>
            <a:r>
              <a:rPr lang="zh-CN" altLang="en-US" sz="2000" dirty="0" smtClean="0"/>
              <a:t>处理</a:t>
            </a:r>
          </a:p>
          <a:p>
            <a:pPr>
              <a:lnSpc>
                <a:spcPct val="120000"/>
              </a:lnSpc>
            </a:pPr>
            <a:r>
              <a:rPr lang="en-US" altLang="zh-CN" sz="2000" dirty="0" smtClean="0">
                <a:ea typeface="宋体" pitchFamily="2" charset="-122"/>
              </a:rPr>
              <a:t>INTIR: 	POP  	ACC	    	</a:t>
            </a:r>
            <a:r>
              <a:rPr lang="zh-CN" altLang="en-US" sz="2000" dirty="0" smtClean="0"/>
              <a:t>；恢复现场</a:t>
            </a:r>
          </a:p>
          <a:p>
            <a:pPr>
              <a:lnSpc>
                <a:spcPct val="120000"/>
              </a:lnSpc>
            </a:pPr>
            <a:r>
              <a:rPr lang="en-US" altLang="zh-CN" sz="2000" dirty="0" smtClean="0">
                <a:ea typeface="宋体" pitchFamily="2" charset="-122"/>
              </a:rPr>
              <a:t>      	POP  	PSW</a:t>
            </a:r>
            <a:endParaRPr lang="zh-CN" altLang="en-US" sz="2000" dirty="0" smtClean="0"/>
          </a:p>
          <a:p>
            <a:pPr>
              <a:lnSpc>
                <a:spcPct val="120000"/>
              </a:lnSpc>
            </a:pPr>
            <a:r>
              <a:rPr lang="en-US" altLang="zh-CN" sz="2000" dirty="0" smtClean="0">
                <a:ea typeface="宋体" pitchFamily="2" charset="-122"/>
              </a:rPr>
              <a:t>       	RETI            		</a:t>
            </a:r>
            <a:r>
              <a:rPr lang="zh-CN" altLang="en-US" sz="2000" dirty="0" smtClean="0"/>
              <a:t>；中断返回</a:t>
            </a:r>
          </a:p>
          <a:p>
            <a:pPr>
              <a:lnSpc>
                <a:spcPct val="120000"/>
              </a:lnSpc>
            </a:pPr>
            <a:endParaRPr lang="zh-CN" altLang="en-US" sz="2000" dirty="0" smtClean="0"/>
          </a:p>
        </p:txBody>
      </p:sp>
    </p:spTree>
    <p:extLst>
      <p:ext uri="{BB962C8B-B14F-4D97-AF65-F5344CB8AC3E}">
        <p14:creationId xmlns:p14="http://schemas.microsoft.com/office/powerpoint/2010/main" val="128619918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p:cNvSpPr>
            <a:spLocks noGrp="1" noChangeArrowheads="1"/>
          </p:cNvSpPr>
          <p:nvPr>
            <p:ph type="sldNum" sz="quarter" idx="11"/>
          </p:nvPr>
        </p:nvSpPr>
        <p:spPr>
          <a:ln/>
        </p:spPr>
        <p:txBody>
          <a:bodyPr/>
          <a:lstStyle/>
          <a:p>
            <a:pPr>
              <a:defRPr/>
            </a:pPr>
            <a:fld id="{627E61FC-68D1-413E-AE54-8AA40A0D7D15}" type="slidenum">
              <a:rPr lang="zh-CN" altLang="en-US"/>
              <a:pPr>
                <a:defRPr/>
              </a:pPr>
              <a:t>95</a:t>
            </a:fld>
            <a:endParaRPr lang="en-US" altLang="zh-CN"/>
          </a:p>
        </p:txBody>
      </p:sp>
      <p:sp>
        <p:nvSpPr>
          <p:cNvPr id="54274" name="内容占位符 1"/>
          <p:cNvSpPr>
            <a:spLocks noGrp="1"/>
          </p:cNvSpPr>
          <p:nvPr>
            <p:ph/>
          </p:nvPr>
        </p:nvSpPr>
        <p:spPr>
          <a:xfrm>
            <a:off x="0" y="806450"/>
            <a:ext cx="8840788" cy="5410200"/>
          </a:xfrm>
        </p:spPr>
        <p:txBody>
          <a:bodyPr/>
          <a:lstStyle/>
          <a:p>
            <a:r>
              <a:rPr lang="en-US" altLang="zh-CN" sz="2000" b="1" dirty="0" smtClean="0">
                <a:solidFill>
                  <a:srgbClr val="3333CC"/>
                </a:solidFill>
                <a:ea typeface="宋体" pitchFamily="2" charset="-122"/>
              </a:rPr>
              <a:t>IR1:</a:t>
            </a:r>
            <a:endParaRPr lang="zh-CN" altLang="en-US" sz="2000" b="1" dirty="0" smtClean="0">
              <a:solidFill>
                <a:srgbClr val="3333CC"/>
              </a:solidFill>
            </a:endParaRPr>
          </a:p>
          <a:p>
            <a:r>
              <a:rPr lang="en-US" altLang="zh-CN" sz="2000" dirty="0" smtClean="0">
                <a:ea typeface="宋体" pitchFamily="2" charset="-122"/>
              </a:rPr>
              <a:t>		</a:t>
            </a:r>
            <a:r>
              <a:rPr lang="en-US" altLang="zh-CN" sz="2000" dirty="0" smtClean="0"/>
              <a:t>AJMP	INTIR</a:t>
            </a:r>
            <a:r>
              <a:rPr lang="en-US" altLang="zh-CN" sz="2000" dirty="0" smtClean="0">
                <a:ea typeface="宋体" pitchFamily="2" charset="-122"/>
              </a:rPr>
              <a:t>              	</a:t>
            </a:r>
            <a:r>
              <a:rPr lang="zh-CN" altLang="en-US" sz="2000" dirty="0" smtClean="0"/>
              <a:t>；</a:t>
            </a:r>
            <a:r>
              <a:rPr lang="en-US" altLang="zh-CN" sz="2000" dirty="0" smtClean="0">
                <a:ea typeface="宋体" pitchFamily="2" charset="-122"/>
              </a:rPr>
              <a:t>IR1</a:t>
            </a:r>
            <a:r>
              <a:rPr lang="zh-CN" altLang="en-US" sz="2000" dirty="0" smtClean="0"/>
              <a:t>处理完，跳</a:t>
            </a:r>
            <a:r>
              <a:rPr lang="en-US" altLang="zh-CN" sz="2000" dirty="0" smtClean="0">
                <a:ea typeface="宋体" pitchFamily="2" charset="-122"/>
              </a:rPr>
              <a:t>INTIR</a:t>
            </a:r>
            <a:r>
              <a:rPr lang="zh-CN" altLang="en-US" sz="2000" dirty="0" smtClean="0"/>
              <a:t>处执行</a:t>
            </a:r>
            <a:endParaRPr lang="en-US" altLang="zh-CN" sz="2000" dirty="0" smtClean="0">
              <a:ea typeface="宋体" pitchFamily="2" charset="-122"/>
            </a:endParaRPr>
          </a:p>
          <a:p>
            <a:r>
              <a:rPr lang="en-US" altLang="zh-CN" sz="2000" b="1" dirty="0" smtClean="0">
                <a:solidFill>
                  <a:srgbClr val="3333CC"/>
                </a:solidFill>
                <a:ea typeface="宋体" pitchFamily="2" charset="-122"/>
              </a:rPr>
              <a:t>IR2:</a:t>
            </a:r>
            <a:r>
              <a:rPr lang="en-US" altLang="zh-CN" sz="2000" dirty="0" smtClean="0">
                <a:ea typeface="宋体" pitchFamily="2" charset="-122"/>
              </a:rPr>
              <a:t>    	      	</a:t>
            </a:r>
          </a:p>
          <a:p>
            <a:r>
              <a:rPr lang="en-US" altLang="zh-CN" sz="2000" dirty="0" smtClean="0">
                <a:ea typeface="宋体" pitchFamily="2" charset="-122"/>
              </a:rPr>
              <a:t>                AJMP  	INTIR     	</a:t>
            </a:r>
            <a:r>
              <a:rPr lang="zh-CN" altLang="en-US" sz="2000" dirty="0" smtClean="0"/>
              <a:t>；</a:t>
            </a:r>
            <a:r>
              <a:rPr lang="en-US" altLang="zh-CN" sz="2000" dirty="0" smtClean="0">
                <a:ea typeface="宋体" pitchFamily="2" charset="-122"/>
              </a:rPr>
              <a:t>IR2</a:t>
            </a:r>
            <a:r>
              <a:rPr lang="zh-CN" altLang="en-US" sz="2000" dirty="0" smtClean="0"/>
              <a:t>处理完，跳</a:t>
            </a:r>
            <a:r>
              <a:rPr lang="en-US" altLang="zh-CN" sz="2000" dirty="0" smtClean="0">
                <a:ea typeface="宋体" pitchFamily="2" charset="-122"/>
              </a:rPr>
              <a:t>INTIR</a:t>
            </a:r>
            <a:r>
              <a:rPr lang="zh-CN" altLang="en-US" sz="2000" dirty="0" smtClean="0"/>
              <a:t>处执行</a:t>
            </a:r>
          </a:p>
          <a:p>
            <a:r>
              <a:rPr lang="en-US" altLang="zh-CN" sz="2000" b="1" dirty="0" smtClean="0">
                <a:solidFill>
                  <a:srgbClr val="3333CC"/>
                </a:solidFill>
                <a:ea typeface="宋体" pitchFamily="2" charset="-122"/>
              </a:rPr>
              <a:t>IR3:</a:t>
            </a:r>
            <a:r>
              <a:rPr lang="en-US" altLang="zh-CN" sz="2000" dirty="0" smtClean="0">
                <a:ea typeface="宋体" pitchFamily="2" charset="-122"/>
              </a:rPr>
              <a:t>    	</a:t>
            </a:r>
            <a:endParaRPr lang="zh-CN" altLang="en-US" sz="2000" dirty="0" smtClean="0"/>
          </a:p>
          <a:p>
            <a:r>
              <a:rPr lang="en-US" altLang="zh-CN" sz="2000" dirty="0" smtClean="0">
                <a:ea typeface="宋体" pitchFamily="2" charset="-122"/>
              </a:rPr>
              <a:t>       	AJMP  	INTIR     	</a:t>
            </a:r>
            <a:r>
              <a:rPr lang="zh-CN" altLang="en-US" sz="2000" dirty="0" smtClean="0"/>
              <a:t>；</a:t>
            </a:r>
            <a:r>
              <a:rPr lang="en-US" altLang="zh-CN" sz="2000" dirty="0" smtClean="0">
                <a:ea typeface="宋体" pitchFamily="2" charset="-122"/>
              </a:rPr>
              <a:t>IR3</a:t>
            </a:r>
            <a:r>
              <a:rPr lang="zh-CN" altLang="en-US" sz="2000" dirty="0" smtClean="0"/>
              <a:t>处理完，跳</a:t>
            </a:r>
            <a:r>
              <a:rPr lang="en-US" altLang="zh-CN" sz="2000" dirty="0" smtClean="0">
                <a:ea typeface="宋体" pitchFamily="2" charset="-122"/>
              </a:rPr>
              <a:t>INTIR</a:t>
            </a:r>
            <a:r>
              <a:rPr lang="zh-CN" altLang="en-US" sz="2000" dirty="0" smtClean="0"/>
              <a:t>处执行</a:t>
            </a:r>
          </a:p>
          <a:p>
            <a:r>
              <a:rPr lang="en-US" altLang="zh-CN" sz="2000" b="1" dirty="0" smtClean="0">
                <a:solidFill>
                  <a:srgbClr val="3333CC"/>
                </a:solidFill>
                <a:ea typeface="宋体" pitchFamily="2" charset="-122"/>
              </a:rPr>
              <a:t>IR4:</a:t>
            </a:r>
            <a:r>
              <a:rPr lang="en-US" altLang="zh-CN" sz="2000" dirty="0" smtClean="0">
                <a:ea typeface="宋体" pitchFamily="2" charset="-122"/>
              </a:rPr>
              <a:t>   	</a:t>
            </a:r>
            <a:endParaRPr lang="zh-CN" altLang="en-US" sz="2000" dirty="0" smtClean="0"/>
          </a:p>
          <a:p>
            <a:r>
              <a:rPr lang="en-US" altLang="zh-CN" sz="2000" dirty="0" smtClean="0">
                <a:ea typeface="宋体" pitchFamily="2" charset="-122"/>
              </a:rPr>
              <a:t> 		AJMP  	INTIR   		</a:t>
            </a:r>
            <a:r>
              <a:rPr lang="zh-CN" altLang="en-US" sz="2000" dirty="0" smtClean="0"/>
              <a:t>；</a:t>
            </a:r>
            <a:r>
              <a:rPr lang="en-US" altLang="zh-CN" sz="2000" dirty="0" smtClean="0">
                <a:ea typeface="宋体" pitchFamily="2" charset="-122"/>
              </a:rPr>
              <a:t>IR4</a:t>
            </a:r>
            <a:r>
              <a:rPr lang="zh-CN" altLang="en-US" sz="2000" dirty="0" smtClean="0"/>
              <a:t>处理完，跳</a:t>
            </a:r>
            <a:r>
              <a:rPr lang="en-US" altLang="zh-CN" sz="2000" dirty="0" smtClean="0">
                <a:ea typeface="宋体" pitchFamily="2" charset="-122"/>
              </a:rPr>
              <a:t>INTIR</a:t>
            </a:r>
            <a:r>
              <a:rPr lang="zh-CN" altLang="en-US" sz="2000" dirty="0" smtClean="0"/>
              <a:t>处执行</a:t>
            </a:r>
            <a:endParaRPr lang="en-US" altLang="zh-CN" sz="2000" dirty="0" smtClean="0"/>
          </a:p>
          <a:p>
            <a:endParaRPr lang="en-US" altLang="zh-CN" sz="2000" dirty="0" smtClean="0"/>
          </a:p>
          <a:p>
            <a:pPr marL="0" indent="0" algn="l">
              <a:lnSpc>
                <a:spcPct val="150000"/>
              </a:lnSpc>
              <a:spcBef>
                <a:spcPts val="0"/>
              </a:spcBef>
            </a:pPr>
            <a:r>
              <a:rPr lang="zh-CN" altLang="en-US" dirty="0" smtClean="0"/>
              <a:t>        查询法扩展外部中断源比较简单，但是扩展的外部中断源个数较多时，查询时间稍长。</a:t>
            </a:r>
          </a:p>
          <a:p>
            <a:pPr>
              <a:lnSpc>
                <a:spcPct val="130000"/>
              </a:lnSpc>
            </a:pPr>
            <a:endParaRPr lang="zh-CN" altLang="en-US" dirty="0" smtClean="0"/>
          </a:p>
          <a:p>
            <a:r>
              <a:rPr lang="en-US" altLang="zh-CN" dirty="0" smtClean="0"/>
              <a:t>    </a:t>
            </a:r>
            <a:endParaRPr lang="zh-CN" altLang="en-US" dirty="0" smtClean="0"/>
          </a:p>
        </p:txBody>
      </p:sp>
      <p:sp>
        <p:nvSpPr>
          <p:cNvPr id="54276" name="TextBox 4"/>
          <p:cNvSpPr txBox="1">
            <a:spLocks noChangeArrowheads="1"/>
          </p:cNvSpPr>
          <p:nvPr/>
        </p:nvSpPr>
        <p:spPr bwMode="auto">
          <a:xfrm>
            <a:off x="1831972" y="777875"/>
            <a:ext cx="2620963" cy="406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Arial" pitchFamily="34" charset="0"/>
                <a:ea typeface="黑体" pitchFamily="49" charset="-122"/>
              </a:defRPr>
            </a:lvl1pPr>
            <a:lvl2pPr marL="742950" indent="-285750" eaLnBrk="0" hangingPunct="0">
              <a:defRPr sz="2400">
                <a:solidFill>
                  <a:schemeClr val="tx1"/>
                </a:solidFill>
                <a:latin typeface="Arial" pitchFamily="34" charset="0"/>
                <a:ea typeface="黑体" pitchFamily="49" charset="-122"/>
              </a:defRPr>
            </a:lvl2pPr>
            <a:lvl3pPr marL="1143000" indent="-228600" eaLnBrk="0" hangingPunct="0">
              <a:defRPr sz="2400">
                <a:solidFill>
                  <a:schemeClr val="tx1"/>
                </a:solidFill>
                <a:latin typeface="Arial" pitchFamily="34" charset="0"/>
                <a:ea typeface="黑体" pitchFamily="49" charset="-122"/>
              </a:defRPr>
            </a:lvl3pPr>
            <a:lvl4pPr marL="1600200" indent="-228600" eaLnBrk="0" hangingPunct="0">
              <a:defRPr sz="2400">
                <a:solidFill>
                  <a:schemeClr val="tx1"/>
                </a:solidFill>
                <a:latin typeface="Arial" pitchFamily="34" charset="0"/>
                <a:ea typeface="黑体" pitchFamily="49" charset="-122"/>
              </a:defRPr>
            </a:lvl4pPr>
            <a:lvl5pPr marL="2057400" indent="-228600" eaLnBrk="0" hangingPunct="0">
              <a:defRPr sz="2400">
                <a:solidFill>
                  <a:schemeClr val="tx1"/>
                </a:solidFill>
                <a:latin typeface="Arial" pitchFamily="34" charset="0"/>
                <a:ea typeface="黑体" pitchFamily="49" charset="-122"/>
              </a:defRPr>
            </a:lvl5pPr>
            <a:lvl6pPr marL="2514600" indent="-228600" eaLnBrk="0" fontAlgn="base" hangingPunct="0">
              <a:spcBef>
                <a:spcPct val="0"/>
              </a:spcBef>
              <a:spcAft>
                <a:spcPct val="0"/>
              </a:spcAft>
              <a:defRPr sz="2400">
                <a:solidFill>
                  <a:schemeClr val="tx1"/>
                </a:solidFill>
                <a:latin typeface="Arial" pitchFamily="34" charset="0"/>
                <a:ea typeface="黑体" pitchFamily="49" charset="-122"/>
              </a:defRPr>
            </a:lvl6pPr>
            <a:lvl7pPr marL="2971800" indent="-228600" eaLnBrk="0" fontAlgn="base" hangingPunct="0">
              <a:spcBef>
                <a:spcPct val="0"/>
              </a:spcBef>
              <a:spcAft>
                <a:spcPct val="0"/>
              </a:spcAft>
              <a:defRPr sz="2400">
                <a:solidFill>
                  <a:schemeClr val="tx1"/>
                </a:solidFill>
                <a:latin typeface="Arial" pitchFamily="34" charset="0"/>
                <a:ea typeface="黑体" pitchFamily="49" charset="-122"/>
              </a:defRPr>
            </a:lvl7pPr>
            <a:lvl8pPr marL="3429000" indent="-228600" eaLnBrk="0" fontAlgn="base" hangingPunct="0">
              <a:spcBef>
                <a:spcPct val="0"/>
              </a:spcBef>
              <a:spcAft>
                <a:spcPct val="0"/>
              </a:spcAft>
              <a:defRPr sz="2400">
                <a:solidFill>
                  <a:schemeClr val="tx1"/>
                </a:solidFill>
                <a:latin typeface="Arial" pitchFamily="34" charset="0"/>
                <a:ea typeface="黑体" pitchFamily="49" charset="-122"/>
              </a:defRPr>
            </a:lvl8pPr>
            <a:lvl9pPr marL="3886200" indent="-228600" eaLnBrk="0" fontAlgn="base" hangingPunct="0">
              <a:spcBef>
                <a:spcPct val="0"/>
              </a:spcBef>
              <a:spcAft>
                <a:spcPct val="0"/>
              </a:spcAft>
              <a:defRPr sz="2400">
                <a:solidFill>
                  <a:schemeClr val="tx1"/>
                </a:solidFill>
                <a:latin typeface="Arial" pitchFamily="34" charset="0"/>
                <a:ea typeface="黑体" pitchFamily="49" charset="-122"/>
              </a:defRPr>
            </a:lvl9pPr>
          </a:lstStyle>
          <a:p>
            <a:pPr eaLnBrk="1" hangingPunct="1"/>
            <a:r>
              <a:rPr lang="en-US" altLang="zh-CN" sz="2000" dirty="0"/>
              <a:t>IR1</a:t>
            </a:r>
            <a:r>
              <a:rPr lang="zh-CN" altLang="en-US" sz="2000" dirty="0"/>
              <a:t>的中断处理子程序</a:t>
            </a:r>
          </a:p>
        </p:txBody>
      </p:sp>
      <p:sp>
        <p:nvSpPr>
          <p:cNvPr id="54277" name="TextBox 5"/>
          <p:cNvSpPr txBox="1">
            <a:spLocks noChangeArrowheads="1"/>
          </p:cNvSpPr>
          <p:nvPr/>
        </p:nvSpPr>
        <p:spPr bwMode="auto">
          <a:xfrm>
            <a:off x="1831975" y="1568450"/>
            <a:ext cx="2620963" cy="406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Arial" pitchFamily="34" charset="0"/>
                <a:ea typeface="黑体" pitchFamily="49" charset="-122"/>
              </a:defRPr>
            </a:lvl1pPr>
            <a:lvl2pPr marL="742950" indent="-285750" eaLnBrk="0" hangingPunct="0">
              <a:defRPr sz="2400">
                <a:solidFill>
                  <a:schemeClr val="tx1"/>
                </a:solidFill>
                <a:latin typeface="Arial" pitchFamily="34" charset="0"/>
                <a:ea typeface="黑体" pitchFamily="49" charset="-122"/>
              </a:defRPr>
            </a:lvl2pPr>
            <a:lvl3pPr marL="1143000" indent="-228600" eaLnBrk="0" hangingPunct="0">
              <a:defRPr sz="2400">
                <a:solidFill>
                  <a:schemeClr val="tx1"/>
                </a:solidFill>
                <a:latin typeface="Arial" pitchFamily="34" charset="0"/>
                <a:ea typeface="黑体" pitchFamily="49" charset="-122"/>
              </a:defRPr>
            </a:lvl3pPr>
            <a:lvl4pPr marL="1600200" indent="-228600" eaLnBrk="0" hangingPunct="0">
              <a:defRPr sz="2400">
                <a:solidFill>
                  <a:schemeClr val="tx1"/>
                </a:solidFill>
                <a:latin typeface="Arial" pitchFamily="34" charset="0"/>
                <a:ea typeface="黑体" pitchFamily="49" charset="-122"/>
              </a:defRPr>
            </a:lvl4pPr>
            <a:lvl5pPr marL="2057400" indent="-228600" eaLnBrk="0" hangingPunct="0">
              <a:defRPr sz="2400">
                <a:solidFill>
                  <a:schemeClr val="tx1"/>
                </a:solidFill>
                <a:latin typeface="Arial" pitchFamily="34" charset="0"/>
                <a:ea typeface="黑体" pitchFamily="49" charset="-122"/>
              </a:defRPr>
            </a:lvl5pPr>
            <a:lvl6pPr marL="2514600" indent="-228600" eaLnBrk="0" fontAlgn="base" hangingPunct="0">
              <a:spcBef>
                <a:spcPct val="0"/>
              </a:spcBef>
              <a:spcAft>
                <a:spcPct val="0"/>
              </a:spcAft>
              <a:defRPr sz="2400">
                <a:solidFill>
                  <a:schemeClr val="tx1"/>
                </a:solidFill>
                <a:latin typeface="Arial" pitchFamily="34" charset="0"/>
                <a:ea typeface="黑体" pitchFamily="49" charset="-122"/>
              </a:defRPr>
            </a:lvl6pPr>
            <a:lvl7pPr marL="2971800" indent="-228600" eaLnBrk="0" fontAlgn="base" hangingPunct="0">
              <a:spcBef>
                <a:spcPct val="0"/>
              </a:spcBef>
              <a:spcAft>
                <a:spcPct val="0"/>
              </a:spcAft>
              <a:defRPr sz="2400">
                <a:solidFill>
                  <a:schemeClr val="tx1"/>
                </a:solidFill>
                <a:latin typeface="Arial" pitchFamily="34" charset="0"/>
                <a:ea typeface="黑体" pitchFamily="49" charset="-122"/>
              </a:defRPr>
            </a:lvl7pPr>
            <a:lvl8pPr marL="3429000" indent="-228600" eaLnBrk="0" fontAlgn="base" hangingPunct="0">
              <a:spcBef>
                <a:spcPct val="0"/>
              </a:spcBef>
              <a:spcAft>
                <a:spcPct val="0"/>
              </a:spcAft>
              <a:defRPr sz="2400">
                <a:solidFill>
                  <a:schemeClr val="tx1"/>
                </a:solidFill>
                <a:latin typeface="Arial" pitchFamily="34" charset="0"/>
                <a:ea typeface="黑体" pitchFamily="49" charset="-122"/>
              </a:defRPr>
            </a:lvl8pPr>
            <a:lvl9pPr marL="3886200" indent="-228600" eaLnBrk="0" fontAlgn="base" hangingPunct="0">
              <a:spcBef>
                <a:spcPct val="0"/>
              </a:spcBef>
              <a:spcAft>
                <a:spcPct val="0"/>
              </a:spcAft>
              <a:defRPr sz="2400">
                <a:solidFill>
                  <a:schemeClr val="tx1"/>
                </a:solidFill>
                <a:latin typeface="Arial" pitchFamily="34" charset="0"/>
                <a:ea typeface="黑体" pitchFamily="49" charset="-122"/>
              </a:defRPr>
            </a:lvl9pPr>
          </a:lstStyle>
          <a:p>
            <a:pPr eaLnBrk="1" hangingPunct="1"/>
            <a:r>
              <a:rPr lang="en-US" altLang="zh-CN" sz="2000" dirty="0"/>
              <a:t>IR2</a:t>
            </a:r>
            <a:r>
              <a:rPr lang="zh-CN" altLang="en-US" sz="2000" dirty="0"/>
              <a:t>的中断处理子程序</a:t>
            </a:r>
          </a:p>
        </p:txBody>
      </p:sp>
      <p:sp>
        <p:nvSpPr>
          <p:cNvPr id="54278" name="TextBox 6"/>
          <p:cNvSpPr txBox="1">
            <a:spLocks noChangeArrowheads="1"/>
          </p:cNvSpPr>
          <p:nvPr/>
        </p:nvSpPr>
        <p:spPr bwMode="auto">
          <a:xfrm>
            <a:off x="1831975" y="2292350"/>
            <a:ext cx="2620963" cy="406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Arial" pitchFamily="34" charset="0"/>
                <a:ea typeface="黑体" pitchFamily="49" charset="-122"/>
              </a:defRPr>
            </a:lvl1pPr>
            <a:lvl2pPr marL="742950" indent="-285750" eaLnBrk="0" hangingPunct="0">
              <a:defRPr sz="2400">
                <a:solidFill>
                  <a:schemeClr val="tx1"/>
                </a:solidFill>
                <a:latin typeface="Arial" pitchFamily="34" charset="0"/>
                <a:ea typeface="黑体" pitchFamily="49" charset="-122"/>
              </a:defRPr>
            </a:lvl2pPr>
            <a:lvl3pPr marL="1143000" indent="-228600" eaLnBrk="0" hangingPunct="0">
              <a:defRPr sz="2400">
                <a:solidFill>
                  <a:schemeClr val="tx1"/>
                </a:solidFill>
                <a:latin typeface="Arial" pitchFamily="34" charset="0"/>
                <a:ea typeface="黑体" pitchFamily="49" charset="-122"/>
              </a:defRPr>
            </a:lvl3pPr>
            <a:lvl4pPr marL="1600200" indent="-228600" eaLnBrk="0" hangingPunct="0">
              <a:defRPr sz="2400">
                <a:solidFill>
                  <a:schemeClr val="tx1"/>
                </a:solidFill>
                <a:latin typeface="Arial" pitchFamily="34" charset="0"/>
                <a:ea typeface="黑体" pitchFamily="49" charset="-122"/>
              </a:defRPr>
            </a:lvl4pPr>
            <a:lvl5pPr marL="2057400" indent="-228600" eaLnBrk="0" hangingPunct="0">
              <a:defRPr sz="2400">
                <a:solidFill>
                  <a:schemeClr val="tx1"/>
                </a:solidFill>
                <a:latin typeface="Arial" pitchFamily="34" charset="0"/>
                <a:ea typeface="黑体" pitchFamily="49" charset="-122"/>
              </a:defRPr>
            </a:lvl5pPr>
            <a:lvl6pPr marL="2514600" indent="-228600" eaLnBrk="0" fontAlgn="base" hangingPunct="0">
              <a:spcBef>
                <a:spcPct val="0"/>
              </a:spcBef>
              <a:spcAft>
                <a:spcPct val="0"/>
              </a:spcAft>
              <a:defRPr sz="2400">
                <a:solidFill>
                  <a:schemeClr val="tx1"/>
                </a:solidFill>
                <a:latin typeface="Arial" pitchFamily="34" charset="0"/>
                <a:ea typeface="黑体" pitchFamily="49" charset="-122"/>
              </a:defRPr>
            </a:lvl6pPr>
            <a:lvl7pPr marL="2971800" indent="-228600" eaLnBrk="0" fontAlgn="base" hangingPunct="0">
              <a:spcBef>
                <a:spcPct val="0"/>
              </a:spcBef>
              <a:spcAft>
                <a:spcPct val="0"/>
              </a:spcAft>
              <a:defRPr sz="2400">
                <a:solidFill>
                  <a:schemeClr val="tx1"/>
                </a:solidFill>
                <a:latin typeface="Arial" pitchFamily="34" charset="0"/>
                <a:ea typeface="黑体" pitchFamily="49" charset="-122"/>
              </a:defRPr>
            </a:lvl7pPr>
            <a:lvl8pPr marL="3429000" indent="-228600" eaLnBrk="0" fontAlgn="base" hangingPunct="0">
              <a:spcBef>
                <a:spcPct val="0"/>
              </a:spcBef>
              <a:spcAft>
                <a:spcPct val="0"/>
              </a:spcAft>
              <a:defRPr sz="2400">
                <a:solidFill>
                  <a:schemeClr val="tx1"/>
                </a:solidFill>
                <a:latin typeface="Arial" pitchFamily="34" charset="0"/>
                <a:ea typeface="黑体" pitchFamily="49" charset="-122"/>
              </a:defRPr>
            </a:lvl8pPr>
            <a:lvl9pPr marL="3886200" indent="-228600" eaLnBrk="0" fontAlgn="base" hangingPunct="0">
              <a:spcBef>
                <a:spcPct val="0"/>
              </a:spcBef>
              <a:spcAft>
                <a:spcPct val="0"/>
              </a:spcAft>
              <a:defRPr sz="2400">
                <a:solidFill>
                  <a:schemeClr val="tx1"/>
                </a:solidFill>
                <a:latin typeface="Arial" pitchFamily="34" charset="0"/>
                <a:ea typeface="黑体" pitchFamily="49" charset="-122"/>
              </a:defRPr>
            </a:lvl9pPr>
          </a:lstStyle>
          <a:p>
            <a:pPr eaLnBrk="1" hangingPunct="1"/>
            <a:r>
              <a:rPr lang="en-US" altLang="zh-CN" sz="2000"/>
              <a:t>IR3</a:t>
            </a:r>
            <a:r>
              <a:rPr lang="zh-CN" altLang="en-US" sz="2000"/>
              <a:t>的中断处理子程序</a:t>
            </a:r>
          </a:p>
        </p:txBody>
      </p:sp>
      <p:sp>
        <p:nvSpPr>
          <p:cNvPr id="54279" name="TextBox 7"/>
          <p:cNvSpPr txBox="1">
            <a:spLocks noChangeArrowheads="1"/>
          </p:cNvSpPr>
          <p:nvPr/>
        </p:nvSpPr>
        <p:spPr bwMode="auto">
          <a:xfrm>
            <a:off x="1831973" y="3006726"/>
            <a:ext cx="2620963" cy="406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Arial" pitchFamily="34" charset="0"/>
                <a:ea typeface="黑体" pitchFamily="49" charset="-122"/>
              </a:defRPr>
            </a:lvl1pPr>
            <a:lvl2pPr marL="742950" indent="-285750" eaLnBrk="0" hangingPunct="0">
              <a:defRPr sz="2400">
                <a:solidFill>
                  <a:schemeClr val="tx1"/>
                </a:solidFill>
                <a:latin typeface="Arial" pitchFamily="34" charset="0"/>
                <a:ea typeface="黑体" pitchFamily="49" charset="-122"/>
              </a:defRPr>
            </a:lvl2pPr>
            <a:lvl3pPr marL="1143000" indent="-228600" eaLnBrk="0" hangingPunct="0">
              <a:defRPr sz="2400">
                <a:solidFill>
                  <a:schemeClr val="tx1"/>
                </a:solidFill>
                <a:latin typeface="Arial" pitchFamily="34" charset="0"/>
                <a:ea typeface="黑体" pitchFamily="49" charset="-122"/>
              </a:defRPr>
            </a:lvl3pPr>
            <a:lvl4pPr marL="1600200" indent="-228600" eaLnBrk="0" hangingPunct="0">
              <a:defRPr sz="2400">
                <a:solidFill>
                  <a:schemeClr val="tx1"/>
                </a:solidFill>
                <a:latin typeface="Arial" pitchFamily="34" charset="0"/>
                <a:ea typeface="黑体" pitchFamily="49" charset="-122"/>
              </a:defRPr>
            </a:lvl4pPr>
            <a:lvl5pPr marL="2057400" indent="-228600" eaLnBrk="0" hangingPunct="0">
              <a:defRPr sz="2400">
                <a:solidFill>
                  <a:schemeClr val="tx1"/>
                </a:solidFill>
                <a:latin typeface="Arial" pitchFamily="34" charset="0"/>
                <a:ea typeface="黑体" pitchFamily="49" charset="-122"/>
              </a:defRPr>
            </a:lvl5pPr>
            <a:lvl6pPr marL="2514600" indent="-228600" eaLnBrk="0" fontAlgn="base" hangingPunct="0">
              <a:spcBef>
                <a:spcPct val="0"/>
              </a:spcBef>
              <a:spcAft>
                <a:spcPct val="0"/>
              </a:spcAft>
              <a:defRPr sz="2400">
                <a:solidFill>
                  <a:schemeClr val="tx1"/>
                </a:solidFill>
                <a:latin typeface="Arial" pitchFamily="34" charset="0"/>
                <a:ea typeface="黑体" pitchFamily="49" charset="-122"/>
              </a:defRPr>
            </a:lvl6pPr>
            <a:lvl7pPr marL="2971800" indent="-228600" eaLnBrk="0" fontAlgn="base" hangingPunct="0">
              <a:spcBef>
                <a:spcPct val="0"/>
              </a:spcBef>
              <a:spcAft>
                <a:spcPct val="0"/>
              </a:spcAft>
              <a:defRPr sz="2400">
                <a:solidFill>
                  <a:schemeClr val="tx1"/>
                </a:solidFill>
                <a:latin typeface="Arial" pitchFamily="34" charset="0"/>
                <a:ea typeface="黑体" pitchFamily="49" charset="-122"/>
              </a:defRPr>
            </a:lvl7pPr>
            <a:lvl8pPr marL="3429000" indent="-228600" eaLnBrk="0" fontAlgn="base" hangingPunct="0">
              <a:spcBef>
                <a:spcPct val="0"/>
              </a:spcBef>
              <a:spcAft>
                <a:spcPct val="0"/>
              </a:spcAft>
              <a:defRPr sz="2400">
                <a:solidFill>
                  <a:schemeClr val="tx1"/>
                </a:solidFill>
                <a:latin typeface="Arial" pitchFamily="34" charset="0"/>
                <a:ea typeface="黑体" pitchFamily="49" charset="-122"/>
              </a:defRPr>
            </a:lvl8pPr>
            <a:lvl9pPr marL="3886200" indent="-228600" eaLnBrk="0" fontAlgn="base" hangingPunct="0">
              <a:spcBef>
                <a:spcPct val="0"/>
              </a:spcBef>
              <a:spcAft>
                <a:spcPct val="0"/>
              </a:spcAft>
              <a:defRPr sz="2400">
                <a:solidFill>
                  <a:schemeClr val="tx1"/>
                </a:solidFill>
                <a:latin typeface="Arial" pitchFamily="34" charset="0"/>
                <a:ea typeface="黑体" pitchFamily="49" charset="-122"/>
              </a:defRPr>
            </a:lvl9pPr>
          </a:lstStyle>
          <a:p>
            <a:pPr eaLnBrk="1" hangingPunct="1"/>
            <a:r>
              <a:rPr lang="en-US" altLang="zh-CN" sz="2000"/>
              <a:t>IR4</a:t>
            </a:r>
            <a:r>
              <a:rPr lang="zh-CN" altLang="en-US" sz="2000"/>
              <a:t>的中断处理子程序</a:t>
            </a:r>
          </a:p>
        </p:txBody>
      </p:sp>
    </p:spTree>
    <p:extLst>
      <p:ext uri="{BB962C8B-B14F-4D97-AF65-F5344CB8AC3E}">
        <p14:creationId xmlns:p14="http://schemas.microsoft.com/office/powerpoint/2010/main" val="145274750"/>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96</a:t>
            </a:fld>
            <a:endParaRPr lang="en-US" altLang="zh-CN" dirty="0"/>
          </a:p>
        </p:txBody>
      </p:sp>
      <p:sp>
        <p:nvSpPr>
          <p:cNvPr id="18" name="矩形 17"/>
          <p:cNvSpPr/>
          <p:nvPr/>
        </p:nvSpPr>
        <p:spPr>
          <a:xfrm>
            <a:off x="0" y="444143"/>
            <a:ext cx="9144000" cy="5447645"/>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FF3300"/>
                </a:solidFill>
                <a:latin typeface="+mn-lt"/>
                <a:ea typeface="+mn-ea"/>
              </a:rPr>
              <a:t>【</a:t>
            </a:r>
            <a:r>
              <a:rPr lang="zh-CN" altLang="en-US" sz="2400" b="1" dirty="0">
                <a:solidFill>
                  <a:srgbClr val="FF3300"/>
                </a:solidFill>
                <a:latin typeface="+mn-lt"/>
                <a:ea typeface="+mn-ea"/>
              </a:rPr>
              <a:t>例</a:t>
            </a:r>
            <a:r>
              <a:rPr lang="en-US" altLang="zh-CN" sz="2400" b="1" dirty="0">
                <a:solidFill>
                  <a:srgbClr val="FF3300"/>
                </a:solidFill>
                <a:latin typeface="+mn-lt"/>
                <a:ea typeface="+mn-ea"/>
              </a:rPr>
              <a:t>8-6】 </a:t>
            </a:r>
            <a:r>
              <a:rPr lang="zh-CN" altLang="en-US" sz="2400" dirty="0"/>
              <a:t>利用中断加查询的方法扩展外部中断源</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p>
          <a:p>
            <a:pPr algn="l">
              <a:lnSpc>
                <a:spcPct val="150000"/>
              </a:lnSpc>
            </a:pPr>
            <a:r>
              <a:rPr lang="en-US" altLang="zh-CN" sz="2400" dirty="0"/>
              <a:t> </a:t>
            </a:r>
            <a:r>
              <a:rPr lang="en-US" altLang="zh-CN" sz="2400" dirty="0" smtClean="0"/>
              <a:t>       </a:t>
            </a:r>
            <a:r>
              <a:rPr lang="zh-CN" altLang="en-US" sz="2000" dirty="0" smtClean="0"/>
              <a:t>电路</a:t>
            </a:r>
            <a:r>
              <a:rPr lang="zh-CN" altLang="en-US" sz="2000" dirty="0"/>
              <a:t>如</a:t>
            </a:r>
            <a:r>
              <a:rPr lang="zh-CN" altLang="en-US" sz="2000" dirty="0">
                <a:hlinkClick r:id="rId4" action="ppaction://hlinksldjump"/>
              </a:rPr>
              <a:t>图</a:t>
            </a:r>
            <a:r>
              <a:rPr lang="en-US" altLang="zh-CN" sz="2000" dirty="0">
                <a:hlinkClick r:id="rId4" action="ppaction://hlinksldjump"/>
              </a:rPr>
              <a:t>8-19</a:t>
            </a:r>
            <a:r>
              <a:rPr lang="zh-CN" altLang="en-US" sz="2000" dirty="0"/>
              <a:t>所示，利用开关加</a:t>
            </a:r>
            <a:r>
              <a:rPr lang="en-US" altLang="zh-CN" sz="2000" dirty="0"/>
              <a:t>RS</a:t>
            </a:r>
            <a:r>
              <a:rPr lang="zh-CN" altLang="en-US" sz="2000" dirty="0"/>
              <a:t>触发器产生脉冲信号来模拟外设的中断请求信号。其中前</a:t>
            </a:r>
            <a:r>
              <a:rPr lang="en-US" altLang="zh-CN" sz="2000" dirty="0"/>
              <a:t>3</a:t>
            </a:r>
            <a:r>
              <a:rPr lang="zh-CN" altLang="en-US" sz="2000" dirty="0"/>
              <a:t>开关发出的信号通过一个三输入或非门连接到</a:t>
            </a:r>
            <a:r>
              <a:rPr lang="en-US" altLang="zh-CN" sz="2000" dirty="0"/>
              <a:t>AT89S51</a:t>
            </a:r>
            <a:r>
              <a:rPr lang="zh-CN" altLang="en-US" sz="2000" dirty="0"/>
              <a:t>的外中断</a:t>
            </a:r>
            <a:r>
              <a:rPr lang="zh-CN" altLang="en-US" sz="2000" dirty="0" smtClean="0"/>
              <a:t>输入          引脚 </a:t>
            </a:r>
            <a:r>
              <a:rPr lang="zh-CN" altLang="en-US" sz="2000" dirty="0"/>
              <a:t>，第四个开关发出的脉冲信号连接到</a:t>
            </a:r>
            <a:r>
              <a:rPr lang="en-US" altLang="zh-CN" sz="2000" dirty="0"/>
              <a:t>AT89S51</a:t>
            </a:r>
            <a:r>
              <a:rPr lang="zh-CN" altLang="en-US" sz="2000" dirty="0" smtClean="0"/>
              <a:t>的 外中断输入            引脚 </a:t>
            </a:r>
            <a:r>
              <a:rPr lang="zh-CN" altLang="en-US" sz="2000" dirty="0"/>
              <a:t>。对上部三个开关中的任何一个进行一上一下拨动都会使 引脚出现一个负脉冲信号，由此向</a:t>
            </a:r>
            <a:r>
              <a:rPr lang="en-US" altLang="zh-CN" sz="2000" dirty="0"/>
              <a:t>CPU</a:t>
            </a:r>
            <a:r>
              <a:rPr lang="zh-CN" altLang="en-US" sz="2000" dirty="0"/>
              <a:t>提出中断申请。至于究竟是哪个开关发出的中断请求，需要在 中断服务程序中通过查询</a:t>
            </a:r>
            <a:r>
              <a:rPr lang="en-US" altLang="zh-CN" sz="2000" dirty="0"/>
              <a:t>P1.0</a:t>
            </a:r>
            <a:r>
              <a:rPr lang="zh-CN" altLang="en-US" sz="2000" dirty="0"/>
              <a:t>、</a:t>
            </a:r>
            <a:r>
              <a:rPr lang="en-US" altLang="zh-CN" sz="2000" dirty="0"/>
              <a:t>P1.2</a:t>
            </a:r>
            <a:r>
              <a:rPr lang="zh-CN" altLang="en-US" sz="2000" dirty="0"/>
              <a:t>、</a:t>
            </a:r>
            <a:r>
              <a:rPr lang="en-US" altLang="zh-CN" sz="2000" dirty="0"/>
              <a:t>Pl.4</a:t>
            </a:r>
            <a:r>
              <a:rPr lang="zh-CN" altLang="en-US" sz="2000" dirty="0"/>
              <a:t>的逻辑电平获知，然后单片机通过</a:t>
            </a:r>
            <a:r>
              <a:rPr lang="en-US" altLang="zh-CN" sz="2000" dirty="0"/>
              <a:t>P1.1</a:t>
            </a:r>
            <a:r>
              <a:rPr lang="zh-CN" altLang="en-US" sz="2000" dirty="0"/>
              <a:t>、</a:t>
            </a:r>
            <a:r>
              <a:rPr lang="en-US" altLang="zh-CN" sz="2000" dirty="0"/>
              <a:t>P1.3</a:t>
            </a:r>
            <a:r>
              <a:rPr lang="zh-CN" altLang="en-US" sz="2000" dirty="0"/>
              <a:t>、</a:t>
            </a:r>
            <a:r>
              <a:rPr lang="en-US" altLang="zh-CN" sz="2000" dirty="0"/>
              <a:t>P1.5</a:t>
            </a:r>
            <a:r>
              <a:rPr lang="zh-CN" altLang="en-US" sz="2000" dirty="0"/>
              <a:t>引脚输出高电平点亮相应的</a:t>
            </a:r>
            <a:r>
              <a:rPr lang="en-US" altLang="zh-CN" sz="2000" dirty="0"/>
              <a:t>LED</a:t>
            </a:r>
            <a:r>
              <a:rPr lang="zh-CN" altLang="en-US" sz="2000" dirty="0"/>
              <a:t>指示灯。当最下部的开关拨动时，将触发外部中断 ，在 中断服务程序中向</a:t>
            </a:r>
            <a:r>
              <a:rPr lang="en-US" altLang="zh-CN" sz="2000" dirty="0"/>
              <a:t>P1</a:t>
            </a:r>
            <a:r>
              <a:rPr lang="zh-CN" altLang="en-US" sz="2000" dirty="0"/>
              <a:t>口输出低电平，熄灭所有</a:t>
            </a:r>
            <a:r>
              <a:rPr lang="en-US" altLang="zh-CN" sz="2000" dirty="0"/>
              <a:t>LED</a:t>
            </a:r>
            <a:r>
              <a:rPr lang="zh-CN" altLang="en-US" sz="2000" dirty="0"/>
              <a:t>指示灯。</a:t>
            </a:r>
          </a:p>
        </p:txBody>
      </p:sp>
      <p:sp>
        <p:nvSpPr>
          <p:cNvPr id="19" name="Rectangle 2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0" name="对象 19"/>
          <p:cNvGraphicFramePr>
            <a:graphicFrameLocks noChangeAspect="1"/>
          </p:cNvGraphicFramePr>
          <p:nvPr>
            <p:extLst>
              <p:ext uri="{D42A27DB-BD31-4B8C-83A1-F6EECF244321}">
                <p14:modId xmlns:p14="http://schemas.microsoft.com/office/powerpoint/2010/main" val="3457704446"/>
              </p:ext>
            </p:extLst>
          </p:nvPr>
        </p:nvGraphicFramePr>
        <p:xfrm>
          <a:off x="1198768" y="2622826"/>
          <a:ext cx="635000" cy="381000"/>
        </p:xfrm>
        <a:graphic>
          <a:graphicData uri="http://schemas.openxmlformats.org/presentationml/2006/ole">
            <mc:AlternateContent xmlns:mc="http://schemas.openxmlformats.org/markup-compatibility/2006">
              <mc:Choice xmlns:v="urn:schemas-microsoft-com:vml" Requires="v">
                <p:oleObj spid="_x0000_s277606" r:id="rId5" imgW="317225" imgH="190335" progId="Equation.DSMT4">
                  <p:embed/>
                </p:oleObj>
              </mc:Choice>
              <mc:Fallback>
                <p:oleObj r:id="rId5" imgW="317225" imgH="190335" progId="Equation.DSMT4">
                  <p:embed/>
                  <p:pic>
                    <p:nvPicPr>
                      <p:cNvPr id="0" name="Object 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98768" y="2622826"/>
                        <a:ext cx="635000" cy="381000"/>
                      </a:xfrm>
                      <a:prstGeom prst="rect">
                        <a:avLst/>
                      </a:prstGeom>
                      <a:noFill/>
                    </p:spPr>
                  </p:pic>
                </p:oleObj>
              </mc:Fallback>
            </mc:AlternateContent>
          </a:graphicData>
        </a:graphic>
      </p:graphicFrame>
      <p:sp>
        <p:nvSpPr>
          <p:cNvPr id="21" name="Rectangle 2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2" name="对象 21"/>
          <p:cNvGraphicFramePr>
            <a:graphicFrameLocks noChangeAspect="1"/>
          </p:cNvGraphicFramePr>
          <p:nvPr>
            <p:extLst>
              <p:ext uri="{D42A27DB-BD31-4B8C-83A1-F6EECF244321}">
                <p14:modId xmlns:p14="http://schemas.microsoft.com/office/powerpoint/2010/main" val="723068730"/>
              </p:ext>
            </p:extLst>
          </p:nvPr>
        </p:nvGraphicFramePr>
        <p:xfrm>
          <a:off x="445054" y="3124752"/>
          <a:ext cx="613833" cy="368300"/>
        </p:xfrm>
        <a:graphic>
          <a:graphicData uri="http://schemas.openxmlformats.org/presentationml/2006/ole">
            <mc:AlternateContent xmlns:mc="http://schemas.openxmlformats.org/markup-compatibility/2006">
              <mc:Choice xmlns:v="urn:schemas-microsoft-com:vml" Requires="v">
                <p:oleObj spid="_x0000_s277607" r:id="rId7" imgW="317225" imgH="190335" progId="Equation.DSMT4">
                  <p:embed/>
                </p:oleObj>
              </mc:Choice>
              <mc:Fallback>
                <p:oleObj r:id="rId7" imgW="317225" imgH="190335" progId="Equation.DSMT4">
                  <p:embed/>
                  <p:pic>
                    <p:nvPicPr>
                      <p:cNvPr id="0" name="Object 2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5054" y="3124752"/>
                        <a:ext cx="613833" cy="368300"/>
                      </a:xfrm>
                      <a:prstGeom prst="rect">
                        <a:avLst/>
                      </a:prstGeom>
                      <a:noFill/>
                    </p:spPr>
                  </p:pic>
                </p:oleObj>
              </mc:Fallback>
            </mc:AlternateContent>
          </a:graphicData>
        </a:graphic>
      </p:graphicFrame>
    </p:spTree>
    <p:extLst>
      <p:ext uri="{BB962C8B-B14F-4D97-AF65-F5344CB8AC3E}">
        <p14:creationId xmlns:p14="http://schemas.microsoft.com/office/powerpoint/2010/main" val="3072846742"/>
      </p:ext>
    </p:extLst>
  </p:cSld>
  <p:clrMapOvr>
    <a:masterClrMapping/>
  </p:clrMapOvr>
  <p:transition>
    <p:random/>
    <p:sndAc>
      <p:stSnd>
        <p:snd r:embed="rId3" name="camera.wav"/>
      </p:stSnd>
    </p:sndAc>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97</a:t>
            </a:fld>
            <a:endParaRPr lang="en-US" altLang="zh-CN" dirty="0"/>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1" y="673099"/>
            <a:ext cx="9140678" cy="5588001"/>
          </a:xfrm>
          <a:prstGeom prst="rect">
            <a:avLst/>
          </a:prstGeom>
        </p:spPr>
      </p:pic>
      <p:sp>
        <p:nvSpPr>
          <p:cNvPr id="5" name="矩形 4"/>
          <p:cNvSpPr/>
          <p:nvPr/>
        </p:nvSpPr>
        <p:spPr>
          <a:xfrm>
            <a:off x="2621424" y="5923002"/>
            <a:ext cx="3647152" cy="369332"/>
          </a:xfrm>
          <a:prstGeom prst="rect">
            <a:avLst/>
          </a:prstGeom>
        </p:spPr>
        <p:txBody>
          <a:bodyPr wrap="none">
            <a:spAutoFit/>
          </a:bodyPr>
          <a:lstStyle/>
          <a:p>
            <a:r>
              <a:rPr lang="zh-CN" altLang="en-US" dirty="0"/>
              <a:t>图</a:t>
            </a:r>
            <a:r>
              <a:rPr lang="en-US" altLang="zh-CN" dirty="0"/>
              <a:t>8-19  </a:t>
            </a:r>
            <a:r>
              <a:rPr lang="zh-CN" altLang="en-US" dirty="0"/>
              <a:t>例</a:t>
            </a:r>
            <a:r>
              <a:rPr lang="en-US" altLang="zh-CN" dirty="0"/>
              <a:t>8-7</a:t>
            </a:r>
            <a:r>
              <a:rPr lang="zh-CN" altLang="en-US" dirty="0"/>
              <a:t>中断查询显示仿真图</a:t>
            </a:r>
          </a:p>
        </p:txBody>
      </p:sp>
    </p:spTree>
    <p:extLst>
      <p:ext uri="{BB962C8B-B14F-4D97-AF65-F5344CB8AC3E}">
        <p14:creationId xmlns:p14="http://schemas.microsoft.com/office/powerpoint/2010/main" val="683296008"/>
      </p:ext>
    </p:extLst>
  </p:cSld>
  <p:clrMapOvr>
    <a:masterClrMapping/>
  </p:clrMapOvr>
  <p:transition>
    <p:random/>
    <p:sndAc>
      <p:stSnd>
        <p:snd r:embed="rId2" name="camera.wav"/>
      </p:stSnd>
    </p:sndAc>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98</a:t>
            </a:fld>
            <a:endParaRPr lang="en-US" altLang="zh-CN" dirty="0"/>
          </a:p>
        </p:txBody>
      </p:sp>
      <p:sp>
        <p:nvSpPr>
          <p:cNvPr id="4" name="矩形 3"/>
          <p:cNvSpPr/>
          <p:nvPr/>
        </p:nvSpPr>
        <p:spPr>
          <a:xfrm>
            <a:off x="0" y="533549"/>
            <a:ext cx="9144000" cy="5632311"/>
          </a:xfrm>
          <a:prstGeom prst="rect">
            <a:avLst/>
          </a:prstGeom>
        </p:spPr>
        <p:txBody>
          <a:bodyPr wrap="square">
            <a:spAutoFit/>
          </a:bodyPr>
          <a:lstStyle/>
          <a:p>
            <a:pPr algn="l"/>
            <a:r>
              <a:rPr lang="zh-CN" altLang="en-US" sz="2400" dirty="0"/>
              <a:t>解：</a:t>
            </a:r>
            <a:r>
              <a:rPr lang="zh-CN" altLang="en-US" sz="2400" b="1" dirty="0">
                <a:solidFill>
                  <a:srgbClr val="0000FF"/>
                </a:solidFill>
              </a:rPr>
              <a:t>程序清单如下。</a:t>
            </a:r>
          </a:p>
          <a:p>
            <a:pPr algn="l"/>
            <a:r>
              <a:rPr lang="zh-CN" altLang="en-US" sz="2400" dirty="0"/>
              <a:t>		</a:t>
            </a:r>
            <a:r>
              <a:rPr lang="en-US" altLang="zh-CN" sz="2400" dirty="0"/>
              <a:t>ORG 	0000H</a:t>
            </a:r>
          </a:p>
          <a:p>
            <a:pPr algn="l"/>
            <a:r>
              <a:rPr lang="en-US" altLang="zh-CN" sz="2400" dirty="0"/>
              <a:t> 		LJMP	MAIN</a:t>
            </a:r>
          </a:p>
          <a:p>
            <a:pPr algn="l"/>
            <a:r>
              <a:rPr lang="en-US" altLang="zh-CN" sz="2400" dirty="0"/>
              <a:t>  		ORG 	0003H</a:t>
            </a:r>
          </a:p>
          <a:p>
            <a:pPr algn="l"/>
            <a:r>
              <a:rPr lang="en-US" altLang="zh-CN" sz="2400" dirty="0"/>
              <a:t>  		LJMP 	INT_0</a:t>
            </a:r>
          </a:p>
          <a:p>
            <a:pPr algn="l"/>
            <a:r>
              <a:rPr lang="en-US" altLang="zh-CN" sz="2400" dirty="0"/>
              <a:t>  		ORG	</a:t>
            </a:r>
            <a:r>
              <a:rPr lang="en-US" altLang="zh-CN" sz="2400" dirty="0" smtClean="0"/>
              <a:t>0013H</a:t>
            </a:r>
            <a:endParaRPr lang="en-US" altLang="zh-CN" sz="2400" dirty="0"/>
          </a:p>
          <a:p>
            <a:pPr algn="l"/>
            <a:r>
              <a:rPr lang="en-US" altLang="zh-CN" sz="2400" dirty="0"/>
              <a:t>  		LJMP 	INT_1</a:t>
            </a:r>
          </a:p>
          <a:p>
            <a:pPr algn="l"/>
            <a:r>
              <a:rPr lang="en-US" altLang="zh-CN" sz="2400" dirty="0"/>
              <a:t>  		ORG 	0030H</a:t>
            </a:r>
          </a:p>
          <a:p>
            <a:pPr algn="l"/>
            <a:r>
              <a:rPr lang="en-US" altLang="zh-CN" sz="2400" dirty="0"/>
              <a:t>MAIN</a:t>
            </a:r>
            <a:r>
              <a:rPr lang="zh-CN" altLang="en-US" sz="2400" dirty="0"/>
              <a:t>：	</a:t>
            </a:r>
            <a:r>
              <a:rPr lang="en-US" altLang="zh-CN" sz="2400" dirty="0"/>
              <a:t>ANL 	P1</a:t>
            </a:r>
            <a:r>
              <a:rPr lang="zh-CN" altLang="en-US" sz="2400" dirty="0"/>
              <a:t>，</a:t>
            </a:r>
            <a:r>
              <a:rPr lang="en-US" altLang="zh-CN" sz="2400" dirty="0"/>
              <a:t>#55H</a:t>
            </a:r>
          </a:p>
          <a:p>
            <a:pPr algn="l"/>
            <a:r>
              <a:rPr lang="en-US" altLang="zh-CN" sz="2400" dirty="0"/>
              <a:t>		</a:t>
            </a:r>
            <a:r>
              <a:rPr lang="en-US" altLang="zh-CN" sz="2400" dirty="0" smtClean="0"/>
              <a:t>SETB </a:t>
            </a:r>
            <a:r>
              <a:rPr lang="en-US" altLang="zh-CN" sz="2400" dirty="0"/>
              <a:t>	EX0</a:t>
            </a:r>
          </a:p>
          <a:p>
            <a:pPr algn="l"/>
            <a:r>
              <a:rPr lang="en-US" altLang="zh-CN" sz="2400" dirty="0"/>
              <a:t>		</a:t>
            </a:r>
            <a:r>
              <a:rPr lang="en-US" altLang="zh-CN" sz="2400" dirty="0" smtClean="0"/>
              <a:t>SETB</a:t>
            </a:r>
            <a:r>
              <a:rPr lang="en-US" altLang="zh-CN" sz="2400" dirty="0"/>
              <a:t>	 IT0</a:t>
            </a:r>
          </a:p>
          <a:p>
            <a:pPr algn="l"/>
            <a:r>
              <a:rPr lang="en-US" altLang="zh-CN" sz="2400" dirty="0"/>
              <a:t>		</a:t>
            </a:r>
            <a:r>
              <a:rPr lang="en-US" altLang="zh-CN" sz="2400" dirty="0" smtClean="0"/>
              <a:t>SETB </a:t>
            </a:r>
            <a:r>
              <a:rPr lang="en-US" altLang="zh-CN" sz="2400" dirty="0"/>
              <a:t>	EX1</a:t>
            </a:r>
          </a:p>
          <a:p>
            <a:pPr algn="l"/>
            <a:r>
              <a:rPr lang="en-US" altLang="zh-CN" sz="2400" dirty="0"/>
              <a:t>		</a:t>
            </a:r>
            <a:r>
              <a:rPr lang="en-US" altLang="zh-CN" sz="2400" dirty="0" smtClean="0"/>
              <a:t>SETB</a:t>
            </a:r>
            <a:r>
              <a:rPr lang="en-US" altLang="zh-CN" sz="2400" dirty="0"/>
              <a:t>	 IT1</a:t>
            </a:r>
          </a:p>
          <a:p>
            <a:pPr algn="l"/>
            <a:r>
              <a:rPr lang="en-US" altLang="zh-CN" sz="2400" dirty="0"/>
              <a:t>		</a:t>
            </a:r>
            <a:r>
              <a:rPr lang="en-US" altLang="zh-CN" sz="2400" dirty="0" smtClean="0"/>
              <a:t>SETB </a:t>
            </a:r>
            <a:r>
              <a:rPr lang="en-US" altLang="zh-CN" sz="2400" dirty="0"/>
              <a:t>	EA</a:t>
            </a:r>
          </a:p>
          <a:p>
            <a:pPr algn="l"/>
            <a:r>
              <a:rPr lang="en-US" altLang="zh-CN" sz="2400" dirty="0"/>
              <a:t>HERE</a:t>
            </a:r>
            <a:r>
              <a:rPr lang="zh-CN" altLang="en-US" sz="2400" dirty="0"/>
              <a:t>：	</a:t>
            </a:r>
            <a:r>
              <a:rPr lang="en-US" altLang="zh-CN" sz="2400" dirty="0"/>
              <a:t>SJMP 	</a:t>
            </a:r>
            <a:r>
              <a:rPr lang="en-US" altLang="zh-CN" sz="2400" dirty="0" smtClean="0"/>
              <a:t>HERE</a:t>
            </a:r>
            <a:endParaRPr lang="en-US" altLang="zh-CN" sz="2400" dirty="0"/>
          </a:p>
        </p:txBody>
      </p:sp>
    </p:spTree>
    <p:extLst>
      <p:ext uri="{BB962C8B-B14F-4D97-AF65-F5344CB8AC3E}">
        <p14:creationId xmlns:p14="http://schemas.microsoft.com/office/powerpoint/2010/main" val="3853422875"/>
      </p:ext>
    </p:extLst>
  </p:cSld>
  <p:clrMapOvr>
    <a:masterClrMapping/>
  </p:clrMapOvr>
  <p:transition>
    <p:random/>
    <p:sndAc>
      <p:stSnd>
        <p:snd r:embed="rId2" name="camera.wav"/>
      </p:stSnd>
    </p:sndAc>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99</a:t>
            </a:fld>
            <a:endParaRPr lang="en-US" altLang="zh-CN" dirty="0"/>
          </a:p>
        </p:txBody>
      </p:sp>
      <p:sp>
        <p:nvSpPr>
          <p:cNvPr id="4" name="矩形 3"/>
          <p:cNvSpPr/>
          <p:nvPr/>
        </p:nvSpPr>
        <p:spPr>
          <a:xfrm>
            <a:off x="0" y="639277"/>
            <a:ext cx="9144000" cy="3785652"/>
          </a:xfrm>
          <a:prstGeom prst="rect">
            <a:avLst/>
          </a:prstGeom>
        </p:spPr>
        <p:txBody>
          <a:bodyPr wrap="square">
            <a:spAutoFit/>
          </a:bodyPr>
          <a:lstStyle/>
          <a:p>
            <a:pPr lvl="0" algn="l"/>
            <a:r>
              <a:rPr lang="en-US" altLang="zh-CN" sz="2400" dirty="0">
                <a:solidFill>
                  <a:srgbClr val="000000"/>
                </a:solidFill>
              </a:rPr>
              <a:t>INT_0</a:t>
            </a:r>
            <a:r>
              <a:rPr lang="zh-CN" altLang="en-US" sz="2400" dirty="0">
                <a:solidFill>
                  <a:srgbClr val="000000"/>
                </a:solidFill>
              </a:rPr>
              <a:t>：	</a:t>
            </a:r>
            <a:r>
              <a:rPr lang="en-US" altLang="zh-CN" sz="2400" dirty="0">
                <a:solidFill>
                  <a:srgbClr val="000000"/>
                </a:solidFill>
              </a:rPr>
              <a:t>JNB 	</a:t>
            </a:r>
            <a:r>
              <a:rPr lang="en-US" altLang="zh-CN" sz="2400" dirty="0" smtClean="0">
                <a:solidFill>
                  <a:srgbClr val="000000"/>
                </a:solidFill>
              </a:rPr>
              <a:t>P1.0</a:t>
            </a:r>
            <a:r>
              <a:rPr lang="zh-CN" altLang="en-US" sz="2400" dirty="0">
                <a:solidFill>
                  <a:srgbClr val="000000"/>
                </a:solidFill>
              </a:rPr>
              <a:t>，</a:t>
            </a:r>
            <a:r>
              <a:rPr lang="en-US" altLang="zh-CN" sz="2400" dirty="0">
                <a:solidFill>
                  <a:srgbClr val="000000"/>
                </a:solidFill>
              </a:rPr>
              <a:t>L1</a:t>
            </a:r>
          </a:p>
          <a:p>
            <a:pPr lvl="0" algn="l"/>
            <a:r>
              <a:rPr lang="en-US" altLang="zh-CN" sz="2400" dirty="0">
                <a:solidFill>
                  <a:srgbClr val="000000"/>
                </a:solidFill>
              </a:rPr>
              <a:t>		</a:t>
            </a:r>
            <a:r>
              <a:rPr lang="en-US" altLang="zh-CN" sz="2400" dirty="0" smtClean="0">
                <a:solidFill>
                  <a:srgbClr val="000000"/>
                </a:solidFill>
              </a:rPr>
              <a:t>SETB</a:t>
            </a:r>
            <a:r>
              <a:rPr lang="en-US" altLang="zh-CN" sz="2400" dirty="0">
                <a:solidFill>
                  <a:srgbClr val="000000"/>
                </a:solidFill>
              </a:rPr>
              <a:t>	 P1.1</a:t>
            </a:r>
          </a:p>
          <a:p>
            <a:pPr lvl="0" algn="l"/>
            <a:r>
              <a:rPr lang="en-US" altLang="zh-CN" sz="2400" dirty="0">
                <a:solidFill>
                  <a:srgbClr val="000000"/>
                </a:solidFill>
              </a:rPr>
              <a:t>L1</a:t>
            </a:r>
            <a:r>
              <a:rPr lang="zh-CN" altLang="en-US" sz="2400" dirty="0">
                <a:solidFill>
                  <a:srgbClr val="000000"/>
                </a:solidFill>
              </a:rPr>
              <a:t>：		</a:t>
            </a:r>
            <a:r>
              <a:rPr lang="en-US" altLang="zh-CN" sz="2400" dirty="0">
                <a:solidFill>
                  <a:srgbClr val="000000"/>
                </a:solidFill>
              </a:rPr>
              <a:t>JNB 	</a:t>
            </a:r>
            <a:r>
              <a:rPr lang="en-US" altLang="zh-CN" sz="2400" dirty="0" smtClean="0">
                <a:solidFill>
                  <a:srgbClr val="000000"/>
                </a:solidFill>
              </a:rPr>
              <a:t>P1.2</a:t>
            </a:r>
            <a:r>
              <a:rPr lang="zh-CN" altLang="en-US" sz="2400" dirty="0">
                <a:solidFill>
                  <a:srgbClr val="000000"/>
                </a:solidFill>
              </a:rPr>
              <a:t>，</a:t>
            </a:r>
            <a:r>
              <a:rPr lang="en-US" altLang="zh-CN" sz="2400" dirty="0">
                <a:solidFill>
                  <a:srgbClr val="000000"/>
                </a:solidFill>
              </a:rPr>
              <a:t>L2</a:t>
            </a:r>
          </a:p>
          <a:p>
            <a:pPr lvl="0" algn="l"/>
            <a:r>
              <a:rPr lang="en-US" altLang="zh-CN" sz="2400" dirty="0">
                <a:solidFill>
                  <a:srgbClr val="000000"/>
                </a:solidFill>
              </a:rPr>
              <a:t>		</a:t>
            </a:r>
            <a:r>
              <a:rPr lang="en-US" altLang="zh-CN" sz="2400" dirty="0" smtClean="0">
                <a:solidFill>
                  <a:srgbClr val="000000"/>
                </a:solidFill>
              </a:rPr>
              <a:t>SETB </a:t>
            </a:r>
            <a:r>
              <a:rPr lang="en-US" altLang="zh-CN" sz="2400" dirty="0">
                <a:solidFill>
                  <a:srgbClr val="000000"/>
                </a:solidFill>
              </a:rPr>
              <a:t>	P1.3</a:t>
            </a:r>
          </a:p>
          <a:p>
            <a:pPr lvl="0" algn="l"/>
            <a:r>
              <a:rPr lang="en-US" altLang="zh-CN" sz="2400" dirty="0">
                <a:solidFill>
                  <a:srgbClr val="000000"/>
                </a:solidFill>
              </a:rPr>
              <a:t>L2</a:t>
            </a:r>
            <a:r>
              <a:rPr lang="zh-CN" altLang="en-US" sz="2400" dirty="0">
                <a:solidFill>
                  <a:srgbClr val="000000"/>
                </a:solidFill>
              </a:rPr>
              <a:t>：		</a:t>
            </a:r>
            <a:r>
              <a:rPr lang="en-US" altLang="zh-CN" sz="2400" dirty="0">
                <a:solidFill>
                  <a:srgbClr val="000000"/>
                </a:solidFill>
              </a:rPr>
              <a:t>JNB 	</a:t>
            </a:r>
            <a:r>
              <a:rPr lang="en-US" altLang="zh-CN" sz="2400" dirty="0" smtClean="0">
                <a:solidFill>
                  <a:srgbClr val="000000"/>
                </a:solidFill>
              </a:rPr>
              <a:t>P1.4</a:t>
            </a:r>
            <a:r>
              <a:rPr lang="zh-CN" altLang="en-US" sz="2400" dirty="0">
                <a:solidFill>
                  <a:srgbClr val="000000"/>
                </a:solidFill>
              </a:rPr>
              <a:t>，</a:t>
            </a:r>
            <a:r>
              <a:rPr lang="en-US" altLang="zh-CN" sz="2400" dirty="0">
                <a:solidFill>
                  <a:srgbClr val="000000"/>
                </a:solidFill>
              </a:rPr>
              <a:t>L3</a:t>
            </a:r>
          </a:p>
          <a:p>
            <a:pPr lvl="0" algn="l"/>
            <a:r>
              <a:rPr lang="en-US" altLang="zh-CN" sz="2400" dirty="0">
                <a:solidFill>
                  <a:srgbClr val="000000"/>
                </a:solidFill>
              </a:rPr>
              <a:t>		</a:t>
            </a:r>
            <a:r>
              <a:rPr lang="en-US" altLang="zh-CN" sz="2400" dirty="0" smtClean="0">
                <a:solidFill>
                  <a:srgbClr val="000000"/>
                </a:solidFill>
              </a:rPr>
              <a:t>SETB </a:t>
            </a:r>
            <a:r>
              <a:rPr lang="en-US" altLang="zh-CN" sz="2400" dirty="0">
                <a:solidFill>
                  <a:srgbClr val="000000"/>
                </a:solidFill>
              </a:rPr>
              <a:t>	P1.5</a:t>
            </a:r>
          </a:p>
          <a:p>
            <a:pPr lvl="0" algn="l"/>
            <a:r>
              <a:rPr lang="en-US" altLang="zh-CN" sz="2400" dirty="0">
                <a:solidFill>
                  <a:srgbClr val="000000"/>
                </a:solidFill>
              </a:rPr>
              <a:t>L3</a:t>
            </a:r>
            <a:r>
              <a:rPr lang="zh-CN" altLang="en-US" sz="2400" dirty="0">
                <a:solidFill>
                  <a:srgbClr val="000000"/>
                </a:solidFill>
              </a:rPr>
              <a:t>：		</a:t>
            </a:r>
            <a:r>
              <a:rPr lang="en-US" altLang="zh-CN" sz="2400" dirty="0">
                <a:solidFill>
                  <a:srgbClr val="000000"/>
                </a:solidFill>
              </a:rPr>
              <a:t>RETI</a:t>
            </a:r>
          </a:p>
          <a:p>
            <a:pPr lvl="0" algn="l"/>
            <a:r>
              <a:rPr lang="en-US" altLang="zh-CN" sz="2400" dirty="0">
                <a:solidFill>
                  <a:srgbClr val="000000"/>
                </a:solidFill>
              </a:rPr>
              <a:t>INT_1</a:t>
            </a:r>
            <a:r>
              <a:rPr lang="zh-CN" altLang="en-US" sz="2400" dirty="0">
                <a:solidFill>
                  <a:srgbClr val="000000"/>
                </a:solidFill>
              </a:rPr>
              <a:t>： 	</a:t>
            </a:r>
            <a:r>
              <a:rPr lang="en-US" altLang="zh-CN" sz="2400" dirty="0">
                <a:solidFill>
                  <a:srgbClr val="000000"/>
                </a:solidFill>
              </a:rPr>
              <a:t>ANL 	P1</a:t>
            </a:r>
            <a:r>
              <a:rPr lang="zh-CN" altLang="en-US" sz="2400" dirty="0">
                <a:solidFill>
                  <a:srgbClr val="000000"/>
                </a:solidFill>
              </a:rPr>
              <a:t>，</a:t>
            </a:r>
            <a:r>
              <a:rPr lang="en-US" altLang="zh-CN" sz="2400" dirty="0">
                <a:solidFill>
                  <a:srgbClr val="000000"/>
                </a:solidFill>
              </a:rPr>
              <a:t>#55H</a:t>
            </a:r>
          </a:p>
          <a:p>
            <a:pPr lvl="0" algn="l"/>
            <a:r>
              <a:rPr lang="en-US" altLang="zh-CN" sz="2400" dirty="0">
                <a:solidFill>
                  <a:srgbClr val="000000"/>
                </a:solidFill>
              </a:rPr>
              <a:t>		</a:t>
            </a:r>
            <a:r>
              <a:rPr lang="en-US" altLang="zh-CN" sz="2400" dirty="0" smtClean="0">
                <a:solidFill>
                  <a:srgbClr val="000000"/>
                </a:solidFill>
              </a:rPr>
              <a:t>RETI</a:t>
            </a:r>
            <a:endParaRPr lang="en-US" altLang="zh-CN" sz="2400" dirty="0">
              <a:solidFill>
                <a:srgbClr val="000000"/>
              </a:solidFill>
            </a:endParaRPr>
          </a:p>
          <a:p>
            <a:pPr lvl="0" algn="l"/>
            <a:r>
              <a:rPr lang="en-US" altLang="zh-CN" sz="2400" dirty="0">
                <a:solidFill>
                  <a:srgbClr val="000000"/>
                </a:solidFill>
              </a:rPr>
              <a:t>  		END</a:t>
            </a:r>
          </a:p>
        </p:txBody>
      </p:sp>
    </p:spTree>
    <p:extLst>
      <p:ext uri="{BB962C8B-B14F-4D97-AF65-F5344CB8AC3E}">
        <p14:creationId xmlns:p14="http://schemas.microsoft.com/office/powerpoint/2010/main" val="3728939914"/>
      </p:ext>
    </p:extLst>
  </p:cSld>
  <p:clrMapOvr>
    <a:masterClrMapping/>
  </p:clrMapOvr>
  <p:transition>
    <p:random/>
    <p:sndAc>
      <p:stSnd>
        <p:snd r:embed="rId2" name="camera.wav"/>
      </p:stSnd>
    </p:sndAc>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100</a:t>
            </a:fld>
            <a:endParaRPr lang="en-US" altLang="zh-CN" dirty="0"/>
          </a:p>
        </p:txBody>
      </p:sp>
      <p:sp>
        <p:nvSpPr>
          <p:cNvPr id="4" name="矩形 3"/>
          <p:cNvSpPr/>
          <p:nvPr/>
        </p:nvSpPr>
        <p:spPr>
          <a:xfrm>
            <a:off x="0" y="581253"/>
            <a:ext cx="9144000" cy="5016758"/>
          </a:xfrm>
          <a:prstGeom prst="rect">
            <a:avLst/>
          </a:prstGeom>
        </p:spPr>
        <p:txBody>
          <a:bodyPr wrap="square">
            <a:spAutoFit/>
          </a:bodyPr>
          <a:lstStyle/>
          <a:p>
            <a:pPr algn="l"/>
            <a:r>
              <a:rPr lang="en-US" altLang="zh-CN" sz="2000" b="1" dirty="0">
                <a:solidFill>
                  <a:srgbClr val="0000FF"/>
                </a:solidFill>
              </a:rPr>
              <a:t>*C51</a:t>
            </a:r>
            <a:r>
              <a:rPr lang="zh-CN" altLang="en-US" sz="2000" b="1" dirty="0">
                <a:solidFill>
                  <a:srgbClr val="0000FF"/>
                </a:solidFill>
              </a:rPr>
              <a:t>源程序</a:t>
            </a:r>
            <a:r>
              <a:rPr lang="zh-CN" altLang="en-US" sz="2000" dirty="0"/>
              <a:t>：</a:t>
            </a:r>
          </a:p>
          <a:p>
            <a:pPr algn="l"/>
            <a:r>
              <a:rPr lang="en-US" altLang="zh-CN" sz="2000" dirty="0"/>
              <a:t>#include &lt;reg51.h&gt;</a:t>
            </a:r>
          </a:p>
          <a:p>
            <a:pPr algn="l"/>
            <a:r>
              <a:rPr lang="en-US" altLang="zh-CN" sz="2000" dirty="0" err="1" smtClean="0"/>
              <a:t>sbit</a:t>
            </a:r>
            <a:r>
              <a:rPr lang="en-US" altLang="zh-CN" sz="2000" dirty="0" smtClean="0"/>
              <a:t> </a:t>
            </a:r>
            <a:r>
              <a:rPr lang="en-US" altLang="zh-CN" sz="2000" dirty="0"/>
              <a:t>P3_2 = P3^2</a:t>
            </a:r>
            <a:r>
              <a:rPr lang="zh-CN" altLang="en-US" sz="2000" dirty="0"/>
              <a:t>；</a:t>
            </a:r>
          </a:p>
          <a:p>
            <a:pPr algn="l"/>
            <a:r>
              <a:rPr lang="en-US" altLang="zh-CN" sz="2000" dirty="0" err="1"/>
              <a:t>sbit</a:t>
            </a:r>
            <a:r>
              <a:rPr lang="en-US" altLang="zh-CN" sz="2000" dirty="0"/>
              <a:t> P3_3 = P3^3</a:t>
            </a:r>
            <a:r>
              <a:rPr lang="zh-CN" altLang="en-US" sz="2000" dirty="0"/>
              <a:t>；</a:t>
            </a:r>
          </a:p>
          <a:p>
            <a:pPr algn="l"/>
            <a:r>
              <a:rPr lang="en-US" altLang="zh-CN" sz="2000" dirty="0"/>
              <a:t>unsigned char temp = 0x00</a:t>
            </a:r>
            <a:r>
              <a:rPr lang="zh-CN" altLang="en-US" sz="2000" dirty="0"/>
              <a:t>；   </a:t>
            </a:r>
            <a:r>
              <a:rPr lang="en-US" altLang="zh-CN" sz="2000" dirty="0"/>
              <a:t>/* </a:t>
            </a:r>
            <a:r>
              <a:rPr lang="zh-CN" altLang="en-US" sz="2000" dirty="0"/>
              <a:t>定义为全局变量 *</a:t>
            </a:r>
            <a:r>
              <a:rPr lang="en-US" altLang="zh-CN" sz="2000" dirty="0"/>
              <a:t>/</a:t>
            </a:r>
          </a:p>
          <a:p>
            <a:pPr algn="l"/>
            <a:r>
              <a:rPr lang="en-US" altLang="zh-CN" sz="2000" dirty="0"/>
              <a:t>void INTLED() interrupt 0</a:t>
            </a:r>
          </a:p>
          <a:p>
            <a:pPr algn="l"/>
            <a:r>
              <a:rPr lang="en-US" altLang="zh-CN" sz="2000" dirty="0"/>
              <a:t>{ 	</a:t>
            </a:r>
          </a:p>
          <a:p>
            <a:pPr algn="l"/>
            <a:r>
              <a:rPr lang="en-US" altLang="zh-CN" sz="2000" dirty="0"/>
              <a:t> 	if(P3_2 = = 0)</a:t>
            </a:r>
          </a:p>
          <a:p>
            <a:pPr algn="l"/>
            <a:r>
              <a:rPr lang="en-US" altLang="zh-CN" sz="2000" dirty="0"/>
              <a:t> 	{</a:t>
            </a:r>
          </a:p>
          <a:p>
            <a:pPr algn="l"/>
            <a:r>
              <a:rPr lang="en-US" altLang="zh-CN" sz="2000" dirty="0"/>
              <a:t> 		temp = P1</a:t>
            </a:r>
            <a:r>
              <a:rPr lang="zh-CN" altLang="en-US" sz="2000" dirty="0"/>
              <a:t>；</a:t>
            </a:r>
          </a:p>
          <a:p>
            <a:pPr algn="l"/>
            <a:r>
              <a:rPr lang="zh-CN" altLang="en-US" sz="2000" dirty="0"/>
              <a:t> 		</a:t>
            </a:r>
            <a:r>
              <a:rPr lang="en-US" altLang="zh-CN" sz="2000" dirty="0"/>
              <a:t>temp&amp; = 0x15</a:t>
            </a:r>
            <a:r>
              <a:rPr lang="zh-CN" altLang="en-US" sz="2000" dirty="0"/>
              <a:t>；</a:t>
            </a:r>
          </a:p>
          <a:p>
            <a:pPr algn="l"/>
            <a:r>
              <a:rPr lang="zh-CN" altLang="en-US" sz="2000" dirty="0"/>
              <a:t> 		</a:t>
            </a:r>
            <a:r>
              <a:rPr lang="en-US" altLang="zh-CN" sz="2000" dirty="0"/>
              <a:t>temp&lt;&lt; = 1</a:t>
            </a:r>
            <a:r>
              <a:rPr lang="zh-CN" altLang="en-US" sz="2000" dirty="0"/>
              <a:t>；</a:t>
            </a:r>
          </a:p>
          <a:p>
            <a:pPr algn="l"/>
            <a:r>
              <a:rPr lang="zh-CN" altLang="en-US" sz="2000" dirty="0"/>
              <a:t> 		</a:t>
            </a:r>
            <a:r>
              <a:rPr lang="en-US" altLang="zh-CN" sz="2000" smtClean="0"/>
              <a:t>P1 </a:t>
            </a:r>
            <a:r>
              <a:rPr lang="en-US" altLang="zh-CN" sz="2000" dirty="0"/>
              <a:t>= temp</a:t>
            </a:r>
            <a:r>
              <a:rPr lang="zh-CN" altLang="en-US" sz="2000" dirty="0"/>
              <a:t>；</a:t>
            </a:r>
          </a:p>
          <a:p>
            <a:pPr algn="l"/>
            <a:r>
              <a:rPr lang="zh-CN" altLang="en-US" sz="2000" dirty="0"/>
              <a:t> 	</a:t>
            </a:r>
            <a:r>
              <a:rPr lang="en-US" altLang="zh-CN" sz="2000" dirty="0"/>
              <a:t>}</a:t>
            </a:r>
          </a:p>
          <a:p>
            <a:pPr algn="l"/>
            <a:r>
              <a:rPr lang="en-US" altLang="zh-CN" sz="2000" dirty="0"/>
              <a:t>	</a:t>
            </a:r>
          </a:p>
          <a:p>
            <a:pPr algn="l"/>
            <a:r>
              <a:rPr lang="en-US" altLang="zh-CN" sz="2000" dirty="0" smtClean="0"/>
              <a:t>}</a:t>
            </a:r>
            <a:endParaRPr lang="en-US" altLang="zh-CN" sz="2000" dirty="0"/>
          </a:p>
        </p:txBody>
      </p:sp>
    </p:spTree>
    <p:extLst>
      <p:ext uri="{BB962C8B-B14F-4D97-AF65-F5344CB8AC3E}">
        <p14:creationId xmlns:p14="http://schemas.microsoft.com/office/powerpoint/2010/main" val="4263502629"/>
      </p:ext>
    </p:extLst>
  </p:cSld>
  <p:clrMapOvr>
    <a:masterClrMapping/>
  </p:clrMapOvr>
  <p:transition>
    <p:random/>
    <p:sndAc>
      <p:stSnd>
        <p:snd r:embed="rId2" name="camera.wav"/>
      </p:stSnd>
    </p:sndAc>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101</a:t>
            </a:fld>
            <a:endParaRPr lang="en-US" altLang="zh-CN" dirty="0"/>
          </a:p>
        </p:txBody>
      </p:sp>
      <p:sp>
        <p:nvSpPr>
          <p:cNvPr id="4" name="矩形 3"/>
          <p:cNvSpPr/>
          <p:nvPr/>
        </p:nvSpPr>
        <p:spPr>
          <a:xfrm>
            <a:off x="0" y="612845"/>
            <a:ext cx="9144000" cy="5632311"/>
          </a:xfrm>
          <a:prstGeom prst="rect">
            <a:avLst/>
          </a:prstGeom>
        </p:spPr>
        <p:txBody>
          <a:bodyPr wrap="square">
            <a:spAutoFit/>
          </a:bodyPr>
          <a:lstStyle/>
          <a:p>
            <a:pPr lvl="0" algn="l"/>
            <a:r>
              <a:rPr lang="en-US" altLang="zh-CN" sz="2000" dirty="0">
                <a:solidFill>
                  <a:srgbClr val="000000"/>
                </a:solidFill>
              </a:rPr>
              <a:t>void INTBUT() interrupt 2</a:t>
            </a:r>
          </a:p>
          <a:p>
            <a:pPr lvl="0" algn="l"/>
            <a:r>
              <a:rPr lang="en-US" altLang="zh-CN" sz="2000" dirty="0">
                <a:solidFill>
                  <a:srgbClr val="000000"/>
                </a:solidFill>
              </a:rPr>
              <a:t>{</a:t>
            </a:r>
          </a:p>
          <a:p>
            <a:pPr lvl="0" algn="l"/>
            <a:r>
              <a:rPr lang="en-US" altLang="zh-CN" sz="2000" dirty="0">
                <a:solidFill>
                  <a:srgbClr val="000000"/>
                </a:solidFill>
              </a:rPr>
              <a:t> 	if(P3_3 = = 0)</a:t>
            </a:r>
          </a:p>
          <a:p>
            <a:pPr lvl="0" algn="l"/>
            <a:r>
              <a:rPr lang="en-US" altLang="zh-CN" sz="2000" dirty="0">
                <a:solidFill>
                  <a:srgbClr val="000000"/>
                </a:solidFill>
              </a:rPr>
              <a:t> 	{</a:t>
            </a:r>
          </a:p>
          <a:p>
            <a:pPr lvl="0" algn="l"/>
            <a:r>
              <a:rPr lang="en-US" altLang="zh-CN" sz="2000" dirty="0">
                <a:solidFill>
                  <a:srgbClr val="000000"/>
                </a:solidFill>
              </a:rPr>
              <a:t> 		temp = 0x00</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P1 = temp</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	</a:t>
            </a:r>
          </a:p>
          <a:p>
            <a:pPr lvl="0" algn="l"/>
            <a:r>
              <a:rPr lang="en-US" altLang="zh-CN" sz="2000" dirty="0">
                <a:solidFill>
                  <a:srgbClr val="000000"/>
                </a:solidFill>
              </a:rPr>
              <a:t>}</a:t>
            </a:r>
          </a:p>
          <a:p>
            <a:pPr lvl="0" algn="l"/>
            <a:r>
              <a:rPr lang="en-US" altLang="zh-CN" sz="2000" dirty="0">
                <a:solidFill>
                  <a:srgbClr val="000000"/>
                </a:solidFill>
              </a:rPr>
              <a:t>void main()</a:t>
            </a:r>
          </a:p>
          <a:p>
            <a:pPr lvl="0" algn="l"/>
            <a:r>
              <a:rPr lang="en-US" altLang="zh-CN" sz="2000" dirty="0">
                <a:solidFill>
                  <a:srgbClr val="000000"/>
                </a:solidFill>
              </a:rPr>
              <a:t>{  </a:t>
            </a:r>
          </a:p>
          <a:p>
            <a:pPr lvl="0" algn="l"/>
            <a:r>
              <a:rPr lang="en-US" altLang="zh-CN" sz="2000" dirty="0">
                <a:solidFill>
                  <a:srgbClr val="000000"/>
                </a:solidFill>
              </a:rPr>
              <a:t> 	IE = 0X85</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IT0 = 1</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IT1 = 1</a:t>
            </a:r>
            <a:r>
              <a:rPr lang="zh-CN" altLang="en-US" sz="2000" dirty="0">
                <a:solidFill>
                  <a:srgbClr val="000000"/>
                </a:solidFill>
              </a:rPr>
              <a:t>；</a:t>
            </a:r>
          </a:p>
          <a:p>
            <a:pPr lvl="0" algn="l"/>
            <a:r>
              <a:rPr lang="en-US" altLang="zh-CN" sz="2000" dirty="0">
                <a:solidFill>
                  <a:srgbClr val="000000"/>
                </a:solidFill>
              </a:rPr>
              <a:t>while(1)</a:t>
            </a:r>
          </a:p>
          <a:p>
            <a:pPr lvl="0" algn="l"/>
            <a:r>
              <a:rPr lang="en-US" altLang="zh-CN" sz="2000" dirty="0">
                <a:solidFill>
                  <a:srgbClr val="000000"/>
                </a:solidFill>
              </a:rPr>
              <a:t> 	{ </a:t>
            </a:r>
          </a:p>
          <a:p>
            <a:pPr lvl="0" algn="l"/>
            <a:r>
              <a:rPr lang="en-US" altLang="zh-CN" sz="2000" dirty="0">
                <a:solidFill>
                  <a:srgbClr val="000000"/>
                </a:solidFill>
              </a:rPr>
              <a:t> 		P1 = temp</a:t>
            </a:r>
            <a:r>
              <a:rPr lang="zh-CN" altLang="en-US" sz="2000" dirty="0">
                <a:solidFill>
                  <a:srgbClr val="000000"/>
                </a:solidFill>
              </a:rPr>
              <a:t>；</a:t>
            </a:r>
          </a:p>
          <a:p>
            <a:pPr lvl="0" algn="l"/>
            <a:r>
              <a:rPr lang="zh-CN" altLang="en-US" sz="2000" dirty="0">
                <a:solidFill>
                  <a:srgbClr val="000000"/>
                </a:solidFill>
              </a:rPr>
              <a:t> 	</a:t>
            </a:r>
            <a:r>
              <a:rPr lang="en-US" altLang="zh-CN" sz="2000" dirty="0">
                <a:solidFill>
                  <a:srgbClr val="000000"/>
                </a:solidFill>
              </a:rPr>
              <a:t>}</a:t>
            </a:r>
          </a:p>
          <a:p>
            <a:pPr lvl="0" algn="l"/>
            <a:r>
              <a:rPr lang="en-US" altLang="zh-CN" sz="2000" dirty="0">
                <a:solidFill>
                  <a:srgbClr val="000000"/>
                </a:solidFill>
              </a:rPr>
              <a:t>}</a:t>
            </a:r>
          </a:p>
        </p:txBody>
      </p:sp>
    </p:spTree>
    <p:extLst>
      <p:ext uri="{BB962C8B-B14F-4D97-AF65-F5344CB8AC3E}">
        <p14:creationId xmlns:p14="http://schemas.microsoft.com/office/powerpoint/2010/main" val="1650096521"/>
      </p:ext>
    </p:extLst>
  </p:cSld>
  <p:clrMapOvr>
    <a:masterClrMapping/>
  </p:clrMapOvr>
  <p:transition>
    <p:random/>
    <p:sndAc>
      <p:stSnd>
        <p:snd r:embed="rId2" name="camera.wav"/>
      </p:stSnd>
    </p:sndAc>
  </p:transition>
  <p:timing>
    <p:tnLst>
      <p:par>
        <p:cTn id="1" dur="indefinite" restart="never" nodeType="tmRoot"/>
      </p:par>
    </p:tnLst>
  </p:timing>
</p:sld>
</file>

<file path=ppt/theme/theme1.xml><?xml version="1.0" encoding="utf-8"?>
<a:theme xmlns:a="http://schemas.openxmlformats.org/drawingml/2006/main" name="1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015</Template>
  <TotalTime>12670</TotalTime>
  <Words>6997</Words>
  <Application>Microsoft Office PowerPoint</Application>
  <PresentationFormat>全屏显示(4:3)</PresentationFormat>
  <Paragraphs>776</Paragraphs>
  <Slides>101</Slides>
  <Notes>7</Notes>
  <HiddenSlides>0</HiddenSlides>
  <MMClips>0</MMClips>
  <ScaleCrop>false</ScaleCrop>
  <HeadingPairs>
    <vt:vector size="6" baseType="variant">
      <vt:variant>
        <vt:lpstr>主题</vt:lpstr>
      </vt:variant>
      <vt:variant>
        <vt:i4>3</vt:i4>
      </vt:variant>
      <vt:variant>
        <vt:lpstr>嵌入 OLE 服务器</vt:lpstr>
      </vt:variant>
      <vt:variant>
        <vt:i4>2</vt:i4>
      </vt:variant>
      <vt:variant>
        <vt:lpstr>幻灯片标题</vt:lpstr>
      </vt:variant>
      <vt:variant>
        <vt:i4>101</vt:i4>
      </vt:variant>
    </vt:vector>
  </HeadingPairs>
  <TitlesOfParts>
    <vt:vector size="106" baseType="lpstr">
      <vt:lpstr>1_015</vt:lpstr>
      <vt:lpstr>自定义设计方案</vt:lpstr>
      <vt:lpstr>2_015</vt:lpstr>
      <vt:lpstr>Equation</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单片微机原理及应用课件</dc:title>
  <dc:subject>第8章 AT89S51单片机的中断系统</dc:subject>
  <dc:creator>某同学</dc:creator>
  <cp:keywords>chxu</cp:keywords>
  <dc:description/>
  <cp:lastModifiedBy>某同学</cp:lastModifiedBy>
  <cp:revision>284</cp:revision>
  <dcterms:created xsi:type="dcterms:W3CDTF">2003-02-28T01:05:04Z</dcterms:created>
  <dcterms:modified xsi:type="dcterms:W3CDTF">2017-11-29T13:27:12Z</dcterms:modified>
</cp:coreProperties>
</file>