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77" r:id="rId1"/>
    <p:sldMasterId id="2147483665" r:id="rId2"/>
    <p:sldMasterId id="2147483690" r:id="rId3"/>
  </p:sldMasterIdLst>
  <p:notesMasterIdLst>
    <p:notesMasterId r:id="rId91"/>
  </p:notesMasterIdLst>
  <p:sldIdLst>
    <p:sldId id="427" r:id="rId4"/>
    <p:sldId id="428" r:id="rId5"/>
    <p:sldId id="429" r:id="rId6"/>
    <p:sldId id="430" r:id="rId7"/>
    <p:sldId id="627" r:id="rId8"/>
    <p:sldId id="628" r:id="rId9"/>
    <p:sldId id="561" r:id="rId10"/>
    <p:sldId id="562" r:id="rId11"/>
    <p:sldId id="563" r:id="rId12"/>
    <p:sldId id="629" r:id="rId13"/>
    <p:sldId id="564" r:id="rId14"/>
    <p:sldId id="565" r:id="rId15"/>
    <p:sldId id="630" r:id="rId16"/>
    <p:sldId id="566" r:id="rId17"/>
    <p:sldId id="567" r:id="rId18"/>
    <p:sldId id="568" r:id="rId19"/>
    <p:sldId id="569" r:id="rId20"/>
    <p:sldId id="570" r:id="rId21"/>
    <p:sldId id="571" r:id="rId22"/>
    <p:sldId id="572" r:id="rId23"/>
    <p:sldId id="573" r:id="rId24"/>
    <p:sldId id="574" r:id="rId25"/>
    <p:sldId id="575" r:id="rId26"/>
    <p:sldId id="576" r:id="rId27"/>
    <p:sldId id="578" r:id="rId28"/>
    <p:sldId id="580" r:id="rId29"/>
    <p:sldId id="668" r:id="rId30"/>
    <p:sldId id="579" r:id="rId31"/>
    <p:sldId id="581" r:id="rId32"/>
    <p:sldId id="582" r:id="rId33"/>
    <p:sldId id="583" r:id="rId34"/>
    <p:sldId id="584" r:id="rId35"/>
    <p:sldId id="631" r:id="rId36"/>
    <p:sldId id="585" r:id="rId37"/>
    <p:sldId id="586" r:id="rId38"/>
    <p:sldId id="587" r:id="rId39"/>
    <p:sldId id="633" r:id="rId40"/>
    <p:sldId id="634" r:id="rId41"/>
    <p:sldId id="636" r:id="rId42"/>
    <p:sldId id="635" r:id="rId43"/>
    <p:sldId id="638" r:id="rId44"/>
    <p:sldId id="637" r:id="rId45"/>
    <p:sldId id="640" r:id="rId46"/>
    <p:sldId id="593" r:id="rId47"/>
    <p:sldId id="641" r:id="rId48"/>
    <p:sldId id="642" r:id="rId49"/>
    <p:sldId id="643" r:id="rId50"/>
    <p:sldId id="644" r:id="rId51"/>
    <p:sldId id="645" r:id="rId52"/>
    <p:sldId id="646" r:id="rId53"/>
    <p:sldId id="647" r:id="rId54"/>
    <p:sldId id="648" r:id="rId55"/>
    <p:sldId id="649" r:id="rId56"/>
    <p:sldId id="650" r:id="rId57"/>
    <p:sldId id="651" r:id="rId58"/>
    <p:sldId id="652" r:id="rId59"/>
    <p:sldId id="600" r:id="rId60"/>
    <p:sldId id="669" r:id="rId61"/>
    <p:sldId id="670" r:id="rId62"/>
    <p:sldId id="602" r:id="rId63"/>
    <p:sldId id="653" r:id="rId64"/>
    <p:sldId id="601" r:id="rId65"/>
    <p:sldId id="654" r:id="rId66"/>
    <p:sldId id="655" r:id="rId67"/>
    <p:sldId id="656" r:id="rId68"/>
    <p:sldId id="657" r:id="rId69"/>
    <p:sldId id="658" r:id="rId70"/>
    <p:sldId id="616" r:id="rId71"/>
    <p:sldId id="617" r:id="rId72"/>
    <p:sldId id="618" r:id="rId73"/>
    <p:sldId id="659" r:id="rId74"/>
    <p:sldId id="660" r:id="rId75"/>
    <p:sldId id="661" r:id="rId76"/>
    <p:sldId id="662" r:id="rId77"/>
    <p:sldId id="663" r:id="rId78"/>
    <p:sldId id="664" r:id="rId79"/>
    <p:sldId id="619" r:id="rId80"/>
    <p:sldId id="620" r:id="rId81"/>
    <p:sldId id="621" r:id="rId82"/>
    <p:sldId id="622" r:id="rId83"/>
    <p:sldId id="623" r:id="rId84"/>
    <p:sldId id="624" r:id="rId85"/>
    <p:sldId id="625" r:id="rId86"/>
    <p:sldId id="626" r:id="rId87"/>
    <p:sldId id="665" r:id="rId88"/>
    <p:sldId id="666" r:id="rId89"/>
    <p:sldId id="667" r:id="rId90"/>
  </p:sldIdLst>
  <p:sldSz cx="9144000" cy="6858000" type="screen4x3"/>
  <p:notesSz cx="6858000" cy="9144000"/>
  <p:defaultTex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900CC"/>
    <a:srgbClr val="800000"/>
    <a:srgbClr val="CC3300"/>
    <a:srgbClr val="003300"/>
    <a:srgbClr val="3D41D1"/>
    <a:srgbClr val="3366FF"/>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73" autoAdjust="0"/>
    <p:restoredTop sz="94581" autoAdjust="0"/>
  </p:normalViewPr>
  <p:slideViewPr>
    <p:cSldViewPr snapToGrid="0">
      <p:cViewPr varScale="1">
        <p:scale>
          <a:sx n="64" d="100"/>
          <a:sy n="64" d="100"/>
        </p:scale>
        <p:origin x="-1288"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74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tableStyles" Target="tableStyles.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presProps" Target="presProps.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image" Target="../media/image14.wmf"/><Relationship Id="rId5" Type="http://schemas.openxmlformats.org/officeDocument/2006/relationships/image" Target="../media/image18.wmf"/><Relationship Id="rId4"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image" Target="../media/image38.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zh-CN"/>
          </a:p>
        </p:txBody>
      </p:sp>
      <p:sp>
        <p:nvSpPr>
          <p:cNvPr id="174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17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ltLang="zh-CN"/>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C5CDA40-B155-4F68-BF56-EB2E860787E4}" type="slidenum">
              <a:rPr lang="en-US" altLang="zh-CN"/>
              <a:pPr/>
              <a:t>‹#›</a:t>
            </a:fld>
            <a:endParaRPr lang="en-US" altLang="zh-CN"/>
          </a:p>
        </p:txBody>
      </p:sp>
    </p:spTree>
    <p:extLst>
      <p:ext uri="{BB962C8B-B14F-4D97-AF65-F5344CB8AC3E}">
        <p14:creationId xmlns:p14="http://schemas.microsoft.com/office/powerpoint/2010/main" val="39511951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5</a:t>
            </a:fld>
            <a:endParaRPr lang="en-US" altLang="zh-CN"/>
          </a:p>
        </p:txBody>
      </p:sp>
    </p:spTree>
    <p:extLst>
      <p:ext uri="{BB962C8B-B14F-4D97-AF65-F5344CB8AC3E}">
        <p14:creationId xmlns:p14="http://schemas.microsoft.com/office/powerpoint/2010/main" val="2643459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8</a:t>
            </a:fld>
            <a:endParaRPr lang="en-US" altLang="zh-CN"/>
          </a:p>
        </p:txBody>
      </p:sp>
    </p:spTree>
    <p:extLst>
      <p:ext uri="{BB962C8B-B14F-4D97-AF65-F5344CB8AC3E}">
        <p14:creationId xmlns:p14="http://schemas.microsoft.com/office/powerpoint/2010/main" val="1059462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57</a:t>
            </a:fld>
            <a:endParaRPr lang="en-US" altLang="zh-CN"/>
          </a:p>
        </p:txBody>
      </p:sp>
    </p:spTree>
    <p:extLst>
      <p:ext uri="{BB962C8B-B14F-4D97-AF65-F5344CB8AC3E}">
        <p14:creationId xmlns:p14="http://schemas.microsoft.com/office/powerpoint/2010/main" val="31474117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85</a:t>
            </a:fld>
            <a:endParaRPr lang="en-US" altLang="zh-CN"/>
          </a:p>
        </p:txBody>
      </p:sp>
    </p:spTree>
    <p:extLst>
      <p:ext uri="{BB962C8B-B14F-4D97-AF65-F5344CB8AC3E}">
        <p14:creationId xmlns:p14="http://schemas.microsoft.com/office/powerpoint/2010/main" val="3662771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87</a:t>
            </a:fld>
            <a:endParaRPr lang="en-US" altLang="zh-CN"/>
          </a:p>
        </p:txBody>
      </p:sp>
    </p:spTree>
    <p:extLst>
      <p:ext uri="{BB962C8B-B14F-4D97-AF65-F5344CB8AC3E}">
        <p14:creationId xmlns:p14="http://schemas.microsoft.com/office/powerpoint/2010/main" val="5097247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
        <p:nvSpPr>
          <p:cNvPr id="4"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393886287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339F8885-04C0-4B35-9FC3-BE13BADB3149}" type="slidenum">
              <a:rPr lang="en-US" altLang="zh-CN" smtClean="0"/>
              <a:pPr/>
              <a:t>‹#›</a:t>
            </a:fld>
            <a:endParaRPr lang="en-US" altLang="zh-CN" dirty="0"/>
          </a:p>
        </p:txBody>
      </p:sp>
    </p:spTree>
    <p:extLst>
      <p:ext uri="{BB962C8B-B14F-4D97-AF65-F5344CB8AC3E}">
        <p14:creationId xmlns:p14="http://schemas.microsoft.com/office/powerpoint/2010/main" val="31395286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vl1pPr>
          </a:lstStyle>
          <a:p>
            <a:fld id="{773EDFD0-2DF5-4831-86EC-3FD2BAB22381}" type="slidenum">
              <a:rPr lang="en-US" altLang="zh-CN" smtClean="0"/>
              <a:pPr/>
              <a:t>‹#›</a:t>
            </a:fld>
            <a:endParaRPr lang="en-US" altLang="zh-CN" dirty="0"/>
          </a:p>
        </p:txBody>
      </p:sp>
    </p:spTree>
    <p:extLst>
      <p:ext uri="{BB962C8B-B14F-4D97-AF65-F5344CB8AC3E}">
        <p14:creationId xmlns:p14="http://schemas.microsoft.com/office/powerpoint/2010/main" val="1150307320"/>
      </p:ext>
    </p:extLst>
  </p:cSld>
  <p:clrMapOvr>
    <a:masterClrMapping/>
  </p:clrMapOvr>
  <p:transition>
    <p:random/>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72CD4EF4-7429-4F05-A8E1-E4A0D75683F4}" type="slidenum">
              <a:rPr lang="en-US" altLang="zh-CN" smtClean="0"/>
              <a:pPr/>
              <a:t>‹#›</a:t>
            </a:fld>
            <a:endParaRPr lang="en-US" altLang="zh-CN" dirty="0"/>
          </a:p>
        </p:txBody>
      </p:sp>
    </p:spTree>
    <p:extLst>
      <p:ext uri="{BB962C8B-B14F-4D97-AF65-F5344CB8AC3E}">
        <p14:creationId xmlns:p14="http://schemas.microsoft.com/office/powerpoint/2010/main" val="2995350562"/>
      </p:ext>
    </p:extLst>
  </p:cSld>
  <p:clrMapOvr>
    <a:masterClrMapping/>
  </p:clrMapOvr>
  <p:transition>
    <p:random/>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66B8A6BE-52C4-4578-BF1A-89921473D44A}" type="slidenum">
              <a:rPr lang="en-US" altLang="zh-CN" smtClean="0"/>
              <a:pPr/>
              <a:t>‹#›</a:t>
            </a:fld>
            <a:endParaRPr lang="en-US" altLang="zh-CN" dirty="0"/>
          </a:p>
        </p:txBody>
      </p:sp>
    </p:spTree>
    <p:extLst>
      <p:ext uri="{BB962C8B-B14F-4D97-AF65-F5344CB8AC3E}">
        <p14:creationId xmlns:p14="http://schemas.microsoft.com/office/powerpoint/2010/main" val="1598493711"/>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7A3AE47B-9566-4EFA-A822-89C1C6836D1B}" type="slidenum">
              <a:rPr lang="en-US" altLang="zh-CN" smtClean="0"/>
              <a:pPr/>
              <a:t>‹#›</a:t>
            </a:fld>
            <a:endParaRPr lang="en-US" altLang="zh-CN" dirty="0"/>
          </a:p>
        </p:txBody>
      </p:sp>
    </p:spTree>
    <p:extLst>
      <p:ext uri="{BB962C8B-B14F-4D97-AF65-F5344CB8AC3E}">
        <p14:creationId xmlns:p14="http://schemas.microsoft.com/office/powerpoint/2010/main" val="3670294442"/>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F297E343-76DE-4E4F-A447-E3B201C11D06}" type="slidenum">
              <a:rPr lang="en-US" altLang="zh-CN" smtClean="0"/>
              <a:pPr/>
              <a:t>‹#›</a:t>
            </a:fld>
            <a:endParaRPr lang="en-US" altLang="zh-CN" dirty="0"/>
          </a:p>
        </p:txBody>
      </p:sp>
    </p:spTree>
    <p:extLst>
      <p:ext uri="{BB962C8B-B14F-4D97-AF65-F5344CB8AC3E}">
        <p14:creationId xmlns:p14="http://schemas.microsoft.com/office/powerpoint/2010/main" val="210028077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A3817F64-4E0E-49E3-B845-83B48CFD4FA0}" type="slidenum">
              <a:rPr lang="en-US" altLang="zh-CN" smtClean="0"/>
              <a:pPr/>
              <a:t>‹#›</a:t>
            </a:fld>
            <a:endParaRPr lang="en-US" altLang="zh-CN" dirty="0"/>
          </a:p>
        </p:txBody>
      </p:sp>
    </p:spTree>
    <p:extLst>
      <p:ext uri="{BB962C8B-B14F-4D97-AF65-F5344CB8AC3E}">
        <p14:creationId xmlns:p14="http://schemas.microsoft.com/office/powerpoint/2010/main" val="282082193"/>
      </p:ext>
    </p:extLst>
  </p:cSld>
  <p:clrMapOvr>
    <a:masterClrMapping/>
  </p:clrMapOvr>
  <p:transition>
    <p:random/>
    <p:sndAc>
      <p:stSnd>
        <p:snd r:embed="rId1" name="camera.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C96AB524-C550-444A-B0A9-B0F19564F872}" type="slidenum">
              <a:rPr lang="en-US" altLang="zh-CN" smtClean="0"/>
              <a:pPr/>
              <a:t>‹#›</a:t>
            </a:fld>
            <a:endParaRPr lang="en-US" altLang="zh-CN" dirty="0"/>
          </a:p>
        </p:txBody>
      </p:sp>
    </p:spTree>
    <p:extLst>
      <p:ext uri="{BB962C8B-B14F-4D97-AF65-F5344CB8AC3E}">
        <p14:creationId xmlns:p14="http://schemas.microsoft.com/office/powerpoint/2010/main" val="2072418789"/>
      </p:ext>
    </p:extLst>
  </p:cSld>
  <p:clrMapOvr>
    <a:masterClrMapping/>
  </p:clrMapOvr>
  <p:transition>
    <p:random/>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69C1AFC0-0FB3-4D71-A3B3-731130F901A2}" type="slidenum">
              <a:rPr lang="en-US" altLang="zh-CN" smtClean="0"/>
              <a:pPr/>
              <a:t>‹#›</a:t>
            </a:fld>
            <a:endParaRPr lang="en-US" altLang="zh-CN" dirty="0"/>
          </a:p>
        </p:txBody>
      </p:sp>
    </p:spTree>
    <p:extLst>
      <p:ext uri="{BB962C8B-B14F-4D97-AF65-F5344CB8AC3E}">
        <p14:creationId xmlns:p14="http://schemas.microsoft.com/office/powerpoint/2010/main" val="1341753641"/>
      </p:ext>
    </p:extLst>
  </p:cSld>
  <p:clrMapOvr>
    <a:masterClrMapping/>
  </p:clrMapOvr>
  <p:transition>
    <p:random/>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5A93CD95-4BD3-4B60-B8A1-D4A0D895DC95}" type="slidenum">
              <a:rPr lang="en-US" altLang="zh-CN" smtClean="0"/>
              <a:pPr/>
              <a:t>‹#›</a:t>
            </a:fld>
            <a:endParaRPr lang="en-US" altLang="zh-CN" dirty="0"/>
          </a:p>
        </p:txBody>
      </p:sp>
    </p:spTree>
    <p:extLst>
      <p:ext uri="{BB962C8B-B14F-4D97-AF65-F5344CB8AC3E}">
        <p14:creationId xmlns:p14="http://schemas.microsoft.com/office/powerpoint/2010/main" val="128614790"/>
      </p:ext>
    </p:extLst>
  </p:cSld>
  <p:clrMapOvr>
    <a:masterClrMapping/>
  </p:clrMapOvr>
  <p:transition>
    <p:random/>
    <p:sndAc>
      <p:stSnd>
        <p:snd r:embed="rId1" name="camera.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457200"/>
            <a:ext cx="8229600" cy="5410200"/>
          </a:xfrm>
        </p:spPr>
        <p:txBody>
          <a:bodyPr/>
          <a:lstStyle>
            <a:lvl1pPr indent="342900">
              <a:buNone/>
              <a:defRPr sz="2400"/>
            </a:lvl1pPr>
          </a:lstStyle>
          <a:p>
            <a:pPr lvl="0"/>
            <a:r>
              <a:rPr lang="zh-CN" altLang="en-US" smtClean="0"/>
              <a:t>单击此处编辑母版文本样式</a:t>
            </a:r>
          </a:p>
        </p:txBody>
      </p:sp>
      <p:sp>
        <p:nvSpPr>
          <p:cNvPr id="3" name="Rectangle 2"/>
          <p:cNvSpPr>
            <a:spLocks noGrp="1" noChangeArrowheads="1"/>
          </p:cNvSpPr>
          <p:nvPr>
            <p:ph type="ftr" sz="quarter" idx="10"/>
          </p:nvPr>
        </p:nvSpPr>
        <p:spPr>
          <a:xfrm>
            <a:off x="3124200" y="6248400"/>
            <a:ext cx="2895600" cy="457200"/>
          </a:xfrm>
          <a:prstGeom prst="rect">
            <a:avLst/>
          </a:prstGeom>
          <a:ln/>
        </p:spPr>
        <p:txBody>
          <a:bodyPr/>
          <a:lstStyle>
            <a:lvl1pPr>
              <a:defRPr/>
            </a:lvl1pPr>
          </a:lstStyle>
          <a:p>
            <a:endParaRPr lang="en-US" altLang="zh-CN"/>
          </a:p>
        </p:txBody>
      </p:sp>
      <p:sp>
        <p:nvSpPr>
          <p:cNvPr id="4" name="Rectangle 3"/>
          <p:cNvSpPr>
            <a:spLocks noGrp="1" noChangeArrowheads="1"/>
          </p:cNvSpPr>
          <p:nvPr>
            <p:ph type="sldNum" sz="quarter" idx="11"/>
          </p:nvPr>
        </p:nvSpPr>
        <p:spPr>
          <a:ln/>
        </p:spPr>
        <p:txBody>
          <a:bodyPr/>
          <a:lstStyle>
            <a:lvl1pPr>
              <a:defRPr/>
            </a:lvl1pPr>
          </a:lstStyle>
          <a:p>
            <a:pPr>
              <a:defRPr/>
            </a:pPr>
            <a:fld id="{E1854D42-F448-43DB-8882-84EAB6567F0A}" type="slidenum">
              <a:rPr lang="zh-CN" altLang="en-US"/>
              <a:pPr>
                <a:defRPr/>
              </a:pPr>
              <a:t>‹#›</a:t>
            </a:fld>
            <a:endParaRPr lang="en-US" altLang="zh-CN"/>
          </a:p>
        </p:txBody>
      </p:sp>
      <p:sp>
        <p:nvSpPr>
          <p:cNvPr id="5" name="Rectangle 16"/>
          <p:cNvSpPr>
            <a:spLocks noGrp="1" noChangeArrowheads="1"/>
          </p:cNvSpPr>
          <p:nvPr>
            <p:ph type="dt" sz="half" idx="12"/>
          </p:nvPr>
        </p:nvSpPr>
        <p:spPr>
          <a:xfrm>
            <a:off x="457200" y="6245225"/>
            <a:ext cx="2133600" cy="476250"/>
          </a:xfrm>
          <a:prstGeom prst="rect">
            <a:avLst/>
          </a:prstGeom>
          <a:ln/>
        </p:spPr>
        <p:txBody>
          <a:bodyPr/>
          <a:lstStyle>
            <a:lvl1pPr>
              <a:defRPr/>
            </a:lvl1pPr>
          </a:lstStyle>
          <a:p>
            <a:fld id="{08346FCC-9222-45EB-B278-EFD8928B6030}" type="datetime1">
              <a:rPr lang="zh-CN" altLang="en-US"/>
              <a:pPr/>
              <a:t>2017/11/28</a:t>
            </a:fld>
            <a:endParaRPr lang="en-US" altLang="zh-CN"/>
          </a:p>
        </p:txBody>
      </p:sp>
    </p:spTree>
    <p:extLst>
      <p:ext uri="{BB962C8B-B14F-4D97-AF65-F5344CB8AC3E}">
        <p14:creationId xmlns:p14="http://schemas.microsoft.com/office/powerpoint/2010/main" val="16676585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223663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540013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3267746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77902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02408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42403094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7739194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8370602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4405261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667768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104376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1896382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Tree>
    <p:extLst>
      <p:ext uri="{BB962C8B-B14F-4D97-AF65-F5344CB8AC3E}">
        <p14:creationId xmlns:p14="http://schemas.microsoft.com/office/powerpoint/2010/main" val="128327059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0559567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533541647"/>
      </p:ext>
    </p:extLst>
  </p:cSld>
  <p:clrMapOvr>
    <a:masterClrMapping/>
  </p:clrMapOvr>
  <p:transition>
    <p:random/>
    <p:sndAc>
      <p:stSnd>
        <p:snd r:embed="rId1" name="camera.wav"/>
      </p:stSnd>
    </p:sndAc>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59010361"/>
      </p:ext>
    </p:extLst>
  </p:cSld>
  <p:clrMapOvr>
    <a:masterClrMapping/>
  </p:clrMapOvr>
  <p:transition>
    <p:random/>
    <p:sndAc>
      <p:stSnd>
        <p:snd r:embed="rId1" name="camera.wav"/>
      </p:stSnd>
    </p:sndAc>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837504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67921599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0948358"/>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448017966"/>
      </p:ext>
    </p:extLst>
  </p:cSld>
  <p:clrMapOvr>
    <a:masterClrMapping/>
  </p:clrMapOvr>
  <p:transition>
    <p:random/>
    <p:sndAc>
      <p:stSnd>
        <p:snd r:embed="rId1" name="camera.wav"/>
      </p:stSnd>
    </p:sndAc>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860485958"/>
      </p:ext>
    </p:extLst>
  </p:cSld>
  <p:clrMapOvr>
    <a:masterClrMapping/>
  </p:clrMapOvr>
  <p:transition>
    <p:random/>
    <p:sndAc>
      <p:stSnd>
        <p:snd r:embed="rId1" name="camera.wav"/>
      </p:stSnd>
    </p:sndAc>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5088289"/>
      </p:ext>
    </p:extLst>
  </p:cSld>
  <p:clrMapOvr>
    <a:masterClrMapping/>
  </p:clrMapOvr>
  <p:transition>
    <p:random/>
    <p:sndAc>
      <p:stSnd>
        <p:snd r:embed="rId1" name="camera.wav"/>
      </p:stSnd>
    </p:sndAc>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852564520"/>
      </p:ext>
    </p:extLst>
  </p:cSld>
  <p:clrMapOvr>
    <a:masterClrMapping/>
  </p:clrMapOvr>
  <p:transition>
    <p:random/>
    <p:sndAc>
      <p:stSnd>
        <p:snd r:embed="rId1" name="camera.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3.png"/><Relationship Id="rId3" Type="http://schemas.openxmlformats.org/officeDocument/2006/relationships/slideLayout" Target="../slideLayouts/slideLayout3.xml"/><Relationship Id="rId21" Type="http://schemas.openxmlformats.org/officeDocument/2006/relationships/image" Target="../media/image6.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 Target="../slides/slide4.xml"/><Relationship Id="rId2" Type="http://schemas.openxmlformats.org/officeDocument/2006/relationships/slideLayout" Target="../slideLayouts/slideLayout2.xml"/><Relationship Id="rId16" Type="http://schemas.openxmlformats.org/officeDocument/2006/relationships/image" Target="../media/image2.jpeg"/><Relationship Id="rId20"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audio" Target="../media/audio1.wav"/></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audio" Target="../media/audio1.wav"/><Relationship Id="rId18" Type="http://schemas.openxmlformats.org/officeDocument/2006/relationships/image" Target="../media/image6.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17" Type="http://schemas.openxmlformats.org/officeDocument/2006/relationships/image" Target="../media/image5.jpeg"/><Relationship Id="rId2" Type="http://schemas.openxmlformats.org/officeDocument/2006/relationships/slideLayout" Target="../slideLayouts/slideLayout26.xml"/><Relationship Id="rId16" Type="http://schemas.openxmlformats.org/officeDocument/2006/relationships/image" Target="../media/image4.pn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jpe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sp>
        <p:nvSpPr>
          <p:cNvPr id="48139"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pic>
        <p:nvPicPr>
          <p:cNvPr id="11" name="Picture 8" descr="jing"/>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11">
            <a:hlinkClick r:id="rId17" action="ppaction://hlinksldjump" highlightClick="1"/>
          </p:cNvPr>
          <p:cNvSpPr>
            <a:spLocks noChangeArrowheads="1"/>
          </p:cNvSpPr>
          <p:nvPr userDrawn="1"/>
        </p:nvSpPr>
        <p:spPr bwMode="auto">
          <a:xfrm>
            <a:off x="6939795" y="6460613"/>
            <a:ext cx="431800" cy="360363"/>
          </a:xfrm>
          <a:prstGeom prst="actionButtonHome">
            <a:avLst/>
          </a:prstGeom>
          <a:solidFill>
            <a:srgbClr val="3399FF"/>
          </a:solidFill>
          <a:ln w="12700">
            <a:solidFill>
              <a:srgbClr val="99FF99"/>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7" name="AutoShape 12">
            <a:hlinkClick r:id="" action="ppaction://hlinkshowjump?jump=previousslide" highlightClick="1"/>
          </p:cNvPr>
          <p:cNvSpPr>
            <a:spLocks noChangeArrowheads="1"/>
          </p:cNvSpPr>
          <p:nvPr userDrawn="1"/>
        </p:nvSpPr>
        <p:spPr bwMode="auto">
          <a:xfrm>
            <a:off x="7371595" y="6460614"/>
            <a:ext cx="360363" cy="360363"/>
          </a:xfrm>
          <a:prstGeom prst="actionButtonBackPrevious">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8" name="AutoShape 13">
            <a:hlinkClick r:id="" action="ppaction://hlinkshowjump?jump=nextslide" highlightClick="1"/>
          </p:cNvPr>
          <p:cNvSpPr>
            <a:spLocks noChangeArrowheads="1"/>
          </p:cNvSpPr>
          <p:nvPr userDrawn="1"/>
        </p:nvSpPr>
        <p:spPr bwMode="auto">
          <a:xfrm>
            <a:off x="7735436"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2" name="矩形 1"/>
          <p:cNvSpPr/>
          <p:nvPr userDrawn="1"/>
        </p:nvSpPr>
        <p:spPr>
          <a:xfrm>
            <a:off x="3073085" y="6477054"/>
            <a:ext cx="2741456" cy="369332"/>
          </a:xfrm>
          <a:prstGeom prst="rect">
            <a:avLst/>
          </a:prstGeom>
        </p:spPr>
        <p:txBody>
          <a:bodyPr wrap="none">
            <a:spAutoFit/>
          </a:bodyPr>
          <a:lstStyle/>
          <a:p>
            <a:pPr marL="0" marR="0" indent="0" algn="ctr" defTabSz="914400" rtl="0" eaLnBrk="1" fontAlgn="base" latinLnBrk="0" hangingPunct="1">
              <a:lnSpc>
                <a:spcPct val="100000"/>
              </a:lnSpc>
              <a:spcBef>
                <a:spcPct val="0"/>
              </a:spcBef>
              <a:spcAft>
                <a:spcPct val="0"/>
              </a:spcAft>
              <a:buClrTx/>
              <a:buSzTx/>
              <a:buFontTx/>
              <a:buNone/>
              <a:tabLst/>
              <a:defRPr/>
            </a:pPr>
            <a:r>
              <a:rPr lang="zh-CN" altLang="en-US" sz="1800" b="1" kern="1200" dirty="0" smtClean="0">
                <a:solidFill>
                  <a:srgbClr val="00B0F0"/>
                </a:solidFill>
                <a:latin typeface="Arial" charset="0"/>
                <a:ea typeface="隶书" pitchFamily="49" charset="-122"/>
                <a:cs typeface="+mn-cs"/>
              </a:rPr>
              <a:t>华东交通大学徐春辉制作</a:t>
            </a:r>
            <a:endParaRPr lang="en-US" altLang="zh-CN" sz="1800" b="1" kern="1200" dirty="0">
              <a:solidFill>
                <a:srgbClr val="CC3300"/>
              </a:solidFill>
              <a:latin typeface="Arial" charset="0"/>
              <a:ea typeface="隶书" pitchFamily="49" charset="-122"/>
              <a:cs typeface="+mn-cs"/>
            </a:endParaRPr>
          </a:p>
        </p:txBody>
      </p:sp>
      <p:pic>
        <p:nvPicPr>
          <p:cNvPr id="3" name="图片 2"/>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8129803" y="6460613"/>
            <a:ext cx="360362" cy="360362"/>
          </a:xfrm>
          <a:prstGeom prst="rect">
            <a:avLst/>
          </a:prstGeom>
          <a:solidFill>
            <a:srgbClr val="3399FF"/>
          </a:solidFill>
          <a:ln w="12700">
            <a:solidFill>
              <a:srgbClr val="99FF99"/>
            </a:solidFill>
            <a:miter lim="800000"/>
            <a:headEnd type="none" w="sm" len="sm"/>
            <a:tailEnd type="none" w="sm" len="sm"/>
          </a:ln>
          <a:effectLst/>
        </p:spPr>
      </p:pic>
      <p:pic>
        <p:nvPicPr>
          <p:cNvPr id="13" name="Picture 9" descr="Return">
            <a:hlinkClick r:id="" action="ppaction://hlinkshowjump?jump=lastslideviewed"/>
          </p:cNvPr>
          <p:cNvPicPr preferRelativeResize="0">
            <a:picLocks noChangeArrowheads="1"/>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8129803" y="6488971"/>
            <a:ext cx="323850" cy="323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458147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702" r:id="rId12"/>
  </p:sldLayoutIdLst>
  <p:transition>
    <p:random/>
    <p:sndAc>
      <p:stSnd>
        <p:snd r:embed="rId14"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20"/>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21"/>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932154157"/>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8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jin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8" name="AutoShape 13">
            <a:hlinkClick r:id="" action="ppaction://hlinkshowjump?jump=nextslide" highlightClick="1"/>
          </p:cNvPr>
          <p:cNvSpPr>
            <a:spLocks noChangeArrowheads="1"/>
          </p:cNvSpPr>
          <p:nvPr userDrawn="1"/>
        </p:nvSpPr>
        <p:spPr bwMode="auto">
          <a:xfrm>
            <a:off x="7899558"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fontAlgn="auto">
              <a:spcBef>
                <a:spcPts val="0"/>
              </a:spcBef>
              <a:spcAft>
                <a:spcPts val="0"/>
              </a:spcAft>
              <a:defRPr/>
            </a:pPr>
            <a:endParaRPr lang="zh-CN" altLang="en-US" kern="0" smtClean="0">
              <a:solidFill>
                <a:sysClr val="windowText" lastClr="000000"/>
              </a:solidFill>
            </a:endParaRPr>
          </a:p>
        </p:txBody>
      </p:sp>
      <p:sp>
        <p:nvSpPr>
          <p:cNvPr id="2" name="矩形 1"/>
          <p:cNvSpPr/>
          <p:nvPr userDrawn="1"/>
        </p:nvSpPr>
        <p:spPr>
          <a:xfrm>
            <a:off x="3073085" y="6477054"/>
            <a:ext cx="2741456" cy="369332"/>
          </a:xfrm>
          <a:prstGeom prst="rect">
            <a:avLst/>
          </a:prstGeom>
        </p:spPr>
        <p:txBody>
          <a:bodyPr wrap="none">
            <a:spAutoFit/>
          </a:bodyPr>
          <a:lstStyle/>
          <a:p>
            <a:pPr>
              <a:defRPr/>
            </a:pPr>
            <a:r>
              <a:rPr lang="zh-CN" altLang="en-US" b="1" dirty="0" smtClean="0">
                <a:solidFill>
                  <a:srgbClr val="00B0F0"/>
                </a:solidFill>
                <a:ea typeface="隶书" pitchFamily="49" charset="-122"/>
              </a:rPr>
              <a:t>华东交通大学徐春辉制作</a:t>
            </a:r>
            <a:endParaRPr lang="en-US" altLang="zh-CN" b="1" dirty="0">
              <a:solidFill>
                <a:srgbClr val="CC3300"/>
              </a:solidFill>
              <a:ea typeface="隶书" pitchFamily="49" charset="-122"/>
            </a:endParaRPr>
          </a:p>
        </p:txBody>
      </p:sp>
      <p:pic>
        <p:nvPicPr>
          <p:cNvPr id="9" name="Picture 9" descr="Return">
            <a:hlinkClick r:id="" action="ppaction://hlinkshowjump?jump=lastslideviewed"/>
          </p:cNvPr>
          <p:cNvPicPr preferRelativeResize="0">
            <a:picLocks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8283367" y="6463081"/>
            <a:ext cx="346131" cy="361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32097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p:random/>
    <p:sndAc>
      <p:stSnd>
        <p:snd r:embed="rId1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17"/>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18"/>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audio" Target="../media/audio1.wav"/><Relationship Id="rId1" Type="http://schemas.openxmlformats.org/officeDocument/2006/relationships/slideLayout" Target="../slideLayouts/slideLayout30.xml"/><Relationship Id="rId6" Type="http://schemas.openxmlformats.org/officeDocument/2006/relationships/slide" Target="slide36.xml"/><Relationship Id="rId5" Type="http://schemas.openxmlformats.org/officeDocument/2006/relationships/slide" Target="slide33.xml"/><Relationship Id="rId4" Type="http://schemas.openxmlformats.org/officeDocument/2006/relationships/slide" Target="slide16.xml"/></Relationships>
</file>

<file path=ppt/slides/_rels/slide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image" Target="../media/image10.emf"/><Relationship Id="rId4" Type="http://schemas.openxmlformats.org/officeDocument/2006/relationships/image" Target="../media/image9.wmf"/></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6.xml"/><Relationship Id="rId1" Type="http://schemas.openxmlformats.org/officeDocument/2006/relationships/vmlDrawing" Target="../drawings/vmlDrawing2.vml"/><Relationship Id="rId5" Type="http://schemas.openxmlformats.org/officeDocument/2006/relationships/image" Target="../media/image11.wmf"/><Relationship Id="rId4" Type="http://schemas.openxmlformats.org/officeDocument/2006/relationships/oleObject" Target="../embeddings/oleObject2.bin"/></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8" Type="http://schemas.openxmlformats.org/officeDocument/2006/relationships/image" Target="../media/image15.wmf"/><Relationship Id="rId13" Type="http://schemas.openxmlformats.org/officeDocument/2006/relationships/image" Target="../media/image17.wmf"/><Relationship Id="rId3" Type="http://schemas.openxmlformats.org/officeDocument/2006/relationships/slide" Target="slide8.xml"/><Relationship Id="rId7" Type="http://schemas.openxmlformats.org/officeDocument/2006/relationships/oleObject" Target="../embeddings/oleObject4.bin"/><Relationship Id="rId12" Type="http://schemas.openxmlformats.org/officeDocument/2006/relationships/oleObject" Target="../embeddings/oleObject7.bin"/><Relationship Id="rId2" Type="http://schemas.openxmlformats.org/officeDocument/2006/relationships/slideLayout" Target="../slideLayouts/slideLayout12.xml"/><Relationship Id="rId1" Type="http://schemas.openxmlformats.org/officeDocument/2006/relationships/vmlDrawing" Target="../drawings/vmlDrawing3.vml"/><Relationship Id="rId6" Type="http://schemas.openxmlformats.org/officeDocument/2006/relationships/image" Target="../media/image14.wmf"/><Relationship Id="rId11" Type="http://schemas.openxmlformats.org/officeDocument/2006/relationships/image" Target="../media/image16.wmf"/><Relationship Id="rId5" Type="http://schemas.openxmlformats.org/officeDocument/2006/relationships/oleObject" Target="../embeddings/oleObject3.bin"/><Relationship Id="rId15" Type="http://schemas.openxmlformats.org/officeDocument/2006/relationships/image" Target="../media/image18.wmf"/><Relationship Id="rId10" Type="http://schemas.openxmlformats.org/officeDocument/2006/relationships/oleObject" Target="../embeddings/oleObject6.bin"/><Relationship Id="rId4" Type="http://schemas.openxmlformats.org/officeDocument/2006/relationships/slide" Target="slide11.xml"/><Relationship Id="rId9" Type="http://schemas.openxmlformats.org/officeDocument/2006/relationships/oleObject" Target="../embeddings/oleObject5.bin"/><Relationship Id="rId14" Type="http://schemas.openxmlformats.org/officeDocument/2006/relationships/oleObject" Target="../embeddings/oleObject8.bin"/></Relationships>
</file>

<file path=ppt/slides/_rels/slide19.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audio" Target="../media/audio1.wav"/><Relationship Id="rId7"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9.wmf"/><Relationship Id="rId5" Type="http://schemas.openxmlformats.org/officeDocument/2006/relationships/oleObject" Target="../embeddings/oleObject9.bin"/><Relationship Id="rId10" Type="http://schemas.openxmlformats.org/officeDocument/2006/relationships/oleObject" Target="../embeddings/oleObject12.bin"/><Relationship Id="rId4" Type="http://schemas.openxmlformats.org/officeDocument/2006/relationships/slide" Target="slide17.xml"/><Relationship Id="rId9" Type="http://schemas.openxmlformats.org/officeDocument/2006/relationships/oleObject" Target="../embeddings/oleObject11.bin"/></Relationships>
</file>

<file path=ppt/slides/_rels/slide2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21.wmf"/><Relationship Id="rId5" Type="http://schemas.openxmlformats.org/officeDocument/2006/relationships/oleObject" Target="../embeddings/oleObject13.bin"/><Relationship Id="rId4" Type="http://schemas.openxmlformats.org/officeDocument/2006/relationships/slide" Target="slide2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slide" Target="slide26.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2.xml"/><Relationship Id="rId1" Type="http://schemas.openxmlformats.org/officeDocument/2006/relationships/vmlDrawing" Target="../drawings/vmlDrawing6.vml"/><Relationship Id="rId4" Type="http://schemas.openxmlformats.org/officeDocument/2006/relationships/image" Target="../media/image21.wmf"/></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image" Target="../media/image31.emf"/></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slide" Target="slide60.xml"/><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8" Type="http://schemas.openxmlformats.org/officeDocument/2006/relationships/oleObject" Target="../embeddings/oleObject17.bin"/><Relationship Id="rId3" Type="http://schemas.openxmlformats.org/officeDocument/2006/relationships/image" Target="../media/image40.jpeg"/><Relationship Id="rId7" Type="http://schemas.openxmlformats.org/officeDocument/2006/relationships/image" Target="../media/image39.wmf"/><Relationship Id="rId2" Type="http://schemas.openxmlformats.org/officeDocument/2006/relationships/slideLayout" Target="../slideLayouts/slideLayout12.xml"/><Relationship Id="rId1" Type="http://schemas.openxmlformats.org/officeDocument/2006/relationships/vmlDrawing" Target="../drawings/vmlDrawing7.vml"/><Relationship Id="rId6" Type="http://schemas.openxmlformats.org/officeDocument/2006/relationships/oleObject" Target="../embeddings/oleObject16.bin"/><Relationship Id="rId5" Type="http://schemas.openxmlformats.org/officeDocument/2006/relationships/image" Target="../media/image38.wmf"/><Relationship Id="rId4" Type="http://schemas.openxmlformats.org/officeDocument/2006/relationships/oleObject" Target="../embeddings/oleObject15.bin"/></Relationships>
</file>

<file path=ppt/slides/_rels/slide69.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12.xml"/><Relationship Id="rId1" Type="http://schemas.openxmlformats.org/officeDocument/2006/relationships/vmlDrawing" Target="../drawings/vmlDrawing8.vml"/><Relationship Id="rId5" Type="http://schemas.openxmlformats.org/officeDocument/2006/relationships/oleObject" Target="../embeddings/oleObject19.bin"/><Relationship Id="rId4" Type="http://schemas.openxmlformats.org/officeDocument/2006/relationships/image" Target="../media/image41.wmf"/></Relationships>
</file>

<file path=ppt/slides/_rels/slide70.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12.xml"/><Relationship Id="rId1" Type="http://schemas.openxmlformats.org/officeDocument/2006/relationships/vmlDrawing" Target="../drawings/vmlDrawing9.vml"/><Relationship Id="rId6" Type="http://schemas.openxmlformats.org/officeDocument/2006/relationships/oleObject" Target="../embeddings/oleObject22.bin"/><Relationship Id="rId5" Type="http://schemas.openxmlformats.org/officeDocument/2006/relationships/oleObject" Target="../embeddings/oleObject21.bin"/><Relationship Id="rId4" Type="http://schemas.openxmlformats.org/officeDocument/2006/relationships/image" Target="../media/image41.wmf"/></Relationships>
</file>

<file path=ppt/slides/_rels/slide7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slide" Target="slide74.xml"/><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slide" Target="slide75.xml"/></Relationships>
</file>

<file path=ppt/slides/_rels/slide7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slide" Target="slide48.xml"/><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3" Type="http://schemas.openxmlformats.org/officeDocument/2006/relationships/slide" Target="slide80.xml"/><Relationship Id="rId2" Type="http://schemas.openxmlformats.org/officeDocument/2006/relationships/slide" Target="slide79.xml"/><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Rectangle 5"/>
          <p:cNvSpPr txBox="1">
            <a:spLocks noChangeArrowheads="1"/>
          </p:cNvSpPr>
          <p:nvPr/>
        </p:nvSpPr>
        <p:spPr bwMode="auto">
          <a:xfrm>
            <a:off x="468313" y="1819275"/>
            <a:ext cx="82296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a:lstStyle>
          <a:p>
            <a:pPr algn="ctr"/>
            <a:r>
              <a:rPr lang="en-US" altLang="zh-CN" sz="6600" dirty="0" smtClean="0">
                <a:ea typeface="隶书" pitchFamily="49" charset="-122"/>
              </a:rPr>
              <a:t/>
            </a:r>
            <a:br>
              <a:rPr lang="en-US" altLang="zh-CN" sz="6600" dirty="0" smtClean="0">
                <a:ea typeface="隶书" pitchFamily="49" charset="-122"/>
              </a:rPr>
            </a:br>
            <a:r>
              <a:rPr lang="zh-CN" altLang="en-US" sz="6600" dirty="0" smtClean="0">
                <a:ea typeface="隶书" pitchFamily="49" charset="-122"/>
              </a:rPr>
              <a:t>单片</a:t>
            </a:r>
            <a:r>
              <a:rPr lang="zh-CN" altLang="en-US" sz="6600" dirty="0" smtClean="0">
                <a:ea typeface="隶书" pitchFamily="49" charset="-122"/>
              </a:rPr>
              <a:t>微</a:t>
            </a:r>
            <a:r>
              <a:rPr lang="zh-CN" altLang="en-US" sz="6600" dirty="0" smtClean="0">
                <a:ea typeface="隶书" pitchFamily="49" charset="-122"/>
              </a:rPr>
              <a:t>型计算</a:t>
            </a:r>
            <a:r>
              <a:rPr lang="zh-CN" altLang="en-US" sz="6600" dirty="0" smtClean="0">
                <a:ea typeface="隶书" pitchFamily="49" charset="-122"/>
              </a:rPr>
              <a:t>机</a:t>
            </a:r>
            <a:endParaRPr lang="en-US" altLang="zh-CN" sz="6600" dirty="0" smtClean="0">
              <a:ea typeface="隶书" pitchFamily="49" charset="-122"/>
            </a:endParaRPr>
          </a:p>
          <a:p>
            <a:pPr algn="ctr"/>
            <a:r>
              <a:rPr lang="zh-CN" altLang="en-US" sz="6600" dirty="0" smtClean="0">
                <a:ea typeface="隶书" pitchFamily="49" charset="-122"/>
              </a:rPr>
              <a:t>原理及</a:t>
            </a:r>
            <a:r>
              <a:rPr lang="zh-CN" altLang="en-US" sz="6600" dirty="0" smtClean="0">
                <a:ea typeface="隶书" pitchFamily="49" charset="-122"/>
              </a:rPr>
              <a:t>应用</a:t>
            </a:r>
            <a:endParaRPr lang="zh-CN" altLang="en-US" sz="6600" dirty="0">
              <a:ea typeface="隶书" pitchFamily="49" charset="-122"/>
            </a:endParaRPr>
          </a:p>
        </p:txBody>
      </p:sp>
      <p:sp>
        <p:nvSpPr>
          <p:cNvPr id="4" name="TextBox 3"/>
          <p:cNvSpPr txBox="1"/>
          <p:nvPr/>
        </p:nvSpPr>
        <p:spPr>
          <a:xfrm>
            <a:off x="2743200" y="4232366"/>
            <a:ext cx="3744686" cy="830997"/>
          </a:xfrm>
          <a:prstGeom prst="rect">
            <a:avLst/>
          </a:prstGeom>
          <a:noFill/>
        </p:spPr>
        <p:txBody>
          <a:bodyPr wrap="square" rtlCol="0">
            <a:spAutoFit/>
          </a:bodyPr>
          <a:lstStyle/>
          <a:p>
            <a:r>
              <a:rPr lang="zh-CN" altLang="en-US" sz="2400" b="1" dirty="0">
                <a:solidFill>
                  <a:srgbClr val="CC3300"/>
                </a:solidFill>
                <a:latin typeface="+mj-lt"/>
                <a:ea typeface="隶书" pitchFamily="49" charset="-122"/>
                <a:cs typeface="+mj-cs"/>
              </a:rPr>
              <a:t>华东交通大学徐春辉制作</a:t>
            </a:r>
            <a:endParaRPr lang="en-US" altLang="zh-CN" sz="2400" b="1" dirty="0">
              <a:solidFill>
                <a:srgbClr val="CC3300"/>
              </a:solidFill>
              <a:latin typeface="+mj-lt"/>
              <a:ea typeface="隶书" pitchFamily="49" charset="-122"/>
              <a:cs typeface="+mj-cs"/>
            </a:endParaRPr>
          </a:p>
          <a:p>
            <a:r>
              <a:rPr lang="en-US" altLang="zh-CN" sz="2400" b="1" dirty="0" smtClean="0">
                <a:solidFill>
                  <a:srgbClr val="CC3300"/>
                </a:solidFill>
                <a:latin typeface="+mj-lt"/>
                <a:ea typeface="隶书" pitchFamily="49" charset="-122"/>
                <a:cs typeface="+mj-cs"/>
              </a:rPr>
              <a:t>2017</a:t>
            </a:r>
            <a:r>
              <a:rPr lang="zh-CN" altLang="en-US" sz="2400" b="1" dirty="0" smtClean="0">
                <a:solidFill>
                  <a:srgbClr val="CC3300"/>
                </a:solidFill>
                <a:latin typeface="+mj-lt"/>
                <a:ea typeface="隶书" pitchFamily="49" charset="-122"/>
                <a:cs typeface="+mj-cs"/>
              </a:rPr>
              <a:t>年</a:t>
            </a:r>
            <a:r>
              <a:rPr lang="en-US" altLang="zh-CN" sz="2400" b="1" dirty="0">
                <a:solidFill>
                  <a:srgbClr val="CC3300"/>
                </a:solidFill>
                <a:latin typeface="+mj-lt"/>
                <a:ea typeface="隶书" pitchFamily="49" charset="-122"/>
                <a:cs typeface="+mj-cs"/>
              </a:rPr>
              <a:t>8</a:t>
            </a:r>
            <a:r>
              <a:rPr lang="zh-CN" altLang="en-US" sz="2400" b="1" dirty="0" smtClean="0">
                <a:solidFill>
                  <a:srgbClr val="CC3300"/>
                </a:solidFill>
                <a:latin typeface="+mj-lt"/>
                <a:ea typeface="隶书" pitchFamily="49" charset="-122"/>
                <a:cs typeface="+mj-cs"/>
              </a:rPr>
              <a:t>月</a:t>
            </a:r>
            <a:endParaRPr lang="zh-CN" altLang="en-US" sz="2400" b="1" dirty="0">
              <a:solidFill>
                <a:srgbClr val="CC3300"/>
              </a:solidFill>
              <a:latin typeface="+mj-lt"/>
              <a:ea typeface="隶书" pitchFamily="49" charset="-122"/>
              <a:cs typeface="+mj-cs"/>
            </a:endParaRPr>
          </a:p>
        </p:txBody>
      </p:sp>
    </p:spTree>
    <p:extLst>
      <p:ext uri="{BB962C8B-B14F-4D97-AF65-F5344CB8AC3E}">
        <p14:creationId xmlns:p14="http://schemas.microsoft.com/office/powerpoint/2010/main" val="1569751674"/>
      </p:ext>
    </p:extLst>
  </p:cSld>
  <p:clrMapOvr>
    <a:masterClrMapping/>
  </p:clrMapOvr>
  <p:transition>
    <p:random/>
    <p:sndAc>
      <p:stSnd>
        <p:snd r:embed="rId2" name="camer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1687296" y="2190234"/>
            <a:ext cx="5591595" cy="1938992"/>
          </a:xfrm>
          <a:prstGeom prst="rect">
            <a:avLst/>
          </a:prstGeom>
        </p:spPr>
        <p:txBody>
          <a:bodyPr wrap="none">
            <a:spAutoFit/>
          </a:bodyPr>
          <a:lstStyle/>
          <a:p>
            <a:pPr>
              <a:lnSpc>
                <a:spcPct val="150000"/>
              </a:lnSpc>
            </a:pPr>
            <a:r>
              <a:rPr lang="zh-CN" altLang="en-US" sz="4000" b="1" dirty="0" smtClean="0">
                <a:solidFill>
                  <a:schemeClr val="accent2"/>
                </a:solidFill>
                <a:latin typeface="宋体" pitchFamily="2" charset="-122"/>
                <a:ea typeface="+mj-ea"/>
              </a:rPr>
              <a:t>第</a:t>
            </a:r>
            <a:r>
              <a:rPr lang="en-US" altLang="zh-CN" sz="4000" b="1" dirty="0">
                <a:solidFill>
                  <a:schemeClr val="accent2"/>
                </a:solidFill>
                <a:latin typeface="宋体" pitchFamily="2" charset="-122"/>
                <a:ea typeface="+mj-ea"/>
              </a:rPr>
              <a:t>9</a:t>
            </a:r>
            <a:r>
              <a:rPr lang="zh-CN" altLang="en-US" sz="4000" b="1" dirty="0">
                <a:solidFill>
                  <a:schemeClr val="accent2"/>
                </a:solidFill>
                <a:latin typeface="宋体" pitchFamily="2" charset="-122"/>
                <a:ea typeface="+mj-ea"/>
              </a:rPr>
              <a:t>章  </a:t>
            </a:r>
            <a:r>
              <a:rPr lang="en-US" altLang="zh-CN" sz="4000" b="1" dirty="0" smtClean="0">
                <a:solidFill>
                  <a:schemeClr val="accent2"/>
                </a:solidFill>
                <a:latin typeface="宋体" pitchFamily="2" charset="-122"/>
                <a:ea typeface="+mj-ea"/>
              </a:rPr>
              <a:t>51</a:t>
            </a:r>
            <a:r>
              <a:rPr lang="zh-CN" altLang="en-US" sz="4000" b="1" dirty="0" smtClean="0">
                <a:solidFill>
                  <a:schemeClr val="accent2"/>
                </a:solidFill>
                <a:latin typeface="宋体" pitchFamily="2" charset="-122"/>
                <a:ea typeface="+mj-ea"/>
              </a:rPr>
              <a:t>系列单片机的</a:t>
            </a:r>
            <a:endParaRPr lang="en-US" altLang="zh-CN" sz="4000" b="1" dirty="0" smtClean="0">
              <a:solidFill>
                <a:schemeClr val="accent2"/>
              </a:solidFill>
              <a:latin typeface="宋体" pitchFamily="2" charset="-122"/>
              <a:ea typeface="+mj-ea"/>
            </a:endParaRPr>
          </a:p>
          <a:p>
            <a:pPr>
              <a:lnSpc>
                <a:spcPct val="150000"/>
              </a:lnSpc>
            </a:pPr>
            <a:r>
              <a:rPr lang="zh-CN" altLang="en-US" sz="4000" b="1" dirty="0" smtClean="0">
                <a:solidFill>
                  <a:schemeClr val="accent2"/>
                </a:solidFill>
                <a:latin typeface="宋体" pitchFamily="2" charset="-122"/>
                <a:ea typeface="+mj-ea"/>
              </a:rPr>
              <a:t>定时器</a:t>
            </a:r>
            <a:r>
              <a:rPr lang="en-US" altLang="zh-CN" sz="4000" b="1" dirty="0">
                <a:solidFill>
                  <a:schemeClr val="accent2"/>
                </a:solidFill>
                <a:latin typeface="宋体" pitchFamily="2" charset="-122"/>
                <a:ea typeface="+mj-ea"/>
              </a:rPr>
              <a:t>/</a:t>
            </a:r>
            <a:r>
              <a:rPr lang="zh-CN" altLang="en-US" sz="4000" b="1" dirty="0">
                <a:solidFill>
                  <a:schemeClr val="accent2"/>
                </a:solidFill>
                <a:latin typeface="宋体" pitchFamily="2" charset="-122"/>
                <a:ea typeface="+mj-ea"/>
              </a:rPr>
              <a:t>计数器</a:t>
            </a:r>
          </a:p>
        </p:txBody>
      </p:sp>
    </p:spTree>
    <p:extLst>
      <p:ext uri="{BB962C8B-B14F-4D97-AF65-F5344CB8AC3E}">
        <p14:creationId xmlns:p14="http://schemas.microsoft.com/office/powerpoint/2010/main" val="437182869"/>
      </p:ext>
    </p:extLst>
  </p:cSld>
  <p:clrMapOvr>
    <a:masterClrMapping/>
  </p:clrMapOvr>
  <p:transition>
    <p:random/>
    <p:sndAc>
      <p:stSnd>
        <p:snd r:embed="rId2" name="camera.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0" y="485845"/>
            <a:ext cx="9144000" cy="3785652"/>
          </a:xfrm>
          <a:prstGeom prst="rect">
            <a:avLst/>
          </a:prstGeom>
        </p:spPr>
        <p:txBody>
          <a:bodyPr wrap="square">
            <a:spAutoFit/>
          </a:bodyPr>
          <a:lstStyle/>
          <a:p>
            <a:pPr algn="l">
              <a:lnSpc>
                <a:spcPct val="150000"/>
              </a:lnSpc>
            </a:pPr>
            <a:r>
              <a:rPr lang="zh-CN" altLang="en-US" sz="2000" b="1" dirty="0" smtClean="0">
                <a:solidFill>
                  <a:srgbClr val="FF0000"/>
                </a:solidFill>
                <a:latin typeface="黑体" pitchFamily="2" charset="-122"/>
              </a:rPr>
              <a:t>    内容</a:t>
            </a:r>
            <a:r>
              <a:rPr lang="zh-CN" altLang="en-US" sz="2000" b="1" dirty="0">
                <a:solidFill>
                  <a:srgbClr val="FF0000"/>
                </a:solidFill>
                <a:latin typeface="黑体" pitchFamily="2" charset="-122"/>
              </a:rPr>
              <a:t>提要</a:t>
            </a:r>
          </a:p>
          <a:p>
            <a:pPr algn="l">
              <a:lnSpc>
                <a:spcPct val="150000"/>
              </a:lnSpc>
            </a:pPr>
            <a:r>
              <a:rPr lang="zh-CN" altLang="en-US" sz="2000" kern="1000" dirty="0" smtClean="0">
                <a:latin typeface="Times New Roman"/>
                <a:ea typeface="宋体"/>
                <a:cs typeface="Times New Roman"/>
              </a:rPr>
              <a:t>        本章</a:t>
            </a:r>
            <a:r>
              <a:rPr lang="zh-CN" altLang="en-US" sz="2000" kern="1000" dirty="0">
                <a:latin typeface="Times New Roman"/>
                <a:ea typeface="宋体"/>
                <a:cs typeface="Times New Roman"/>
              </a:rPr>
              <a:t>主要介绍</a:t>
            </a:r>
            <a:r>
              <a:rPr lang="en-US" altLang="zh-CN" sz="2000" kern="1000" dirty="0">
                <a:latin typeface="Times New Roman"/>
                <a:ea typeface="宋体"/>
                <a:cs typeface="Times New Roman"/>
              </a:rPr>
              <a:t>AT89S51</a:t>
            </a:r>
            <a:r>
              <a:rPr lang="zh-CN" altLang="en-US" sz="2000" kern="1000" dirty="0">
                <a:latin typeface="Times New Roman"/>
                <a:ea typeface="宋体"/>
                <a:cs typeface="Times New Roman"/>
              </a:rPr>
              <a:t>单片机芯片内定时器</a:t>
            </a:r>
            <a:r>
              <a:rPr lang="en-US" altLang="zh-CN" sz="2000" kern="1000" dirty="0">
                <a:latin typeface="Times New Roman"/>
                <a:ea typeface="宋体"/>
                <a:cs typeface="Times New Roman"/>
              </a:rPr>
              <a:t>/</a:t>
            </a:r>
            <a:r>
              <a:rPr lang="zh-CN" altLang="en-US" sz="2000" kern="1000" dirty="0">
                <a:latin typeface="Times New Roman"/>
                <a:ea typeface="宋体"/>
                <a:cs typeface="Times New Roman"/>
              </a:rPr>
              <a:t>计数器的结构和功能，结合实例详细介绍定时器</a:t>
            </a:r>
            <a:r>
              <a:rPr lang="en-US" altLang="zh-CN" sz="2000" kern="1000" dirty="0">
                <a:latin typeface="Times New Roman"/>
                <a:ea typeface="宋体"/>
                <a:cs typeface="Times New Roman"/>
              </a:rPr>
              <a:t>/</a:t>
            </a:r>
            <a:r>
              <a:rPr lang="zh-CN" altLang="en-US" sz="2000" kern="1000" dirty="0">
                <a:latin typeface="Times New Roman"/>
                <a:ea typeface="宋体"/>
                <a:cs typeface="Times New Roman"/>
              </a:rPr>
              <a:t>计数器的两种工作模式和</a:t>
            </a:r>
            <a:r>
              <a:rPr lang="en-US" altLang="zh-CN" sz="2000" kern="1000" dirty="0">
                <a:latin typeface="Times New Roman"/>
                <a:ea typeface="宋体"/>
                <a:cs typeface="Times New Roman"/>
              </a:rPr>
              <a:t>4</a:t>
            </a:r>
            <a:r>
              <a:rPr lang="zh-CN" altLang="en-US" sz="2000" kern="1000" dirty="0">
                <a:latin typeface="Times New Roman"/>
                <a:ea typeface="宋体"/>
                <a:cs typeface="Times New Roman"/>
              </a:rPr>
              <a:t>种工作方式，以及相关的几个特殊功能寄存器及其编程应用</a:t>
            </a:r>
            <a:r>
              <a:rPr lang="zh-CN" altLang="en-US" sz="2000" kern="1000" dirty="0" smtClean="0">
                <a:latin typeface="Times New Roman"/>
                <a:ea typeface="宋体"/>
                <a:cs typeface="Times New Roman"/>
              </a:rPr>
              <a:t>。</a:t>
            </a:r>
            <a:endParaRPr lang="zh-CN" altLang="en-US" sz="2000" dirty="0"/>
          </a:p>
          <a:p>
            <a:pPr algn="l">
              <a:lnSpc>
                <a:spcPct val="150000"/>
              </a:lnSpc>
            </a:pPr>
            <a:r>
              <a:rPr lang="zh-CN" altLang="en-US" sz="2000" b="1" dirty="0" smtClean="0">
                <a:solidFill>
                  <a:srgbClr val="FF0000"/>
                </a:solidFill>
                <a:latin typeface="黑体" pitchFamily="2" charset="-122"/>
              </a:rPr>
              <a:t>    学习</a:t>
            </a:r>
            <a:r>
              <a:rPr lang="zh-CN" altLang="en-US" sz="2000" b="1" dirty="0">
                <a:solidFill>
                  <a:srgbClr val="FF0000"/>
                </a:solidFill>
                <a:latin typeface="黑体" pitchFamily="2" charset="-122"/>
              </a:rPr>
              <a:t>要点</a:t>
            </a:r>
          </a:p>
          <a:p>
            <a:pPr algn="l">
              <a:lnSpc>
                <a:spcPct val="150000"/>
              </a:lnSpc>
            </a:pPr>
            <a:r>
              <a:rPr lang="zh-CN" altLang="en-US" sz="2000" dirty="0" smtClean="0"/>
              <a:t>      了解</a:t>
            </a:r>
            <a:r>
              <a:rPr lang="zh-CN" altLang="en-US" sz="2000" dirty="0"/>
              <a:t>定时器</a:t>
            </a:r>
            <a:r>
              <a:rPr lang="en-US" altLang="zh-CN" sz="2000" dirty="0"/>
              <a:t>/</a:t>
            </a:r>
            <a:r>
              <a:rPr lang="zh-CN" altLang="en-US" sz="2000" dirty="0"/>
              <a:t>计数器的结构和工作原理。</a:t>
            </a:r>
          </a:p>
          <a:p>
            <a:pPr algn="l">
              <a:lnSpc>
                <a:spcPct val="150000"/>
              </a:lnSpc>
            </a:pPr>
            <a:r>
              <a:rPr lang="zh-CN" altLang="en-US" sz="2000" dirty="0"/>
              <a:t>  掌握定时器</a:t>
            </a:r>
            <a:r>
              <a:rPr lang="en-US" altLang="zh-CN" sz="2000" dirty="0"/>
              <a:t>/</a:t>
            </a:r>
            <a:r>
              <a:rPr lang="zh-CN" altLang="en-US" sz="2000" dirty="0"/>
              <a:t>计数器的使用方法。</a:t>
            </a:r>
          </a:p>
          <a:p>
            <a:pPr algn="l">
              <a:lnSpc>
                <a:spcPct val="150000"/>
              </a:lnSpc>
            </a:pPr>
            <a:r>
              <a:rPr lang="zh-CN" altLang="en-US" sz="2000" dirty="0"/>
              <a:t>  结合中断和查询的方式，熟练编写定时器</a:t>
            </a:r>
            <a:r>
              <a:rPr lang="en-US" altLang="zh-CN" sz="2000" dirty="0"/>
              <a:t>/</a:t>
            </a:r>
            <a:r>
              <a:rPr lang="zh-CN" altLang="en-US" sz="2000" dirty="0"/>
              <a:t>计数器相关程序。</a:t>
            </a:r>
          </a:p>
        </p:txBody>
      </p:sp>
    </p:spTree>
    <p:extLst>
      <p:ext uri="{BB962C8B-B14F-4D97-AF65-F5344CB8AC3E}">
        <p14:creationId xmlns:p14="http://schemas.microsoft.com/office/powerpoint/2010/main" val="3562561994"/>
      </p:ext>
    </p:extLst>
  </p:cSld>
  <p:clrMapOvr>
    <a:masterClrMapping/>
  </p:clrMapOvr>
  <p:transition>
    <p:random/>
    <p:sndAc>
      <p:stSnd>
        <p:snd r:embed="rId2" name="camera.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1651000" y="1798409"/>
            <a:ext cx="8255000" cy="3416320"/>
          </a:xfrm>
          <a:prstGeom prst="rect">
            <a:avLst/>
          </a:prstGeom>
        </p:spPr>
        <p:txBody>
          <a:bodyPr wrap="square">
            <a:spAutoFit/>
          </a:bodyPr>
          <a:lstStyle/>
          <a:p>
            <a:pPr algn="l">
              <a:lnSpc>
                <a:spcPct val="150000"/>
              </a:lnSpc>
            </a:pPr>
            <a:r>
              <a:rPr lang="en-US" altLang="zh-CN" sz="2400" b="1" dirty="0" smtClean="0">
                <a:solidFill>
                  <a:schemeClr val="accent6"/>
                </a:solidFill>
                <a:hlinkClick r:id="" action="ppaction://hlinkshowjump?jump=nextslide"/>
              </a:rPr>
              <a:t>9.1  </a:t>
            </a:r>
            <a:r>
              <a:rPr lang="zh-CN" altLang="en-US" sz="2400" b="1" dirty="0">
                <a:solidFill>
                  <a:schemeClr val="accent6"/>
                </a:solidFill>
                <a:hlinkClick r:id="" action="ppaction://hlinkshowjump?jump=nextslide"/>
              </a:rPr>
              <a:t>定时器</a:t>
            </a:r>
            <a:r>
              <a:rPr lang="en-US" altLang="zh-CN" sz="2400" b="1" dirty="0">
                <a:solidFill>
                  <a:schemeClr val="accent6"/>
                </a:solidFill>
                <a:hlinkClick r:id="" action="ppaction://hlinkshowjump?jump=nextslide"/>
              </a:rPr>
              <a:t>/</a:t>
            </a:r>
            <a:r>
              <a:rPr lang="zh-CN" altLang="en-US" sz="2400" b="1" dirty="0">
                <a:solidFill>
                  <a:schemeClr val="accent6"/>
                </a:solidFill>
                <a:hlinkClick r:id="" action="ppaction://hlinkshowjump?jump=nextslide"/>
              </a:rPr>
              <a:t>计数器概述</a:t>
            </a:r>
            <a:r>
              <a:rPr lang="zh-CN" altLang="en-US" sz="2400" b="1" dirty="0">
                <a:solidFill>
                  <a:schemeClr val="accent6"/>
                </a:solidFill>
              </a:rPr>
              <a:t>	</a:t>
            </a:r>
            <a:endParaRPr lang="en-US" altLang="zh-CN" sz="2400" b="1" dirty="0">
              <a:solidFill>
                <a:schemeClr val="accent6"/>
              </a:solidFill>
            </a:endParaRPr>
          </a:p>
          <a:p>
            <a:pPr algn="l">
              <a:lnSpc>
                <a:spcPct val="150000"/>
              </a:lnSpc>
            </a:pPr>
            <a:r>
              <a:rPr lang="en-US" altLang="zh-CN" sz="2400" b="1" dirty="0" smtClean="0">
                <a:solidFill>
                  <a:schemeClr val="accent6"/>
                </a:solidFill>
                <a:hlinkClick r:id="rId3" action="ppaction://hlinksldjump"/>
              </a:rPr>
              <a:t>9.2  </a:t>
            </a:r>
            <a:r>
              <a:rPr lang="en-US" altLang="zh-CN" sz="2400" b="1" dirty="0">
                <a:solidFill>
                  <a:schemeClr val="accent6"/>
                </a:solidFill>
                <a:hlinkClick r:id="rId3" action="ppaction://hlinksldjump"/>
              </a:rPr>
              <a:t>AT89S51</a:t>
            </a:r>
            <a:r>
              <a:rPr lang="zh-CN" altLang="en-US" sz="2400" b="1" dirty="0">
                <a:solidFill>
                  <a:schemeClr val="accent6"/>
                </a:solidFill>
                <a:hlinkClick r:id="rId3" action="ppaction://hlinksldjump"/>
              </a:rPr>
              <a:t>单片机定时器</a:t>
            </a:r>
            <a:r>
              <a:rPr lang="en-US" altLang="zh-CN" sz="2400" b="1" dirty="0">
                <a:solidFill>
                  <a:schemeClr val="accent6"/>
                </a:solidFill>
                <a:hlinkClick r:id="rId3" action="ppaction://hlinksldjump"/>
              </a:rPr>
              <a:t>/</a:t>
            </a:r>
            <a:r>
              <a:rPr lang="zh-CN" altLang="en-US" sz="2400" b="1" dirty="0">
                <a:solidFill>
                  <a:schemeClr val="accent6"/>
                </a:solidFill>
                <a:hlinkClick r:id="rId3" action="ppaction://hlinksldjump"/>
              </a:rPr>
              <a:t>计数器的结构</a:t>
            </a:r>
            <a:endParaRPr lang="zh-CN" altLang="en-US" sz="2400" b="1" dirty="0">
              <a:solidFill>
                <a:schemeClr val="accent6"/>
              </a:solidFill>
            </a:endParaRPr>
          </a:p>
          <a:p>
            <a:pPr algn="l">
              <a:lnSpc>
                <a:spcPct val="150000"/>
              </a:lnSpc>
            </a:pPr>
            <a:r>
              <a:rPr lang="en-US" altLang="zh-CN" sz="2400" b="1" dirty="0" smtClean="0">
                <a:solidFill>
                  <a:schemeClr val="accent6"/>
                </a:solidFill>
                <a:hlinkClick r:id="rId4" action="ppaction://hlinksldjump"/>
              </a:rPr>
              <a:t>9.3  </a:t>
            </a:r>
            <a:r>
              <a:rPr lang="zh-CN" altLang="en-US" sz="2400" b="1" dirty="0">
                <a:solidFill>
                  <a:schemeClr val="accent6"/>
                </a:solidFill>
                <a:hlinkClick r:id="rId4" action="ppaction://hlinksldjump"/>
              </a:rPr>
              <a:t>定时器</a:t>
            </a:r>
            <a:r>
              <a:rPr lang="en-US" altLang="zh-CN" sz="2400" b="1" dirty="0">
                <a:solidFill>
                  <a:schemeClr val="accent6"/>
                </a:solidFill>
                <a:hlinkClick r:id="rId4" action="ppaction://hlinksldjump"/>
              </a:rPr>
              <a:t>/</a:t>
            </a:r>
            <a:r>
              <a:rPr lang="zh-CN" altLang="en-US" sz="2400" b="1" dirty="0">
                <a:solidFill>
                  <a:schemeClr val="accent6"/>
                </a:solidFill>
                <a:hlinkClick r:id="rId4" action="ppaction://hlinksldjump"/>
              </a:rPr>
              <a:t>计数器的</a:t>
            </a:r>
            <a:r>
              <a:rPr lang="en-US" altLang="zh-CN" sz="2400" b="1" dirty="0">
                <a:solidFill>
                  <a:schemeClr val="accent6"/>
                </a:solidFill>
                <a:hlinkClick r:id="rId4" action="ppaction://hlinksldjump"/>
              </a:rPr>
              <a:t>4</a:t>
            </a:r>
            <a:r>
              <a:rPr lang="zh-CN" altLang="en-US" sz="2400" b="1" dirty="0">
                <a:solidFill>
                  <a:schemeClr val="accent6"/>
                </a:solidFill>
                <a:hlinkClick r:id="rId4" action="ppaction://hlinksldjump"/>
              </a:rPr>
              <a:t>种工作方式</a:t>
            </a:r>
            <a:endParaRPr lang="zh-CN" altLang="en-US" sz="2400" b="1" dirty="0">
              <a:solidFill>
                <a:schemeClr val="accent6"/>
              </a:solidFill>
            </a:endParaRPr>
          </a:p>
          <a:p>
            <a:pPr algn="l">
              <a:lnSpc>
                <a:spcPct val="150000"/>
              </a:lnSpc>
            </a:pPr>
            <a:r>
              <a:rPr lang="en-US" altLang="zh-CN" sz="2400" b="1" dirty="0" smtClean="0">
                <a:solidFill>
                  <a:schemeClr val="accent6"/>
                </a:solidFill>
                <a:hlinkClick r:id="rId5" action="ppaction://hlinksldjump"/>
              </a:rPr>
              <a:t>9.4  </a:t>
            </a:r>
            <a:r>
              <a:rPr lang="zh-CN" altLang="en-US" sz="2400" b="1" dirty="0">
                <a:solidFill>
                  <a:schemeClr val="accent6"/>
                </a:solidFill>
                <a:hlinkClick r:id="rId5" action="ppaction://hlinksldjump"/>
              </a:rPr>
              <a:t>对外部输入的计数信号的要求</a:t>
            </a:r>
            <a:endParaRPr lang="zh-CN" altLang="en-US" sz="2400" b="1" dirty="0">
              <a:solidFill>
                <a:schemeClr val="accent6"/>
              </a:solidFill>
            </a:endParaRPr>
          </a:p>
          <a:p>
            <a:pPr algn="l">
              <a:lnSpc>
                <a:spcPct val="150000"/>
              </a:lnSpc>
            </a:pPr>
            <a:r>
              <a:rPr lang="en-US" altLang="zh-CN" sz="2400" b="1" dirty="0" smtClean="0">
                <a:solidFill>
                  <a:schemeClr val="accent6"/>
                </a:solidFill>
                <a:hlinkClick r:id="rId6" action="ppaction://hlinksldjump"/>
              </a:rPr>
              <a:t>9.5  </a:t>
            </a:r>
            <a:r>
              <a:rPr lang="zh-CN" altLang="en-US" sz="2400" b="1" dirty="0">
                <a:solidFill>
                  <a:schemeClr val="accent6"/>
                </a:solidFill>
                <a:hlinkClick r:id="rId6" action="ppaction://hlinksldjump"/>
              </a:rPr>
              <a:t>定时器</a:t>
            </a:r>
            <a:r>
              <a:rPr lang="en-US" altLang="zh-CN" sz="2400" b="1" dirty="0">
                <a:solidFill>
                  <a:schemeClr val="accent6"/>
                </a:solidFill>
                <a:hlinkClick r:id="rId6" action="ppaction://hlinksldjump"/>
              </a:rPr>
              <a:t>/</a:t>
            </a:r>
            <a:r>
              <a:rPr lang="zh-CN" altLang="en-US" sz="2400" b="1" dirty="0">
                <a:solidFill>
                  <a:schemeClr val="accent6"/>
                </a:solidFill>
                <a:hlinkClick r:id="rId6" action="ppaction://hlinksldjump"/>
              </a:rPr>
              <a:t>计数器的编程和应用</a:t>
            </a:r>
            <a:endParaRPr lang="zh-CN" altLang="en-US" sz="2400" b="1" dirty="0">
              <a:solidFill>
                <a:schemeClr val="accent6"/>
              </a:solidFill>
            </a:endParaRPr>
          </a:p>
          <a:p>
            <a:pPr algn="l">
              <a:lnSpc>
                <a:spcPct val="150000"/>
              </a:lnSpc>
            </a:pPr>
            <a:endParaRPr lang="en-US" altLang="zh-CN" sz="2400" b="1" dirty="0" smtClean="0">
              <a:solidFill>
                <a:schemeClr val="accent6"/>
              </a:solidFill>
            </a:endParaRPr>
          </a:p>
        </p:txBody>
      </p:sp>
      <p:sp>
        <p:nvSpPr>
          <p:cNvPr id="4" name="矩形 3"/>
          <p:cNvSpPr/>
          <p:nvPr/>
        </p:nvSpPr>
        <p:spPr>
          <a:xfrm>
            <a:off x="3072935" y="845235"/>
            <a:ext cx="2802370" cy="738664"/>
          </a:xfrm>
          <a:prstGeom prst="rect">
            <a:avLst/>
          </a:prstGeom>
        </p:spPr>
        <p:txBody>
          <a:bodyPr wrap="none">
            <a:spAutoFit/>
          </a:bodyPr>
          <a:lstStyle/>
          <a:p>
            <a:pPr lvl="0" indent="266700" algn="l">
              <a:lnSpc>
                <a:spcPct val="150000"/>
              </a:lnSpc>
              <a:tabLst>
                <a:tab pos="6115050" algn="r"/>
                <a:tab pos="6134100" algn="r"/>
              </a:tabLst>
            </a:pPr>
            <a:r>
              <a:rPr lang="zh-CN" altLang="en-US" sz="2800" b="1" dirty="0" smtClean="0">
                <a:solidFill>
                  <a:srgbClr val="FF0000"/>
                </a:solidFill>
                <a:latin typeface="黑体" pitchFamily="2" charset="-122"/>
                <a:ea typeface="黑体" pitchFamily="2" charset="-122"/>
              </a:rPr>
              <a:t>第</a:t>
            </a:r>
            <a:r>
              <a:rPr lang="en-US" altLang="zh-CN" sz="2800" b="1" dirty="0">
                <a:solidFill>
                  <a:srgbClr val="FF0000"/>
                </a:solidFill>
                <a:latin typeface="黑体" pitchFamily="2" charset="-122"/>
                <a:ea typeface="黑体" pitchFamily="2" charset="-122"/>
              </a:rPr>
              <a:t>9</a:t>
            </a:r>
            <a:r>
              <a:rPr lang="zh-CN" altLang="en-US" sz="2800" b="1" dirty="0" smtClean="0">
                <a:solidFill>
                  <a:srgbClr val="FF0000"/>
                </a:solidFill>
                <a:latin typeface="黑体" pitchFamily="2" charset="-122"/>
                <a:ea typeface="黑体" pitchFamily="2" charset="-122"/>
              </a:rPr>
              <a:t>章  目  录</a:t>
            </a:r>
            <a:endParaRPr lang="zh-CN" altLang="en-US" sz="2800" b="1" dirty="0">
              <a:solidFill>
                <a:srgbClr val="FF0000"/>
              </a:solidFill>
              <a:latin typeface="黑体" pitchFamily="2" charset="-122"/>
              <a:ea typeface="黑体" pitchFamily="2" charset="-122"/>
            </a:endParaRPr>
          </a:p>
        </p:txBody>
      </p:sp>
    </p:spTree>
    <p:extLst>
      <p:ext uri="{BB962C8B-B14F-4D97-AF65-F5344CB8AC3E}">
        <p14:creationId xmlns:p14="http://schemas.microsoft.com/office/powerpoint/2010/main" val="405556229"/>
      </p:ext>
    </p:extLst>
  </p:cSld>
  <p:clrMapOvr>
    <a:masterClrMapping/>
  </p:clrMapOvr>
  <p:transition>
    <p:random/>
    <p:sndAc>
      <p:stSnd>
        <p:snd r:embed="rId2" name="camera.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a:t>
            </a:fld>
            <a:endParaRPr lang="en-US" altLang="zh-CN" dirty="0"/>
          </a:p>
        </p:txBody>
      </p:sp>
      <p:sp>
        <p:nvSpPr>
          <p:cNvPr id="4" name="矩形 3"/>
          <p:cNvSpPr/>
          <p:nvPr/>
        </p:nvSpPr>
        <p:spPr>
          <a:xfrm>
            <a:off x="0" y="600651"/>
            <a:ext cx="9156700" cy="4062651"/>
          </a:xfrm>
          <a:prstGeom prst="rect">
            <a:avLst/>
          </a:prstGeom>
        </p:spPr>
        <p:txBody>
          <a:bodyPr wrap="square">
            <a:spAutoFit/>
          </a:bodyPr>
          <a:lstStyle/>
          <a:p>
            <a:pPr>
              <a:lnSpc>
                <a:spcPct val="150000"/>
              </a:lnSpc>
            </a:pPr>
            <a:r>
              <a:rPr lang="en-US" altLang="zh-CN" sz="2800" b="1" dirty="0">
                <a:solidFill>
                  <a:srgbClr val="FF0000"/>
                </a:solidFill>
              </a:rPr>
              <a:t>9.1  </a:t>
            </a:r>
            <a:r>
              <a:rPr lang="zh-CN" altLang="en-US" sz="2800" b="1" dirty="0">
                <a:solidFill>
                  <a:srgbClr val="FF0000"/>
                </a:solidFill>
              </a:rPr>
              <a:t>定时器</a:t>
            </a:r>
            <a:r>
              <a:rPr lang="en-US" altLang="zh-CN" sz="2800" b="1" dirty="0">
                <a:solidFill>
                  <a:srgbClr val="FF0000"/>
                </a:solidFill>
              </a:rPr>
              <a:t>/</a:t>
            </a:r>
            <a:r>
              <a:rPr lang="zh-CN" altLang="en-US" sz="2800" b="1" dirty="0">
                <a:solidFill>
                  <a:srgbClr val="FF0000"/>
                </a:solidFill>
              </a:rPr>
              <a:t>计数器</a:t>
            </a:r>
            <a:r>
              <a:rPr lang="zh-CN" altLang="en-US" sz="2800" b="1" dirty="0" smtClean="0">
                <a:solidFill>
                  <a:srgbClr val="FF0000"/>
                </a:solidFill>
              </a:rPr>
              <a:t>概述</a:t>
            </a:r>
          </a:p>
          <a:p>
            <a:pPr algn="l">
              <a:lnSpc>
                <a:spcPct val="150000"/>
              </a:lnSpc>
            </a:pPr>
            <a:r>
              <a:rPr lang="zh-CN" altLang="en-US" sz="2400" dirty="0"/>
              <a:t> </a:t>
            </a:r>
            <a:r>
              <a:rPr lang="zh-CN" altLang="en-US" sz="2400" dirty="0" smtClean="0"/>
              <a:t>       检测与控制中，许多场合都要用到计数功能</a:t>
            </a:r>
            <a:r>
              <a:rPr lang="zh-CN" altLang="en-US" sz="2400" dirty="0"/>
              <a:t>和</a:t>
            </a:r>
            <a:r>
              <a:rPr lang="zh-CN" altLang="en-US" sz="2400" dirty="0" smtClean="0"/>
              <a:t>定时功能。实现</a:t>
            </a:r>
            <a:r>
              <a:rPr lang="zh-CN" altLang="en-US" sz="2400" dirty="0"/>
              <a:t>定时</a:t>
            </a:r>
            <a:r>
              <a:rPr lang="en-US" altLang="zh-CN" sz="2400" dirty="0"/>
              <a:t>/</a:t>
            </a:r>
            <a:r>
              <a:rPr lang="zh-CN" altLang="en-US" sz="2400" dirty="0"/>
              <a:t>计数这些功能，有</a:t>
            </a:r>
            <a:r>
              <a:rPr lang="en-US" altLang="zh-CN" sz="2400" dirty="0"/>
              <a:t>3</a:t>
            </a:r>
            <a:r>
              <a:rPr lang="zh-CN" altLang="en-US" sz="2400" dirty="0"/>
              <a:t>种主要方法：软件定时、数字电路的硬件定时、可编程定时</a:t>
            </a:r>
            <a:r>
              <a:rPr lang="en-US" altLang="zh-CN" sz="2400" dirty="0"/>
              <a:t>/</a:t>
            </a:r>
            <a:r>
              <a:rPr lang="zh-CN" altLang="en-US" sz="2400" dirty="0"/>
              <a:t>计数器。</a:t>
            </a:r>
          </a:p>
          <a:p>
            <a:pPr algn="l">
              <a:lnSpc>
                <a:spcPct val="150000"/>
              </a:lnSpc>
            </a:pPr>
            <a:r>
              <a:rPr lang="en-US" altLang="zh-CN" sz="2400" b="1" dirty="0" smtClean="0">
                <a:solidFill>
                  <a:srgbClr val="0000FF"/>
                </a:solidFill>
              </a:rPr>
              <a:t>        1</a:t>
            </a:r>
            <a:r>
              <a:rPr lang="zh-CN" altLang="en-US" sz="2400" b="1" dirty="0">
                <a:solidFill>
                  <a:srgbClr val="0000FF"/>
                </a:solidFill>
              </a:rPr>
              <a:t>．软件定时</a:t>
            </a:r>
          </a:p>
          <a:p>
            <a:pPr algn="l">
              <a:lnSpc>
                <a:spcPct val="150000"/>
              </a:lnSpc>
            </a:pPr>
            <a:r>
              <a:rPr lang="zh-CN" altLang="en-US" sz="2400" dirty="0" smtClean="0"/>
              <a:t>        软件定时就是一</a:t>
            </a:r>
            <a:r>
              <a:rPr lang="zh-CN" altLang="en-US" sz="2400" dirty="0"/>
              <a:t>个循环程序</a:t>
            </a:r>
            <a:r>
              <a:rPr lang="zh-CN" altLang="en-US" sz="2400" dirty="0" smtClean="0"/>
              <a:t>，执行</a:t>
            </a:r>
            <a:r>
              <a:rPr lang="zh-CN" altLang="en-US" sz="2400" dirty="0"/>
              <a:t>这一程序段所需的时间就是延时时间</a:t>
            </a:r>
            <a:r>
              <a:rPr lang="zh-CN" altLang="en-US" sz="2400" dirty="0" smtClean="0"/>
              <a:t>。</a:t>
            </a:r>
            <a:endParaRPr lang="zh-CN" altLang="en-US" sz="2400" dirty="0"/>
          </a:p>
        </p:txBody>
      </p:sp>
    </p:spTree>
    <p:extLst>
      <p:ext uri="{BB962C8B-B14F-4D97-AF65-F5344CB8AC3E}">
        <p14:creationId xmlns:p14="http://schemas.microsoft.com/office/powerpoint/2010/main" val="1203051181"/>
      </p:ext>
    </p:extLst>
  </p:cSld>
  <p:clrMapOvr>
    <a:masterClrMapping/>
  </p:clrMapOvr>
  <p:transition>
    <p:random/>
    <p:sndAc>
      <p:stSnd>
        <p:snd r:embed="rId3" name="camera.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a:t>
            </a:fld>
            <a:endParaRPr lang="en-US" altLang="zh-CN" dirty="0"/>
          </a:p>
        </p:txBody>
      </p:sp>
      <p:sp>
        <p:nvSpPr>
          <p:cNvPr id="4" name="矩形 3"/>
          <p:cNvSpPr/>
          <p:nvPr/>
        </p:nvSpPr>
        <p:spPr>
          <a:xfrm>
            <a:off x="0" y="667752"/>
            <a:ext cx="9144000" cy="5078313"/>
          </a:xfrm>
          <a:prstGeom prst="rect">
            <a:avLst/>
          </a:prstGeom>
        </p:spPr>
        <p:txBody>
          <a:bodyPr wrap="square">
            <a:spAutoFit/>
          </a:bodyPr>
          <a:lstStyle/>
          <a:p>
            <a:pPr lvl="0" algn="l">
              <a:lnSpc>
                <a:spcPct val="150000"/>
              </a:lnSpc>
            </a:pPr>
            <a:r>
              <a:rPr lang="en-US" altLang="zh-CN" sz="2400" dirty="0" smtClean="0">
                <a:solidFill>
                  <a:srgbClr val="000000"/>
                </a:solidFill>
              </a:rPr>
              <a:t>        </a:t>
            </a:r>
            <a:r>
              <a:rPr lang="en-US" altLang="zh-CN" sz="2400" b="1" dirty="0" smtClean="0">
                <a:solidFill>
                  <a:srgbClr val="0000FF"/>
                </a:solidFill>
              </a:rPr>
              <a:t>2</a:t>
            </a:r>
            <a:r>
              <a:rPr lang="zh-CN" altLang="en-US" sz="2400" b="1" dirty="0">
                <a:solidFill>
                  <a:srgbClr val="0000FF"/>
                </a:solidFill>
              </a:rPr>
              <a:t>．数字电路硬件定时</a:t>
            </a:r>
          </a:p>
          <a:p>
            <a:pPr lvl="0" algn="l">
              <a:lnSpc>
                <a:spcPct val="150000"/>
              </a:lnSpc>
            </a:pPr>
            <a:r>
              <a:rPr lang="zh-CN" altLang="en-US" sz="2400" dirty="0">
                <a:solidFill>
                  <a:srgbClr val="000000"/>
                </a:solidFill>
              </a:rPr>
              <a:t>        这种硬件定时采常用小规模集成电路器件，如用</a:t>
            </a:r>
            <a:r>
              <a:rPr lang="en-US" altLang="zh-CN" sz="2400" dirty="0">
                <a:solidFill>
                  <a:srgbClr val="000000"/>
                </a:solidFill>
              </a:rPr>
              <a:t>555</a:t>
            </a:r>
            <a:r>
              <a:rPr lang="zh-CN" altLang="en-US" sz="2400" dirty="0">
                <a:solidFill>
                  <a:srgbClr val="000000"/>
                </a:solidFill>
              </a:rPr>
              <a:t>定时芯片构成定时电路，它不占用</a:t>
            </a:r>
            <a:r>
              <a:rPr lang="en-US" altLang="zh-CN" sz="2400" dirty="0">
                <a:solidFill>
                  <a:srgbClr val="000000"/>
                </a:solidFill>
              </a:rPr>
              <a:t>CPU</a:t>
            </a:r>
            <a:r>
              <a:rPr lang="zh-CN" altLang="en-US" sz="2400" dirty="0">
                <a:solidFill>
                  <a:srgbClr val="000000"/>
                </a:solidFill>
              </a:rPr>
              <a:t>的时间，但是这种电路的定时时间要靠电路中的元件参数来确定。在硬件电路连接好以后，要改变定时时间，就要改变电路中的电子元件，使用起来很不方便。</a:t>
            </a:r>
          </a:p>
          <a:p>
            <a:pPr lvl="0" algn="l">
              <a:lnSpc>
                <a:spcPct val="150000"/>
              </a:lnSpc>
            </a:pPr>
            <a:r>
              <a:rPr lang="en-US" altLang="zh-CN" sz="2400" dirty="0">
                <a:solidFill>
                  <a:srgbClr val="000000"/>
                </a:solidFill>
              </a:rPr>
              <a:t>        </a:t>
            </a:r>
            <a:r>
              <a:rPr lang="en-US" altLang="zh-CN" sz="2400" b="1" dirty="0">
                <a:solidFill>
                  <a:srgbClr val="0000FF"/>
                </a:solidFill>
              </a:rPr>
              <a:t>3</a:t>
            </a:r>
            <a:r>
              <a:rPr lang="zh-CN" altLang="en-US" sz="2400" b="1" dirty="0">
                <a:solidFill>
                  <a:srgbClr val="0000FF"/>
                </a:solidFill>
              </a:rPr>
              <a:t>．可编程定时</a:t>
            </a:r>
            <a:r>
              <a:rPr lang="en-US" altLang="zh-CN" sz="2400" b="1" dirty="0">
                <a:solidFill>
                  <a:srgbClr val="0000FF"/>
                </a:solidFill>
              </a:rPr>
              <a:t>/</a:t>
            </a:r>
            <a:r>
              <a:rPr lang="zh-CN" altLang="en-US" sz="2400" b="1" dirty="0">
                <a:solidFill>
                  <a:srgbClr val="0000FF"/>
                </a:solidFill>
              </a:rPr>
              <a:t>计数器</a:t>
            </a:r>
          </a:p>
          <a:p>
            <a:pPr lvl="0" algn="l">
              <a:lnSpc>
                <a:spcPct val="150000"/>
              </a:lnSpc>
            </a:pPr>
            <a:r>
              <a:rPr lang="zh-CN" altLang="en-US" sz="2400" dirty="0">
                <a:solidFill>
                  <a:srgbClr val="000000"/>
                </a:solidFill>
              </a:rPr>
              <a:t>        可编程定时</a:t>
            </a:r>
            <a:r>
              <a:rPr lang="en-US" altLang="zh-CN" sz="2400" dirty="0">
                <a:solidFill>
                  <a:srgbClr val="000000"/>
                </a:solidFill>
              </a:rPr>
              <a:t>/</a:t>
            </a:r>
            <a:r>
              <a:rPr lang="zh-CN" altLang="en-US" sz="2400" dirty="0">
                <a:solidFill>
                  <a:srgbClr val="000000"/>
                </a:solidFill>
              </a:rPr>
              <a:t>计数器是为了方便微型计算机系统的设计和应用而研制的，它既是硬件定时，又可以很容易地通过软件来确定和改变定时时间，通过软件编程就能够满足不同的定时和计数要求。</a:t>
            </a:r>
            <a:endParaRPr lang="zh-CN" altLang="en-US" dirty="0"/>
          </a:p>
        </p:txBody>
      </p:sp>
    </p:spTree>
    <p:extLst>
      <p:ext uri="{BB962C8B-B14F-4D97-AF65-F5344CB8AC3E}">
        <p14:creationId xmlns:p14="http://schemas.microsoft.com/office/powerpoint/2010/main" val="3259129071"/>
      </p:ext>
    </p:extLst>
  </p:cSld>
  <p:clrMapOvr>
    <a:masterClrMapping/>
  </p:clrMapOvr>
  <p:transition>
    <p:random/>
    <p:sndAc>
      <p:stSnd>
        <p:snd r:embed="rId2" name="camera.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E0ACB548-C65F-4A20-9478-A9DC13EA6302}" type="slidenum">
              <a:rPr lang="zh-CN" altLang="en-US"/>
              <a:pPr>
                <a:defRPr/>
              </a:pPr>
              <a:t>7</a:t>
            </a:fld>
            <a:endParaRPr lang="en-US" altLang="zh-CN"/>
          </a:p>
        </p:txBody>
      </p:sp>
      <p:sp>
        <p:nvSpPr>
          <p:cNvPr id="5122" name="内容占位符 1"/>
          <p:cNvSpPr>
            <a:spLocks noGrp="1"/>
          </p:cNvSpPr>
          <p:nvPr>
            <p:ph/>
          </p:nvPr>
        </p:nvSpPr>
        <p:spPr>
          <a:xfrm>
            <a:off x="0" y="609600"/>
            <a:ext cx="9144000" cy="5410200"/>
          </a:xfrm>
        </p:spPr>
        <p:txBody>
          <a:bodyPr/>
          <a:lstStyle/>
          <a:p>
            <a:pPr algn="ctr" eaLnBrk="1" hangingPunct="1">
              <a:lnSpc>
                <a:spcPct val="130000"/>
              </a:lnSpc>
            </a:pPr>
            <a:r>
              <a:rPr lang="en-US" altLang="zh-CN" sz="2800" kern="1200" dirty="0">
                <a:solidFill>
                  <a:srgbClr val="FF0000"/>
                </a:solidFill>
                <a:latin typeface="Arial" charset="0"/>
                <a:ea typeface="宋体" pitchFamily="2" charset="-122"/>
              </a:rPr>
              <a:t>9.2  AT89S51</a:t>
            </a:r>
            <a:r>
              <a:rPr lang="zh-CN" altLang="en-US" sz="2800" kern="1200" dirty="0">
                <a:solidFill>
                  <a:srgbClr val="FF0000"/>
                </a:solidFill>
                <a:latin typeface="Arial" charset="0"/>
                <a:ea typeface="宋体" pitchFamily="2" charset="-122"/>
              </a:rPr>
              <a:t>单片机定时器</a:t>
            </a:r>
            <a:r>
              <a:rPr lang="en-US" altLang="zh-CN" sz="2800" kern="1200" dirty="0">
                <a:solidFill>
                  <a:srgbClr val="FF0000"/>
                </a:solidFill>
                <a:latin typeface="Arial" charset="0"/>
                <a:ea typeface="宋体" pitchFamily="2" charset="-122"/>
              </a:rPr>
              <a:t>/</a:t>
            </a:r>
            <a:r>
              <a:rPr lang="zh-CN" altLang="en-US" sz="2800" kern="1200" dirty="0">
                <a:solidFill>
                  <a:srgbClr val="FF0000"/>
                </a:solidFill>
                <a:latin typeface="Arial" charset="0"/>
                <a:ea typeface="宋体" pitchFamily="2" charset="-122"/>
              </a:rPr>
              <a:t>计数器的结构</a:t>
            </a:r>
          </a:p>
          <a:p>
            <a:pPr marL="0" indent="0" algn="l" eaLnBrk="1" hangingPunct="1">
              <a:lnSpc>
                <a:spcPct val="150000"/>
              </a:lnSpc>
              <a:spcBef>
                <a:spcPts val="0"/>
              </a:spcBef>
            </a:pPr>
            <a:r>
              <a:rPr lang="zh-CN" altLang="en-US" sz="2000" dirty="0" smtClean="0"/>
              <a:t>        定时器</a:t>
            </a:r>
            <a:r>
              <a:rPr lang="en-US" altLang="zh-CN" sz="2000" dirty="0" smtClean="0">
                <a:ea typeface="宋体" charset="-122"/>
              </a:rPr>
              <a:t>/</a:t>
            </a:r>
            <a:r>
              <a:rPr lang="zh-CN" altLang="en-US" sz="2000" dirty="0" smtClean="0"/>
              <a:t>计数器</a:t>
            </a:r>
            <a:r>
              <a:rPr lang="zh-CN" altLang="en-US" sz="2000" b="1" dirty="0" smtClean="0">
                <a:solidFill>
                  <a:srgbClr val="3366FF"/>
                </a:solidFill>
              </a:rPr>
              <a:t>结构</a:t>
            </a:r>
            <a:r>
              <a:rPr lang="zh-CN" altLang="en-US" sz="2000" dirty="0" smtClean="0"/>
              <a:t>如</a:t>
            </a:r>
            <a:r>
              <a:rPr lang="zh-CN" altLang="en-US" sz="2000" b="1" dirty="0" smtClean="0">
                <a:solidFill>
                  <a:srgbClr val="3366FF"/>
                </a:solidFill>
              </a:rPr>
              <a:t>图</a:t>
            </a:r>
            <a:r>
              <a:rPr lang="en-US" altLang="zh-CN" sz="2000" b="1" dirty="0" smtClean="0">
                <a:solidFill>
                  <a:srgbClr val="3366FF"/>
                </a:solidFill>
              </a:rPr>
              <a:t>9</a:t>
            </a:r>
            <a:r>
              <a:rPr lang="en-US" altLang="zh-CN" sz="2000" b="1" dirty="0" smtClean="0">
                <a:solidFill>
                  <a:srgbClr val="3366FF"/>
                </a:solidFill>
                <a:ea typeface="宋体" charset="-122"/>
              </a:rPr>
              <a:t>-1</a:t>
            </a:r>
            <a:r>
              <a:rPr lang="zh-CN" altLang="en-US" sz="2000" b="1" dirty="0" smtClean="0">
                <a:ea typeface="宋体" charset="-122"/>
              </a:rPr>
              <a:t>所示</a:t>
            </a:r>
            <a:r>
              <a:rPr lang="zh-CN" altLang="en-US" sz="2000" dirty="0" smtClean="0"/>
              <a:t>，定时器</a:t>
            </a:r>
            <a:r>
              <a:rPr lang="en-US" altLang="zh-CN" sz="2000" dirty="0" smtClean="0">
                <a:ea typeface="宋体" charset="-122"/>
              </a:rPr>
              <a:t>/</a:t>
            </a:r>
            <a:r>
              <a:rPr lang="zh-CN" altLang="en-US" sz="2000" dirty="0" smtClean="0"/>
              <a:t>计数器</a:t>
            </a:r>
            <a:r>
              <a:rPr lang="en-US" altLang="zh-CN" sz="2000" dirty="0" smtClean="0">
                <a:ea typeface="宋体" charset="-122"/>
              </a:rPr>
              <a:t>T0</a:t>
            </a:r>
            <a:r>
              <a:rPr lang="zh-CN" altLang="en-US" sz="2000" dirty="0" smtClean="0"/>
              <a:t>由特殊功能寄存器</a:t>
            </a:r>
            <a:r>
              <a:rPr lang="en-US" altLang="zh-CN" sz="2000" dirty="0" smtClean="0">
                <a:ea typeface="宋体" charset="-122"/>
              </a:rPr>
              <a:t>TH0</a:t>
            </a:r>
            <a:r>
              <a:rPr lang="zh-CN" altLang="en-US" sz="2000" dirty="0" smtClean="0"/>
              <a:t>、</a:t>
            </a:r>
            <a:r>
              <a:rPr lang="en-US" altLang="zh-CN" sz="2000" dirty="0" smtClean="0">
                <a:ea typeface="宋体" charset="-122"/>
              </a:rPr>
              <a:t>TL0</a:t>
            </a:r>
            <a:r>
              <a:rPr lang="zh-CN" altLang="en-US" sz="2000" dirty="0" smtClean="0"/>
              <a:t>构成，定时器</a:t>
            </a:r>
            <a:r>
              <a:rPr lang="en-US" altLang="zh-CN" sz="2000" dirty="0" smtClean="0">
                <a:ea typeface="宋体" charset="-122"/>
              </a:rPr>
              <a:t>/</a:t>
            </a:r>
            <a:r>
              <a:rPr lang="zh-CN" altLang="en-US" sz="2000" dirty="0" smtClean="0"/>
              <a:t>计数器</a:t>
            </a:r>
            <a:r>
              <a:rPr lang="en-US" altLang="zh-CN" sz="2000" dirty="0" smtClean="0">
                <a:ea typeface="宋体" charset="-122"/>
              </a:rPr>
              <a:t>T1</a:t>
            </a:r>
            <a:r>
              <a:rPr lang="zh-CN" altLang="en-US" sz="2000" dirty="0" smtClean="0"/>
              <a:t>由特殊功能寄存器</a:t>
            </a:r>
            <a:r>
              <a:rPr lang="en-US" altLang="zh-CN" sz="2000" dirty="0" smtClean="0">
                <a:ea typeface="宋体" charset="-122"/>
              </a:rPr>
              <a:t>TH1</a:t>
            </a:r>
            <a:r>
              <a:rPr lang="zh-CN" altLang="en-US" sz="2000" dirty="0" smtClean="0"/>
              <a:t>、</a:t>
            </a:r>
            <a:r>
              <a:rPr lang="en-US" altLang="zh-CN" sz="2000" dirty="0" smtClean="0">
                <a:ea typeface="宋体" charset="-122"/>
              </a:rPr>
              <a:t>TL1</a:t>
            </a:r>
            <a:r>
              <a:rPr lang="zh-CN" altLang="en-US" sz="2000" dirty="0" smtClean="0"/>
              <a:t>构成。</a:t>
            </a:r>
            <a:endParaRPr lang="en-US" altLang="zh-CN" sz="2000"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zh-CN" altLang="en-US" sz="2000" dirty="0" smtClean="0"/>
          </a:p>
          <a:p>
            <a:pPr eaLnBrk="1" hangingPunct="1">
              <a:lnSpc>
                <a:spcPct val="130000"/>
              </a:lnSpc>
            </a:pPr>
            <a:r>
              <a:rPr lang="zh-CN" altLang="en-US" sz="2000" dirty="0" smtClean="0"/>
              <a:t>            </a:t>
            </a:r>
          </a:p>
        </p:txBody>
      </p:sp>
      <p:pic>
        <p:nvPicPr>
          <p:cNvPr id="5132" name="Picture 12" descr="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2800" y="2374900"/>
            <a:ext cx="8331200" cy="3532345"/>
          </a:xfrm>
          <a:prstGeom prst="rect">
            <a:avLst/>
          </a:prstGeom>
          <a:noFill/>
          <a:extLst>
            <a:ext uri="{909E8E84-426E-40DD-AFC4-6F175D3DCCD1}">
              <a14:hiddenFill xmlns:a14="http://schemas.microsoft.com/office/drawing/2010/main">
                <a:solidFill>
                  <a:srgbClr val="FFFFFF"/>
                </a:solidFill>
              </a14:hiddenFill>
            </a:ext>
          </a:extLst>
        </p:spPr>
      </p:pic>
      <p:sp>
        <p:nvSpPr>
          <p:cNvPr id="5133" name="Rectangle 13"/>
          <p:cNvSpPr>
            <a:spLocks noChangeArrowheads="1"/>
          </p:cNvSpPr>
          <p:nvPr/>
        </p:nvSpPr>
        <p:spPr bwMode="auto">
          <a:xfrm>
            <a:off x="1987695" y="5907246"/>
            <a:ext cx="5651355"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30000"/>
              </a:lnSpc>
              <a:spcBef>
                <a:spcPct val="20000"/>
              </a:spcBef>
              <a:buClr>
                <a:schemeClr val="bg2"/>
              </a:buClr>
              <a:buSzPct val="75000"/>
              <a:buFont typeface="Wingdings" pitchFamily="2" charset="2"/>
              <a:buNone/>
            </a:pPr>
            <a:r>
              <a:rPr lang="zh-CN" altLang="en-US" sz="2000" dirty="0" smtClean="0">
                <a:solidFill>
                  <a:srgbClr val="FF3300"/>
                </a:solidFill>
                <a:ea typeface="黑体" pitchFamily="2" charset="-122"/>
                <a:cs typeface="Arial" charset="0"/>
              </a:rPr>
              <a:t>图</a:t>
            </a:r>
            <a:r>
              <a:rPr lang="en-US" altLang="zh-CN" sz="2000" dirty="0">
                <a:solidFill>
                  <a:srgbClr val="FF3300"/>
                </a:solidFill>
                <a:ea typeface="黑体" pitchFamily="2" charset="-122"/>
                <a:cs typeface="Arial" charset="0"/>
              </a:rPr>
              <a:t>9</a:t>
            </a:r>
            <a:r>
              <a:rPr lang="en-US" altLang="zh-CN" sz="2000" dirty="0" smtClean="0">
                <a:solidFill>
                  <a:srgbClr val="FF3300"/>
                </a:solidFill>
                <a:ea typeface="黑体" pitchFamily="2" charset="-122"/>
                <a:cs typeface="Arial" charset="0"/>
              </a:rPr>
              <a:t>-1  </a:t>
            </a:r>
            <a:r>
              <a:rPr lang="en-US" altLang="zh-CN" sz="2000" dirty="0">
                <a:solidFill>
                  <a:srgbClr val="3333CC"/>
                </a:solidFill>
                <a:ea typeface="黑体" pitchFamily="2" charset="-122"/>
                <a:cs typeface="Arial" charset="0"/>
              </a:rPr>
              <a:t>AT89S51</a:t>
            </a:r>
            <a:r>
              <a:rPr lang="zh-CN" altLang="en-US" sz="2000" dirty="0">
                <a:solidFill>
                  <a:srgbClr val="3333CC"/>
                </a:solidFill>
                <a:ea typeface="黑体" pitchFamily="2" charset="-122"/>
                <a:cs typeface="Arial" charset="0"/>
              </a:rPr>
              <a:t>单片机的定时器</a:t>
            </a:r>
            <a:r>
              <a:rPr lang="en-US" altLang="zh-CN" sz="2000" dirty="0">
                <a:solidFill>
                  <a:srgbClr val="3333CC"/>
                </a:solidFill>
                <a:ea typeface="黑体" pitchFamily="2" charset="-122"/>
                <a:cs typeface="Arial" charset="0"/>
              </a:rPr>
              <a:t>/</a:t>
            </a:r>
            <a:r>
              <a:rPr lang="zh-CN" altLang="en-US" sz="2000" dirty="0">
                <a:solidFill>
                  <a:srgbClr val="3333CC"/>
                </a:solidFill>
                <a:ea typeface="黑体" pitchFamily="2" charset="-122"/>
                <a:cs typeface="Arial" charset="0"/>
              </a:rPr>
              <a:t>计数器结构框图</a:t>
            </a:r>
          </a:p>
        </p:txBody>
      </p:sp>
    </p:spTree>
    <p:extLst>
      <p:ext uri="{BB962C8B-B14F-4D97-AF65-F5344CB8AC3E}">
        <p14:creationId xmlns:p14="http://schemas.microsoft.com/office/powerpoint/2010/main" val="19421136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9D471373-696E-4D64-9532-D0701988A2CE}" type="slidenum">
              <a:rPr lang="zh-CN" altLang="en-US"/>
              <a:pPr>
                <a:defRPr/>
              </a:pPr>
              <a:t>8</a:t>
            </a:fld>
            <a:endParaRPr lang="en-US" altLang="zh-CN"/>
          </a:p>
        </p:txBody>
      </p:sp>
      <p:sp>
        <p:nvSpPr>
          <p:cNvPr id="6146" name="内容占位符 1"/>
          <p:cNvSpPr>
            <a:spLocks noGrp="1"/>
          </p:cNvSpPr>
          <p:nvPr>
            <p:ph/>
          </p:nvPr>
        </p:nvSpPr>
        <p:spPr>
          <a:xfrm>
            <a:off x="88900" y="656883"/>
            <a:ext cx="9055100" cy="1154287"/>
          </a:xfrm>
        </p:spPr>
        <p:txBody>
          <a:bodyPr/>
          <a:lstStyle/>
          <a:p>
            <a:pPr marL="0" indent="0" algn="l" eaLnBrk="1" hangingPunct="1">
              <a:lnSpc>
                <a:spcPct val="150000"/>
              </a:lnSpc>
              <a:spcBef>
                <a:spcPts val="0"/>
              </a:spcBef>
            </a:pPr>
            <a:r>
              <a:rPr lang="zh-CN" altLang="en-US" dirty="0" smtClean="0"/>
              <a:t>   </a:t>
            </a:r>
            <a:r>
              <a:rPr lang="zh-CN" altLang="en-US" sz="2000" dirty="0" smtClean="0"/>
              <a:t>     </a:t>
            </a:r>
            <a:r>
              <a:rPr lang="en-US" altLang="zh-CN" sz="2000" dirty="0" smtClean="0"/>
              <a:t>1</a:t>
            </a:r>
            <a:r>
              <a:rPr lang="zh-CN" altLang="en-US" sz="2000" dirty="0" smtClean="0"/>
              <a:t>、具有定时器和计数器</a:t>
            </a:r>
            <a:r>
              <a:rPr lang="en-US" altLang="zh-CN" sz="2000" b="1" dirty="0" smtClean="0">
                <a:solidFill>
                  <a:srgbClr val="FF3300"/>
                </a:solidFill>
              </a:rPr>
              <a:t>2</a:t>
            </a:r>
            <a:r>
              <a:rPr lang="zh-CN" altLang="en-US" sz="2000" b="1" dirty="0" smtClean="0">
                <a:solidFill>
                  <a:srgbClr val="FF3300"/>
                </a:solidFill>
              </a:rPr>
              <a:t>种工作模式</a:t>
            </a:r>
            <a:r>
              <a:rPr lang="zh-CN" altLang="en-US" sz="2000" dirty="0" smtClean="0"/>
              <a:t>，</a:t>
            </a:r>
            <a:r>
              <a:rPr lang="en-US" altLang="zh-CN" sz="2000" b="1" dirty="0" smtClean="0">
                <a:solidFill>
                  <a:srgbClr val="FF3300"/>
                </a:solidFill>
                <a:ea typeface="宋体" charset="-122"/>
              </a:rPr>
              <a:t>4</a:t>
            </a:r>
            <a:r>
              <a:rPr lang="zh-CN" altLang="en-US" sz="2000" b="1" dirty="0" smtClean="0">
                <a:solidFill>
                  <a:srgbClr val="FF3300"/>
                </a:solidFill>
              </a:rPr>
              <a:t>种工作方式（</a:t>
            </a:r>
            <a:r>
              <a:rPr lang="zh-CN" altLang="en-US" sz="2000" dirty="0" smtClean="0"/>
              <a:t>方式</a:t>
            </a:r>
            <a:r>
              <a:rPr lang="en-US" altLang="zh-CN" sz="2000" dirty="0" smtClean="0">
                <a:ea typeface="宋体" charset="-122"/>
              </a:rPr>
              <a:t>0</a:t>
            </a:r>
            <a:r>
              <a:rPr lang="zh-CN" altLang="en-US" sz="2000" dirty="0" smtClean="0"/>
              <a:t>、方式</a:t>
            </a:r>
            <a:r>
              <a:rPr lang="en-US" altLang="zh-CN" sz="2000" dirty="0" smtClean="0">
                <a:ea typeface="宋体" charset="-122"/>
              </a:rPr>
              <a:t>1</a:t>
            </a:r>
            <a:r>
              <a:rPr lang="zh-CN" altLang="en-US" sz="2000" dirty="0" smtClean="0"/>
              <a:t>、方式</a:t>
            </a:r>
            <a:r>
              <a:rPr lang="en-US" altLang="zh-CN" sz="2000" dirty="0" smtClean="0">
                <a:ea typeface="宋体" charset="-122"/>
              </a:rPr>
              <a:t>2</a:t>
            </a:r>
            <a:r>
              <a:rPr lang="zh-CN" altLang="en-US" sz="2000" dirty="0" smtClean="0"/>
              <a:t>和方式</a:t>
            </a:r>
            <a:r>
              <a:rPr lang="en-US" altLang="zh-CN" sz="2000" dirty="0" smtClean="0">
                <a:ea typeface="宋体" charset="-122"/>
              </a:rPr>
              <a:t>3</a:t>
            </a:r>
            <a:r>
              <a:rPr lang="zh-CN" altLang="en-US" sz="2000" dirty="0" smtClean="0"/>
              <a:t>）。属于</a:t>
            </a:r>
            <a:r>
              <a:rPr lang="zh-CN" altLang="en-US" sz="2000" dirty="0" smtClean="0">
                <a:solidFill>
                  <a:srgbClr val="3366FF"/>
                </a:solidFill>
              </a:rPr>
              <a:t>加一计</a:t>
            </a:r>
            <a:r>
              <a:rPr lang="zh-CN" altLang="en-US" sz="2000" b="1" dirty="0" smtClean="0">
                <a:solidFill>
                  <a:srgbClr val="3366FF"/>
                </a:solidFill>
              </a:rPr>
              <a:t>数器</a:t>
            </a:r>
            <a:r>
              <a:rPr lang="zh-CN" altLang="en-US" sz="2000" dirty="0" smtClean="0"/>
              <a:t>。</a:t>
            </a:r>
          </a:p>
        </p:txBody>
      </p:sp>
      <p:sp>
        <p:nvSpPr>
          <p:cNvPr id="2" name="矩形 1"/>
          <p:cNvSpPr/>
          <p:nvPr/>
        </p:nvSpPr>
        <p:spPr>
          <a:xfrm>
            <a:off x="0" y="1811170"/>
            <a:ext cx="9144000" cy="553998"/>
          </a:xfrm>
          <a:prstGeom prst="rect">
            <a:avLst/>
          </a:prstGeom>
        </p:spPr>
        <p:txBody>
          <a:bodyPr wrap="square">
            <a:spAutoFit/>
          </a:bodyPr>
          <a:lstStyle/>
          <a:p>
            <a:pPr lvl="0" algn="l">
              <a:lnSpc>
                <a:spcPct val="150000"/>
              </a:lnSpc>
              <a:spcBef>
                <a:spcPts val="0"/>
              </a:spcBef>
            </a:pPr>
            <a:r>
              <a:rPr lang="en-US" altLang="zh-CN" sz="2000" b="1" kern="0" dirty="0">
                <a:solidFill>
                  <a:srgbClr val="3333CC"/>
                </a:solidFill>
                <a:latin typeface="Arial"/>
                <a:ea typeface="幼圆"/>
              </a:rPr>
              <a:t> </a:t>
            </a:r>
            <a:r>
              <a:rPr lang="en-US" altLang="zh-CN" sz="2000" b="1" kern="0" dirty="0" smtClean="0">
                <a:solidFill>
                  <a:srgbClr val="3333CC"/>
                </a:solidFill>
                <a:latin typeface="Arial"/>
                <a:ea typeface="幼圆"/>
              </a:rPr>
              <a:t>        2</a:t>
            </a:r>
            <a:r>
              <a:rPr lang="zh-CN" altLang="en-US" sz="2000" b="1" kern="0" dirty="0">
                <a:solidFill>
                  <a:srgbClr val="3333CC"/>
                </a:solidFill>
                <a:latin typeface="Arial"/>
                <a:ea typeface="幼圆"/>
              </a:rPr>
              <a:t>、</a:t>
            </a:r>
            <a:r>
              <a:rPr lang="en-US" altLang="zh-CN" sz="2000" b="1" kern="0" dirty="0">
                <a:solidFill>
                  <a:srgbClr val="0000FF"/>
                </a:solidFill>
                <a:latin typeface="Arial"/>
                <a:ea typeface="幼圆"/>
              </a:rPr>
              <a:t>TMOD</a:t>
            </a:r>
            <a:r>
              <a:rPr lang="zh-CN" altLang="en-US" sz="2000" b="1" kern="0" dirty="0">
                <a:solidFill>
                  <a:srgbClr val="333399"/>
                </a:solidFill>
                <a:latin typeface="Arial"/>
                <a:ea typeface="幼圆"/>
              </a:rPr>
              <a:t>用于选择定时器</a:t>
            </a:r>
            <a:r>
              <a:rPr lang="en-US" altLang="zh-CN" sz="2000" b="1" kern="0" dirty="0">
                <a:solidFill>
                  <a:srgbClr val="333399"/>
                </a:solidFill>
                <a:latin typeface="Arial"/>
                <a:ea typeface="宋体" charset="-122"/>
              </a:rPr>
              <a:t>/</a:t>
            </a:r>
            <a:r>
              <a:rPr lang="zh-CN" altLang="en-US" sz="2000" b="1" kern="0" dirty="0">
                <a:solidFill>
                  <a:srgbClr val="333399"/>
                </a:solidFill>
                <a:latin typeface="Arial"/>
                <a:ea typeface="幼圆"/>
              </a:rPr>
              <a:t>计数器</a:t>
            </a:r>
            <a:r>
              <a:rPr lang="en-US" altLang="zh-CN" sz="2000" b="1" kern="0" dirty="0">
                <a:solidFill>
                  <a:srgbClr val="333399"/>
                </a:solidFill>
                <a:latin typeface="Arial"/>
                <a:ea typeface="宋体" charset="-122"/>
              </a:rPr>
              <a:t>T0</a:t>
            </a:r>
            <a:r>
              <a:rPr lang="zh-CN" altLang="en-US" sz="2000" b="1" kern="0" dirty="0">
                <a:solidFill>
                  <a:srgbClr val="333399"/>
                </a:solidFill>
                <a:latin typeface="Arial"/>
                <a:ea typeface="幼圆"/>
              </a:rPr>
              <a:t>、</a:t>
            </a:r>
            <a:r>
              <a:rPr lang="en-US" altLang="zh-CN" sz="2000" b="1" kern="0" dirty="0">
                <a:solidFill>
                  <a:srgbClr val="333399"/>
                </a:solidFill>
                <a:latin typeface="Arial"/>
                <a:ea typeface="宋体" charset="-122"/>
              </a:rPr>
              <a:t>T1</a:t>
            </a:r>
            <a:r>
              <a:rPr lang="zh-CN" altLang="en-US" sz="2000" b="1" kern="0" dirty="0">
                <a:solidFill>
                  <a:srgbClr val="333399"/>
                </a:solidFill>
                <a:latin typeface="Arial"/>
                <a:ea typeface="幼圆"/>
              </a:rPr>
              <a:t>的工作模式和工作方式</a:t>
            </a:r>
            <a:r>
              <a:rPr lang="zh-CN" altLang="en-US" sz="2000" b="1" kern="0" dirty="0" smtClean="0">
                <a:solidFill>
                  <a:srgbClr val="333399"/>
                </a:solidFill>
                <a:latin typeface="Arial"/>
                <a:ea typeface="幼圆"/>
              </a:rPr>
              <a:t>。</a:t>
            </a:r>
            <a:endParaRPr lang="zh-CN" altLang="en-US" sz="2000" b="1" kern="0" dirty="0">
              <a:solidFill>
                <a:srgbClr val="333399"/>
              </a:solidFill>
              <a:latin typeface="Arial"/>
              <a:ea typeface="幼圆"/>
            </a:endParaRPr>
          </a:p>
        </p:txBody>
      </p:sp>
      <p:sp>
        <p:nvSpPr>
          <p:cNvPr id="3" name="矩形 2"/>
          <p:cNvSpPr/>
          <p:nvPr/>
        </p:nvSpPr>
        <p:spPr>
          <a:xfrm>
            <a:off x="119574" y="2572314"/>
            <a:ext cx="8996289" cy="553998"/>
          </a:xfrm>
          <a:prstGeom prst="rect">
            <a:avLst/>
          </a:prstGeom>
        </p:spPr>
        <p:txBody>
          <a:bodyPr wrap="square">
            <a:spAutoFit/>
          </a:bodyPr>
          <a:lstStyle/>
          <a:p>
            <a:pPr lvl="0" algn="l">
              <a:lnSpc>
                <a:spcPct val="150000"/>
              </a:lnSpc>
              <a:spcBef>
                <a:spcPts val="0"/>
              </a:spcBef>
            </a:pPr>
            <a:r>
              <a:rPr lang="en-US" altLang="zh-CN" sz="2000" b="1" kern="0" dirty="0">
                <a:solidFill>
                  <a:srgbClr val="3333CC"/>
                </a:solidFill>
                <a:latin typeface="Arial"/>
                <a:ea typeface="幼圆"/>
              </a:rPr>
              <a:t> </a:t>
            </a:r>
            <a:r>
              <a:rPr lang="en-US" altLang="zh-CN" sz="2000" b="1" kern="0" dirty="0" smtClean="0">
                <a:solidFill>
                  <a:srgbClr val="3333CC"/>
                </a:solidFill>
                <a:latin typeface="Arial"/>
                <a:ea typeface="幼圆"/>
              </a:rPr>
              <a:t>      3</a:t>
            </a:r>
            <a:r>
              <a:rPr lang="zh-CN" altLang="en-US" sz="2000" b="1" kern="0" dirty="0">
                <a:solidFill>
                  <a:srgbClr val="3333CC"/>
                </a:solidFill>
                <a:latin typeface="Arial"/>
                <a:ea typeface="幼圆"/>
              </a:rPr>
              <a:t>、</a:t>
            </a:r>
            <a:r>
              <a:rPr lang="en-US" altLang="zh-CN" sz="2000" b="1" kern="0" dirty="0">
                <a:solidFill>
                  <a:srgbClr val="0000FF"/>
                </a:solidFill>
                <a:latin typeface="Arial"/>
                <a:ea typeface="幼圆"/>
              </a:rPr>
              <a:t>TCON</a:t>
            </a:r>
            <a:r>
              <a:rPr lang="zh-CN" altLang="en-US" sz="2000" b="1" kern="0" dirty="0">
                <a:solidFill>
                  <a:srgbClr val="333399"/>
                </a:solidFill>
                <a:latin typeface="Arial"/>
                <a:ea typeface="幼圆"/>
              </a:rPr>
              <a:t>用于控制</a:t>
            </a:r>
            <a:r>
              <a:rPr lang="en-US" altLang="zh-CN" sz="2000" b="1" kern="0" dirty="0">
                <a:solidFill>
                  <a:srgbClr val="333399"/>
                </a:solidFill>
                <a:latin typeface="Arial"/>
                <a:ea typeface="宋体" charset="-122"/>
              </a:rPr>
              <a:t>T0</a:t>
            </a:r>
            <a:r>
              <a:rPr lang="zh-CN" altLang="en-US" sz="2000" b="1" kern="0" dirty="0">
                <a:solidFill>
                  <a:srgbClr val="333399"/>
                </a:solidFill>
                <a:latin typeface="Arial"/>
                <a:ea typeface="幼圆"/>
              </a:rPr>
              <a:t>、</a:t>
            </a:r>
            <a:r>
              <a:rPr lang="en-US" altLang="zh-CN" sz="2000" b="1" kern="0" dirty="0">
                <a:solidFill>
                  <a:srgbClr val="333399"/>
                </a:solidFill>
                <a:latin typeface="Arial"/>
                <a:ea typeface="宋体" charset="-122"/>
              </a:rPr>
              <a:t>T1</a:t>
            </a:r>
            <a:r>
              <a:rPr lang="zh-CN" altLang="en-US" sz="2000" b="1" kern="0" dirty="0">
                <a:solidFill>
                  <a:srgbClr val="333399"/>
                </a:solidFill>
                <a:latin typeface="Arial"/>
                <a:ea typeface="幼圆"/>
              </a:rPr>
              <a:t>的启动和停止计数，同时包含了</a:t>
            </a:r>
            <a:r>
              <a:rPr lang="en-US" altLang="zh-CN" sz="2000" b="1" kern="0" dirty="0">
                <a:solidFill>
                  <a:srgbClr val="333399"/>
                </a:solidFill>
                <a:latin typeface="Arial"/>
                <a:ea typeface="宋体" charset="-122"/>
              </a:rPr>
              <a:t>T0</a:t>
            </a:r>
            <a:r>
              <a:rPr lang="zh-CN" altLang="en-US" sz="2000" b="1" kern="0" dirty="0">
                <a:solidFill>
                  <a:srgbClr val="333399"/>
                </a:solidFill>
                <a:latin typeface="Arial"/>
                <a:ea typeface="幼圆"/>
              </a:rPr>
              <a:t>、</a:t>
            </a:r>
            <a:r>
              <a:rPr lang="en-US" altLang="zh-CN" sz="2000" b="1" kern="0" dirty="0">
                <a:solidFill>
                  <a:srgbClr val="333399"/>
                </a:solidFill>
                <a:latin typeface="Arial"/>
                <a:ea typeface="宋体" charset="-122"/>
              </a:rPr>
              <a:t>T1</a:t>
            </a:r>
            <a:r>
              <a:rPr lang="zh-CN" altLang="en-US" sz="2000" b="1" kern="0" dirty="0">
                <a:solidFill>
                  <a:srgbClr val="333399"/>
                </a:solidFill>
                <a:latin typeface="Arial"/>
                <a:ea typeface="幼圆"/>
              </a:rPr>
              <a:t>的状态</a:t>
            </a:r>
            <a:r>
              <a:rPr lang="zh-CN" altLang="en-US" sz="2000" b="1" kern="0" dirty="0" smtClean="0">
                <a:solidFill>
                  <a:srgbClr val="333399"/>
                </a:solidFill>
                <a:latin typeface="Arial"/>
                <a:ea typeface="幼圆"/>
              </a:rPr>
              <a:t>。</a:t>
            </a:r>
            <a:endParaRPr lang="zh-CN" altLang="en-US" sz="2000" b="1" kern="0" dirty="0">
              <a:solidFill>
                <a:srgbClr val="333399"/>
              </a:solidFill>
              <a:latin typeface="Arial"/>
              <a:ea typeface="幼圆"/>
            </a:endParaRPr>
          </a:p>
        </p:txBody>
      </p:sp>
      <p:sp>
        <p:nvSpPr>
          <p:cNvPr id="4" name="矩形 3"/>
          <p:cNvSpPr/>
          <p:nvPr/>
        </p:nvSpPr>
        <p:spPr>
          <a:xfrm>
            <a:off x="119574" y="3291640"/>
            <a:ext cx="9143999" cy="1015663"/>
          </a:xfrm>
          <a:prstGeom prst="rect">
            <a:avLst/>
          </a:prstGeom>
        </p:spPr>
        <p:txBody>
          <a:bodyPr wrap="square">
            <a:spAutoFit/>
          </a:bodyPr>
          <a:lstStyle/>
          <a:p>
            <a:pPr lvl="0" algn="l">
              <a:lnSpc>
                <a:spcPct val="150000"/>
              </a:lnSpc>
              <a:spcBef>
                <a:spcPts val="0"/>
              </a:spcBef>
            </a:pPr>
            <a:r>
              <a:rPr lang="en-US" altLang="zh-CN" sz="2000" b="1" kern="0" dirty="0">
                <a:solidFill>
                  <a:srgbClr val="333399"/>
                </a:solidFill>
                <a:latin typeface="Arial"/>
                <a:ea typeface="宋体" charset="-122"/>
              </a:rPr>
              <a:t> </a:t>
            </a:r>
            <a:r>
              <a:rPr lang="en-US" altLang="zh-CN" sz="2000" b="1" kern="0" dirty="0" smtClean="0">
                <a:solidFill>
                  <a:srgbClr val="333399"/>
                </a:solidFill>
                <a:latin typeface="Arial"/>
                <a:ea typeface="宋体" charset="-122"/>
              </a:rPr>
              <a:t>      4</a:t>
            </a:r>
            <a:r>
              <a:rPr lang="zh-CN" altLang="en-US" sz="2000" b="1" kern="0" dirty="0">
                <a:solidFill>
                  <a:srgbClr val="333399"/>
                </a:solidFill>
                <a:latin typeface="Arial"/>
                <a:ea typeface="宋体" charset="-122"/>
              </a:rPr>
              <a:t>、</a:t>
            </a:r>
            <a:r>
              <a:rPr lang="en-US" altLang="zh-CN" sz="2000" b="1" kern="0" dirty="0">
                <a:solidFill>
                  <a:srgbClr val="333399"/>
                </a:solidFill>
                <a:latin typeface="Arial"/>
                <a:ea typeface="宋体" charset="-122"/>
              </a:rPr>
              <a:t>T0</a:t>
            </a:r>
            <a:r>
              <a:rPr lang="zh-CN" altLang="en-US" sz="2000" b="1" kern="0" dirty="0">
                <a:solidFill>
                  <a:srgbClr val="333399"/>
                </a:solidFill>
                <a:latin typeface="Arial"/>
                <a:ea typeface="幼圆"/>
              </a:rPr>
              <a:t>、</a:t>
            </a:r>
            <a:r>
              <a:rPr lang="en-US" altLang="zh-CN" sz="2000" b="1" kern="0" dirty="0">
                <a:solidFill>
                  <a:srgbClr val="333399"/>
                </a:solidFill>
                <a:latin typeface="Arial"/>
                <a:ea typeface="宋体" charset="-122"/>
              </a:rPr>
              <a:t>T1</a:t>
            </a:r>
            <a:r>
              <a:rPr lang="zh-CN" altLang="en-US" sz="2000" b="1" kern="0" dirty="0">
                <a:solidFill>
                  <a:srgbClr val="333399"/>
                </a:solidFill>
                <a:latin typeface="Arial"/>
                <a:ea typeface="幼圆"/>
              </a:rPr>
              <a:t>不论是工作在定时器模式还是计数器模式，</a:t>
            </a:r>
            <a:r>
              <a:rPr lang="zh-CN" altLang="en-US" sz="2000" b="1" kern="0" dirty="0">
                <a:solidFill>
                  <a:srgbClr val="0000FF"/>
                </a:solidFill>
                <a:latin typeface="Arial"/>
                <a:ea typeface="幼圆"/>
              </a:rPr>
              <a:t>都是对脉冲信号</a:t>
            </a:r>
            <a:r>
              <a:rPr lang="zh-CN" altLang="en-US" sz="2000" b="1" kern="0" dirty="0">
                <a:solidFill>
                  <a:srgbClr val="333399"/>
                </a:solidFill>
                <a:latin typeface="Arial"/>
                <a:ea typeface="幼圆"/>
              </a:rPr>
              <a:t>进行计数，只是计数信号的</a:t>
            </a:r>
            <a:r>
              <a:rPr lang="zh-CN" altLang="en-US" sz="2000" b="1" kern="0" dirty="0">
                <a:solidFill>
                  <a:srgbClr val="0000FF"/>
                </a:solidFill>
                <a:latin typeface="Arial"/>
                <a:ea typeface="幼圆"/>
              </a:rPr>
              <a:t>来源不同</a:t>
            </a:r>
            <a:r>
              <a:rPr lang="zh-CN" altLang="en-US" sz="2000" b="1" kern="0" dirty="0" smtClean="0">
                <a:solidFill>
                  <a:srgbClr val="333399"/>
                </a:solidFill>
                <a:latin typeface="Arial"/>
                <a:ea typeface="幼圆"/>
              </a:rPr>
              <a:t>。</a:t>
            </a:r>
            <a:endParaRPr lang="zh-CN" altLang="en-US" sz="2000" b="1" kern="0" dirty="0">
              <a:solidFill>
                <a:srgbClr val="333399"/>
              </a:solidFill>
              <a:latin typeface="Arial"/>
              <a:ea typeface="幼圆"/>
            </a:endParaRPr>
          </a:p>
        </p:txBody>
      </p:sp>
      <p:sp>
        <p:nvSpPr>
          <p:cNvPr id="5" name="矩形 4"/>
          <p:cNvSpPr/>
          <p:nvPr/>
        </p:nvSpPr>
        <p:spPr>
          <a:xfrm>
            <a:off x="4395" y="4348538"/>
            <a:ext cx="9070145" cy="1015663"/>
          </a:xfrm>
          <a:prstGeom prst="rect">
            <a:avLst/>
          </a:prstGeom>
        </p:spPr>
        <p:txBody>
          <a:bodyPr wrap="square">
            <a:spAutoFit/>
          </a:bodyPr>
          <a:lstStyle/>
          <a:p>
            <a:pPr lvl="0" algn="l">
              <a:lnSpc>
                <a:spcPct val="150000"/>
              </a:lnSpc>
              <a:spcBef>
                <a:spcPts val="0"/>
              </a:spcBef>
            </a:pPr>
            <a:r>
              <a:rPr lang="zh-CN" altLang="en-US" sz="2000" b="1" kern="0" dirty="0">
                <a:solidFill>
                  <a:srgbClr val="0000FF"/>
                </a:solidFill>
                <a:latin typeface="Arial"/>
                <a:ea typeface="幼圆"/>
              </a:rPr>
              <a:t> </a:t>
            </a:r>
            <a:r>
              <a:rPr lang="zh-CN" altLang="en-US" sz="2000" b="1" kern="0" dirty="0" smtClean="0">
                <a:solidFill>
                  <a:srgbClr val="0000FF"/>
                </a:solidFill>
                <a:latin typeface="Arial"/>
                <a:ea typeface="幼圆"/>
              </a:rPr>
              <a:t>       </a:t>
            </a:r>
            <a:r>
              <a:rPr lang="en-US" altLang="zh-CN" sz="2000" b="1" kern="0" dirty="0" smtClean="0">
                <a:solidFill>
                  <a:srgbClr val="0000FF"/>
                </a:solidFill>
                <a:latin typeface="Arial"/>
                <a:ea typeface="幼圆"/>
              </a:rPr>
              <a:t>5</a:t>
            </a:r>
            <a:r>
              <a:rPr lang="zh-CN" altLang="en-US" sz="2000" b="1" kern="0" dirty="0">
                <a:solidFill>
                  <a:srgbClr val="0000FF"/>
                </a:solidFill>
                <a:latin typeface="Arial"/>
                <a:ea typeface="幼圆"/>
              </a:rPr>
              <a:t>、计数器模式</a:t>
            </a:r>
            <a:r>
              <a:rPr lang="zh-CN" altLang="en-US" sz="2000" b="1" kern="0" dirty="0">
                <a:solidFill>
                  <a:srgbClr val="333399"/>
                </a:solidFill>
                <a:latin typeface="Arial"/>
                <a:ea typeface="幼圆"/>
              </a:rPr>
              <a:t>是对加在</a:t>
            </a:r>
            <a:r>
              <a:rPr lang="en-US" altLang="zh-CN" sz="2000" b="1" kern="0" dirty="0">
                <a:solidFill>
                  <a:srgbClr val="333399"/>
                </a:solidFill>
                <a:latin typeface="Arial"/>
                <a:ea typeface="宋体" charset="-122"/>
              </a:rPr>
              <a:t>T0</a:t>
            </a:r>
            <a:r>
              <a:rPr lang="zh-CN" altLang="en-US" sz="2000" b="1" kern="0" dirty="0">
                <a:solidFill>
                  <a:srgbClr val="333399"/>
                </a:solidFill>
                <a:latin typeface="Arial"/>
                <a:ea typeface="幼圆"/>
              </a:rPr>
              <a:t>（</a:t>
            </a:r>
            <a:r>
              <a:rPr lang="en-US" altLang="zh-CN" sz="2000" b="1" kern="0" dirty="0">
                <a:solidFill>
                  <a:srgbClr val="333399"/>
                </a:solidFill>
                <a:latin typeface="Arial"/>
                <a:ea typeface="宋体" charset="-122"/>
              </a:rPr>
              <a:t>P3.4</a:t>
            </a:r>
            <a:r>
              <a:rPr lang="zh-CN" altLang="en-US" sz="2000" b="1" kern="0" dirty="0">
                <a:solidFill>
                  <a:srgbClr val="333399"/>
                </a:solidFill>
                <a:latin typeface="Arial"/>
                <a:ea typeface="幼圆"/>
              </a:rPr>
              <a:t>）和</a:t>
            </a:r>
            <a:r>
              <a:rPr lang="en-US" altLang="zh-CN" sz="2000" b="1" kern="0" dirty="0">
                <a:solidFill>
                  <a:srgbClr val="333399"/>
                </a:solidFill>
                <a:latin typeface="Arial"/>
                <a:ea typeface="宋体" charset="-122"/>
              </a:rPr>
              <a:t>T1</a:t>
            </a:r>
            <a:r>
              <a:rPr lang="zh-CN" altLang="en-US" sz="2000" b="1" kern="0" dirty="0">
                <a:solidFill>
                  <a:srgbClr val="333399"/>
                </a:solidFill>
                <a:latin typeface="Arial"/>
                <a:ea typeface="幼圆"/>
              </a:rPr>
              <a:t>（</a:t>
            </a:r>
            <a:r>
              <a:rPr lang="en-US" altLang="zh-CN" sz="2000" b="1" kern="0" dirty="0">
                <a:solidFill>
                  <a:srgbClr val="333399"/>
                </a:solidFill>
                <a:latin typeface="Arial"/>
                <a:ea typeface="宋体" charset="-122"/>
              </a:rPr>
              <a:t>P3.5</a:t>
            </a:r>
            <a:r>
              <a:rPr lang="zh-CN" altLang="en-US" sz="2000" b="1" kern="0" dirty="0">
                <a:solidFill>
                  <a:srgbClr val="333399"/>
                </a:solidFill>
                <a:latin typeface="Arial"/>
                <a:ea typeface="幼圆"/>
              </a:rPr>
              <a:t>）两个引脚上的外部脉冲进行计数（见</a:t>
            </a:r>
            <a:r>
              <a:rPr lang="zh-CN" altLang="en-US" sz="2000" b="1" kern="0" dirty="0">
                <a:solidFill>
                  <a:srgbClr val="333399"/>
                </a:solidFill>
                <a:latin typeface="Arial"/>
                <a:ea typeface="幼圆"/>
                <a:hlinkClick r:id="rId3" action="ppaction://hlinksldjump"/>
              </a:rPr>
              <a:t>图</a:t>
            </a:r>
            <a:r>
              <a:rPr lang="en-US" altLang="zh-CN" sz="2000" b="1" kern="0" dirty="0">
                <a:solidFill>
                  <a:srgbClr val="333399"/>
                </a:solidFill>
                <a:latin typeface="Arial"/>
                <a:ea typeface="幼圆"/>
                <a:hlinkClick r:id="rId3" action="ppaction://hlinksldjump"/>
              </a:rPr>
              <a:t>9</a:t>
            </a:r>
            <a:r>
              <a:rPr lang="en-US" altLang="zh-CN" sz="2000" b="1" kern="0" dirty="0">
                <a:solidFill>
                  <a:srgbClr val="333399"/>
                </a:solidFill>
                <a:latin typeface="Arial"/>
                <a:ea typeface="宋体" charset="-122"/>
                <a:hlinkClick r:id="rId3" action="ppaction://hlinksldjump"/>
              </a:rPr>
              <a:t>-1</a:t>
            </a:r>
            <a:r>
              <a:rPr lang="zh-CN" altLang="en-US" sz="2000" b="1" kern="0" dirty="0">
                <a:solidFill>
                  <a:srgbClr val="333399"/>
                </a:solidFill>
                <a:latin typeface="Arial"/>
                <a:ea typeface="幼圆"/>
              </a:rPr>
              <a:t>）</a:t>
            </a:r>
            <a:r>
              <a:rPr lang="zh-CN" altLang="en-US" sz="2000" b="1" kern="0" dirty="0" smtClean="0">
                <a:solidFill>
                  <a:srgbClr val="333399"/>
                </a:solidFill>
                <a:latin typeface="Arial"/>
                <a:ea typeface="幼圆"/>
              </a:rPr>
              <a:t>。</a:t>
            </a:r>
            <a:endParaRPr lang="en-US" altLang="zh-CN" sz="2000" b="1" kern="0" dirty="0">
              <a:solidFill>
                <a:srgbClr val="333399"/>
              </a:solidFill>
              <a:latin typeface="Arial"/>
              <a:ea typeface="幼圆"/>
            </a:endParaRPr>
          </a:p>
        </p:txBody>
      </p:sp>
      <p:sp>
        <p:nvSpPr>
          <p:cNvPr id="6" name="矩形 5"/>
          <p:cNvSpPr/>
          <p:nvPr/>
        </p:nvSpPr>
        <p:spPr>
          <a:xfrm>
            <a:off x="36927" y="5494889"/>
            <a:ext cx="9107073" cy="707886"/>
          </a:xfrm>
          <a:prstGeom prst="rect">
            <a:avLst/>
          </a:prstGeom>
        </p:spPr>
        <p:txBody>
          <a:bodyPr wrap="square">
            <a:spAutoFit/>
          </a:bodyPr>
          <a:lstStyle/>
          <a:p>
            <a:pPr algn="l"/>
            <a:r>
              <a:rPr lang="zh-CN" altLang="en-US" sz="2000" b="1" kern="0" dirty="0" smtClean="0">
                <a:solidFill>
                  <a:srgbClr val="0000FF"/>
                </a:solidFill>
                <a:latin typeface="Arial"/>
                <a:ea typeface="幼圆"/>
              </a:rPr>
              <a:t>       </a:t>
            </a:r>
            <a:r>
              <a:rPr lang="en-US" altLang="zh-CN" sz="2000" b="1" kern="0" dirty="0" smtClean="0">
                <a:solidFill>
                  <a:srgbClr val="0000FF"/>
                </a:solidFill>
                <a:latin typeface="Arial"/>
                <a:ea typeface="幼圆"/>
              </a:rPr>
              <a:t>6</a:t>
            </a:r>
            <a:r>
              <a:rPr lang="zh-CN" altLang="en-US" sz="2000" b="1" kern="0" dirty="0">
                <a:solidFill>
                  <a:srgbClr val="0000FF"/>
                </a:solidFill>
                <a:latin typeface="Arial"/>
                <a:ea typeface="幼圆"/>
              </a:rPr>
              <a:t>、定时器工作模式</a:t>
            </a:r>
            <a:r>
              <a:rPr lang="zh-CN" altLang="en-US" sz="2000" b="1" kern="0" dirty="0">
                <a:solidFill>
                  <a:srgbClr val="333399"/>
                </a:solidFill>
                <a:latin typeface="Arial"/>
                <a:ea typeface="幼圆"/>
              </a:rPr>
              <a:t>是对单片机的时钟振荡器信号经片内</a:t>
            </a:r>
            <a:r>
              <a:rPr lang="en-US" altLang="zh-CN" sz="2000" b="1" kern="0" dirty="0">
                <a:solidFill>
                  <a:srgbClr val="333399"/>
                </a:solidFill>
                <a:latin typeface="Arial"/>
                <a:ea typeface="幼圆"/>
              </a:rPr>
              <a:t>12</a:t>
            </a:r>
            <a:r>
              <a:rPr lang="zh-CN" altLang="en-US" sz="2000" b="1" kern="0" dirty="0">
                <a:solidFill>
                  <a:srgbClr val="333399"/>
                </a:solidFill>
                <a:latin typeface="Arial"/>
                <a:ea typeface="幼圆"/>
              </a:rPr>
              <a:t>分频后的内部脉冲信号计数。</a:t>
            </a:r>
            <a:endParaRPr lang="zh-CN" altLang="en-US" dirty="0"/>
          </a:p>
        </p:txBody>
      </p:sp>
    </p:spTree>
    <p:extLst>
      <p:ext uri="{BB962C8B-B14F-4D97-AF65-F5344CB8AC3E}">
        <p14:creationId xmlns:p14="http://schemas.microsoft.com/office/powerpoint/2010/main" val="326727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146">
                                            <p:txEl>
                                              <p:pRg st="0" end="0"/>
                                            </p:txEl>
                                          </p:spTgt>
                                        </p:tgtEl>
                                        <p:attrNameLst>
                                          <p:attrName>style.visibility</p:attrName>
                                        </p:attrNameLst>
                                      </p:cBhvr>
                                      <p:to>
                                        <p:strVal val="visible"/>
                                      </p:to>
                                    </p:set>
                                    <p:animEffect transition="in" filter="barn(inVertical)">
                                      <p:cBhvr>
                                        <p:cTn id="7" dur="500"/>
                                        <p:tgtEl>
                                          <p:spTgt spid="614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arn(inVertical)">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uild="p"/>
      <p:bldP spid="2" grpId="0"/>
      <p:bldP spid="3" grpId="0"/>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noChangeArrowheads="1"/>
          </p:cNvSpPr>
          <p:nvPr>
            <p:ph type="body" idx="1"/>
          </p:nvPr>
        </p:nvSpPr>
        <p:spPr>
          <a:xfrm>
            <a:off x="0" y="549275"/>
            <a:ext cx="9144000" cy="5318125"/>
          </a:xfrm>
        </p:spPr>
        <p:txBody>
          <a:bodyPr/>
          <a:lstStyle/>
          <a:p>
            <a:pPr marL="0" indent="0" algn="l" eaLnBrk="1" hangingPunct="1">
              <a:lnSpc>
                <a:spcPct val="150000"/>
              </a:lnSpc>
              <a:spcBef>
                <a:spcPts val="0"/>
              </a:spcBef>
              <a:buFont typeface="Wingdings" pitchFamily="2" charset="2"/>
              <a:buNone/>
            </a:pPr>
            <a:r>
              <a:rPr lang="zh-CN" altLang="en-US" sz="2400" dirty="0" smtClean="0"/>
              <a:t>        由于时钟频率是定值，所以可</a:t>
            </a:r>
            <a:r>
              <a:rPr lang="zh-CN" altLang="en-US" sz="2400" b="1" dirty="0" smtClean="0">
                <a:solidFill>
                  <a:srgbClr val="0000FF"/>
                </a:solidFill>
              </a:rPr>
              <a:t>根据计数值</a:t>
            </a:r>
            <a:r>
              <a:rPr lang="zh-CN" altLang="en-US" sz="2400" dirty="0" smtClean="0"/>
              <a:t>可</a:t>
            </a:r>
            <a:r>
              <a:rPr lang="zh-CN" altLang="en-US" sz="2400" b="1" dirty="0" smtClean="0">
                <a:solidFill>
                  <a:srgbClr val="0000FF"/>
                </a:solidFill>
              </a:rPr>
              <a:t>计算出定时时间</a:t>
            </a:r>
            <a:r>
              <a:rPr lang="zh-CN" altLang="en-US" sz="2400" dirty="0" smtClean="0"/>
              <a:t>。</a:t>
            </a:r>
          </a:p>
          <a:p>
            <a:pPr marL="0" indent="0" algn="l" eaLnBrk="1" hangingPunct="1">
              <a:lnSpc>
                <a:spcPct val="150000"/>
              </a:lnSpc>
              <a:spcBef>
                <a:spcPts val="0"/>
              </a:spcBef>
              <a:buFont typeface="Wingdings" pitchFamily="2" charset="2"/>
              <a:buNone/>
            </a:pPr>
            <a:r>
              <a:rPr lang="zh-CN" altLang="en-US" sz="2400" dirty="0" smtClean="0"/>
              <a:t>计数器的起始计数都是</a:t>
            </a:r>
            <a:r>
              <a:rPr lang="zh-CN" altLang="en-US" sz="2400" b="1" dirty="0" smtClean="0">
                <a:solidFill>
                  <a:srgbClr val="3333CC"/>
                </a:solidFill>
              </a:rPr>
              <a:t>从计数器初值开始</a:t>
            </a:r>
            <a:r>
              <a:rPr lang="zh-CN" altLang="en-US" sz="2400" b="1" dirty="0" smtClean="0"/>
              <a:t>的</a:t>
            </a:r>
            <a:r>
              <a:rPr lang="zh-CN" altLang="en-US" sz="2400" dirty="0" smtClean="0"/>
              <a:t>。单片机复位时计数器的初值为</a:t>
            </a:r>
            <a:r>
              <a:rPr lang="en-US" altLang="zh-CN" sz="2400" dirty="0" smtClean="0">
                <a:ea typeface="宋体" charset="-122"/>
              </a:rPr>
              <a:t>0</a:t>
            </a:r>
            <a:r>
              <a:rPr lang="zh-CN" altLang="en-US" sz="2400" dirty="0" smtClean="0"/>
              <a:t>，也可用指令给计数器装入一个新的初值。</a:t>
            </a:r>
          </a:p>
          <a:p>
            <a:pPr marL="0" indent="0">
              <a:lnSpc>
                <a:spcPct val="150000"/>
              </a:lnSpc>
              <a:buNone/>
            </a:pPr>
            <a:endParaRPr lang="zh-CN" altLang="en-US" dirty="0" smtClean="0">
              <a:ea typeface="宋体" charset="-122"/>
            </a:endParaRPr>
          </a:p>
        </p:txBody>
      </p:sp>
    </p:spTree>
    <p:extLst>
      <p:ext uri="{BB962C8B-B14F-4D97-AF65-F5344CB8AC3E}">
        <p14:creationId xmlns:p14="http://schemas.microsoft.com/office/powerpoint/2010/main" val="842923193"/>
      </p:ext>
    </p:extLst>
  </p:cSld>
  <p:clrMapOvr>
    <a:masterClrMapping/>
  </p:clrMapOvr>
  <p:transition>
    <p:random/>
    <p:sndAc>
      <p:stSnd>
        <p:snd r:embed="rId2" name="camera.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a:t>
            </a:fld>
            <a:endParaRPr lang="en-US" altLang="zh-CN" dirty="0"/>
          </a:p>
        </p:txBody>
      </p:sp>
      <p:sp>
        <p:nvSpPr>
          <p:cNvPr id="4" name="矩形 3"/>
          <p:cNvSpPr/>
          <p:nvPr/>
        </p:nvSpPr>
        <p:spPr>
          <a:xfrm>
            <a:off x="0" y="791339"/>
            <a:ext cx="9144000" cy="1754326"/>
          </a:xfrm>
          <a:prstGeom prst="rect">
            <a:avLst/>
          </a:prstGeom>
        </p:spPr>
        <p:txBody>
          <a:bodyPr wrap="square">
            <a:spAutoFit/>
          </a:bodyPr>
          <a:lstStyle/>
          <a:p>
            <a:pPr lvl="0" algn="l">
              <a:lnSpc>
                <a:spcPct val="150000"/>
              </a:lnSpc>
              <a:spcBef>
                <a:spcPts val="0"/>
              </a:spcBef>
            </a:pPr>
            <a:r>
              <a:rPr lang="en-US" altLang="zh-CN" sz="2400" b="1" kern="0" dirty="0" smtClean="0">
                <a:solidFill>
                  <a:srgbClr val="FF0000"/>
                </a:solidFill>
                <a:latin typeface="Arial"/>
                <a:ea typeface="宋体" charset="-122"/>
              </a:rPr>
              <a:t>       </a:t>
            </a:r>
            <a:r>
              <a:rPr lang="en-US" altLang="zh-CN" sz="2400" b="1" kern="0" dirty="0" smtClean="0">
                <a:solidFill>
                  <a:srgbClr val="9900CC"/>
                </a:solidFill>
                <a:latin typeface="Arial"/>
                <a:ea typeface="宋体" charset="-122"/>
              </a:rPr>
              <a:t> 9.2.1  </a:t>
            </a:r>
            <a:r>
              <a:rPr lang="zh-CN" altLang="en-US" sz="2400" b="1" kern="0" dirty="0">
                <a:solidFill>
                  <a:srgbClr val="9900CC"/>
                </a:solidFill>
                <a:latin typeface="Arial"/>
                <a:ea typeface="幼圆"/>
              </a:rPr>
              <a:t>工作方式控制寄存器</a:t>
            </a:r>
            <a:r>
              <a:rPr lang="en-US" altLang="zh-CN" sz="2400" b="1" kern="0" dirty="0">
                <a:solidFill>
                  <a:srgbClr val="9900CC"/>
                </a:solidFill>
                <a:latin typeface="Arial"/>
                <a:ea typeface="宋体" charset="-122"/>
              </a:rPr>
              <a:t>TMOD</a:t>
            </a:r>
            <a:endParaRPr lang="zh-CN" altLang="en-US" sz="2400" b="1" kern="0" dirty="0">
              <a:solidFill>
                <a:srgbClr val="9900CC"/>
              </a:solidFill>
              <a:latin typeface="Arial"/>
              <a:ea typeface="幼圆"/>
            </a:endParaRPr>
          </a:p>
          <a:p>
            <a:pPr lvl="0" algn="l">
              <a:lnSpc>
                <a:spcPct val="150000"/>
              </a:lnSpc>
              <a:spcBef>
                <a:spcPts val="0"/>
              </a:spcBef>
            </a:pPr>
            <a:r>
              <a:rPr lang="zh-CN" altLang="en-US" sz="2400" b="1" kern="0" dirty="0" smtClean="0">
                <a:solidFill>
                  <a:srgbClr val="333399"/>
                </a:solidFill>
                <a:latin typeface="Arial"/>
                <a:ea typeface="幼圆"/>
              </a:rPr>
              <a:t>        用于</a:t>
            </a:r>
            <a:r>
              <a:rPr lang="zh-CN" altLang="en-US" sz="2400" b="1" kern="0" dirty="0">
                <a:solidFill>
                  <a:srgbClr val="333399"/>
                </a:solidFill>
                <a:latin typeface="Arial"/>
                <a:ea typeface="幼圆"/>
              </a:rPr>
              <a:t>选择定时器</a:t>
            </a:r>
            <a:r>
              <a:rPr lang="en-US" altLang="zh-CN" sz="2400" b="1" kern="0" dirty="0">
                <a:solidFill>
                  <a:srgbClr val="333399"/>
                </a:solidFill>
                <a:latin typeface="Arial"/>
                <a:ea typeface="宋体" charset="-122"/>
              </a:rPr>
              <a:t>/</a:t>
            </a:r>
            <a:r>
              <a:rPr lang="zh-CN" altLang="en-US" sz="2400" b="1" kern="0" dirty="0">
                <a:solidFill>
                  <a:srgbClr val="333399"/>
                </a:solidFill>
                <a:latin typeface="Arial"/>
                <a:ea typeface="幼圆"/>
              </a:rPr>
              <a:t>计数器的工作模式和工作方式，</a:t>
            </a:r>
            <a:r>
              <a:rPr lang="zh-CN" altLang="en-US" sz="2400" b="1" kern="0" dirty="0">
                <a:solidFill>
                  <a:srgbClr val="3333CC"/>
                </a:solidFill>
                <a:latin typeface="Arial"/>
                <a:ea typeface="幼圆"/>
              </a:rPr>
              <a:t>字节地址</a:t>
            </a:r>
            <a:r>
              <a:rPr lang="zh-CN" altLang="en-US" sz="2400" b="1" kern="0" dirty="0">
                <a:solidFill>
                  <a:srgbClr val="333399"/>
                </a:solidFill>
                <a:latin typeface="Arial"/>
                <a:ea typeface="幼圆"/>
              </a:rPr>
              <a:t>为</a:t>
            </a:r>
            <a:r>
              <a:rPr lang="en-US" altLang="zh-CN" sz="2400" b="1" kern="0" dirty="0">
                <a:solidFill>
                  <a:srgbClr val="3333CC"/>
                </a:solidFill>
                <a:latin typeface="Arial"/>
                <a:ea typeface="宋体" charset="-122"/>
              </a:rPr>
              <a:t>89H</a:t>
            </a:r>
            <a:r>
              <a:rPr lang="zh-CN" altLang="en-US" sz="2400" b="1" kern="0" dirty="0">
                <a:solidFill>
                  <a:srgbClr val="333399"/>
                </a:solidFill>
                <a:latin typeface="Arial"/>
                <a:ea typeface="幼圆"/>
              </a:rPr>
              <a:t>，不能位寻址，格式如</a:t>
            </a:r>
            <a:r>
              <a:rPr lang="zh-CN" altLang="en-US" sz="2400" b="1" kern="0" dirty="0" smtClean="0">
                <a:solidFill>
                  <a:srgbClr val="3333CC"/>
                </a:solidFill>
                <a:latin typeface="Arial"/>
                <a:ea typeface="幼圆"/>
                <a:hlinkClick r:id="rId3" action="ppaction://hlinksldjump"/>
              </a:rPr>
              <a:t>图</a:t>
            </a:r>
            <a:r>
              <a:rPr lang="en-US" altLang="zh-CN" sz="2400" b="1" kern="0" dirty="0" smtClean="0">
                <a:solidFill>
                  <a:srgbClr val="3333CC"/>
                </a:solidFill>
                <a:latin typeface="Arial"/>
                <a:ea typeface="宋体" charset="-122"/>
                <a:hlinkClick r:id="rId3" action="ppaction://hlinksldjump"/>
              </a:rPr>
              <a:t>9-2</a:t>
            </a:r>
            <a:r>
              <a:rPr lang="zh-CN" altLang="en-US" sz="2400" b="1" kern="0" dirty="0">
                <a:solidFill>
                  <a:srgbClr val="333399"/>
                </a:solidFill>
                <a:latin typeface="Arial"/>
                <a:ea typeface="宋体" charset="-122"/>
              </a:rPr>
              <a:t>所示</a:t>
            </a:r>
            <a:r>
              <a:rPr lang="zh-CN" altLang="en-US" sz="2400" b="1" kern="0" dirty="0">
                <a:solidFill>
                  <a:srgbClr val="333399"/>
                </a:solidFill>
                <a:latin typeface="Arial"/>
                <a:ea typeface="幼圆"/>
              </a:rPr>
              <a:t>。</a:t>
            </a:r>
          </a:p>
        </p:txBody>
      </p:sp>
    </p:spTree>
    <p:extLst>
      <p:ext uri="{BB962C8B-B14F-4D97-AF65-F5344CB8AC3E}">
        <p14:creationId xmlns:p14="http://schemas.microsoft.com/office/powerpoint/2010/main" val="1343438061"/>
      </p:ext>
    </p:extLst>
  </p:cSld>
  <p:clrMapOvr>
    <a:masterClrMapping/>
  </p:clrMapOvr>
  <p:transition>
    <p:random/>
    <p:sndAc>
      <p:stSnd>
        <p:snd r:embed="rId2" name="camera.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33573D83-11CD-4EC9-A5F4-2776AFB80871}" type="slidenum">
              <a:rPr lang="zh-CN" altLang="en-US"/>
              <a:pPr>
                <a:defRPr/>
              </a:pPr>
              <a:t>11</a:t>
            </a:fld>
            <a:endParaRPr lang="en-US" altLang="zh-CN"/>
          </a:p>
        </p:txBody>
      </p:sp>
      <p:sp>
        <p:nvSpPr>
          <p:cNvPr id="7170" name="内容占位符 1"/>
          <p:cNvSpPr>
            <a:spLocks noGrp="1"/>
          </p:cNvSpPr>
          <p:nvPr>
            <p:ph/>
          </p:nvPr>
        </p:nvSpPr>
        <p:spPr>
          <a:xfrm>
            <a:off x="0" y="357188"/>
            <a:ext cx="9143999" cy="3286344"/>
          </a:xfrm>
        </p:spPr>
        <p:txBody>
          <a:bodyPr/>
          <a:lstStyle/>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r>
              <a:rPr lang="en-US" altLang="zh-CN" dirty="0" smtClean="0"/>
              <a:t>			</a:t>
            </a:r>
          </a:p>
          <a:p>
            <a:pPr algn="ctr" eaLnBrk="1" hangingPunct="1">
              <a:lnSpc>
                <a:spcPct val="130000"/>
              </a:lnSpc>
            </a:pPr>
            <a:r>
              <a:rPr lang="zh-CN" altLang="en-US" sz="2000" b="1" dirty="0" smtClean="0">
                <a:solidFill>
                  <a:srgbClr val="FF3300"/>
                </a:solidFill>
              </a:rPr>
              <a:t>图</a:t>
            </a:r>
            <a:r>
              <a:rPr lang="en-US" altLang="zh-CN" sz="2000" dirty="0">
                <a:solidFill>
                  <a:srgbClr val="FF3300"/>
                </a:solidFill>
                <a:ea typeface="宋体" charset="-122"/>
              </a:rPr>
              <a:t>9</a:t>
            </a:r>
            <a:r>
              <a:rPr lang="en-US" altLang="zh-CN" sz="2000" b="1" dirty="0" smtClean="0">
                <a:solidFill>
                  <a:srgbClr val="FF3300"/>
                </a:solidFill>
                <a:ea typeface="宋体" charset="-122"/>
              </a:rPr>
              <a:t>-2</a:t>
            </a:r>
            <a:r>
              <a:rPr lang="en-US" altLang="zh-CN" sz="2000" dirty="0" smtClean="0">
                <a:ea typeface="宋体" charset="-122"/>
              </a:rPr>
              <a:t>     </a:t>
            </a:r>
            <a:r>
              <a:rPr lang="en-US" altLang="zh-CN" sz="2000" b="1" dirty="0" smtClean="0">
                <a:solidFill>
                  <a:srgbClr val="3333CC"/>
                </a:solidFill>
                <a:ea typeface="宋体" charset="-122"/>
              </a:rPr>
              <a:t>TMOD</a:t>
            </a:r>
            <a:r>
              <a:rPr lang="zh-CN" altLang="en-US" sz="2000" b="1" dirty="0" smtClean="0">
                <a:solidFill>
                  <a:srgbClr val="3333CC"/>
                </a:solidFill>
              </a:rPr>
              <a:t>格式</a:t>
            </a:r>
            <a:endParaRPr lang="en-US" altLang="zh-CN" dirty="0" smtClean="0">
              <a:ea typeface="宋体" charset="-122"/>
            </a:endParaRPr>
          </a:p>
          <a:p>
            <a:pPr marL="0" indent="0" algn="l" eaLnBrk="1" hangingPunct="1">
              <a:lnSpc>
                <a:spcPct val="150000"/>
              </a:lnSpc>
              <a:spcBef>
                <a:spcPts val="0"/>
              </a:spcBef>
            </a:pPr>
            <a:r>
              <a:rPr lang="en-US" altLang="zh-CN" dirty="0">
                <a:ea typeface="宋体" charset="-122"/>
              </a:rPr>
              <a:t> </a:t>
            </a:r>
            <a:r>
              <a:rPr lang="en-US" altLang="zh-CN" dirty="0" smtClean="0">
                <a:ea typeface="宋体" charset="-122"/>
              </a:rPr>
              <a:t>       </a:t>
            </a:r>
            <a:r>
              <a:rPr lang="en-US" altLang="zh-CN" sz="2000" dirty="0" smtClean="0">
                <a:ea typeface="宋体" charset="-122"/>
              </a:rPr>
              <a:t>8</a:t>
            </a:r>
            <a:r>
              <a:rPr lang="zh-CN" altLang="en-US" sz="2000" dirty="0" smtClean="0"/>
              <a:t>位分为两组，</a:t>
            </a:r>
            <a:r>
              <a:rPr lang="zh-CN" altLang="en-US" sz="2000" b="1" dirty="0" smtClean="0">
                <a:solidFill>
                  <a:srgbClr val="3333CC"/>
                </a:solidFill>
              </a:rPr>
              <a:t>高</a:t>
            </a:r>
            <a:r>
              <a:rPr lang="en-US" altLang="zh-CN" sz="2000" b="1" dirty="0" smtClean="0">
                <a:solidFill>
                  <a:srgbClr val="3333CC"/>
                </a:solidFill>
                <a:ea typeface="宋体" charset="-122"/>
              </a:rPr>
              <a:t>4</a:t>
            </a:r>
            <a:r>
              <a:rPr lang="zh-CN" altLang="en-US" sz="2000" b="1" dirty="0" smtClean="0">
                <a:solidFill>
                  <a:srgbClr val="3333CC"/>
                </a:solidFill>
              </a:rPr>
              <a:t>位</a:t>
            </a:r>
            <a:r>
              <a:rPr lang="zh-CN" altLang="en-US" sz="2000" dirty="0" smtClean="0"/>
              <a:t>控制</a:t>
            </a:r>
            <a:r>
              <a:rPr lang="en-US" altLang="zh-CN" sz="2000" dirty="0" smtClean="0">
                <a:ea typeface="宋体" charset="-122"/>
              </a:rPr>
              <a:t>T1</a:t>
            </a:r>
            <a:r>
              <a:rPr lang="zh-CN" altLang="en-US" sz="2000" dirty="0" smtClean="0"/>
              <a:t>，</a:t>
            </a:r>
            <a:r>
              <a:rPr lang="zh-CN" altLang="en-US" sz="2000" b="1" dirty="0" smtClean="0">
                <a:solidFill>
                  <a:srgbClr val="3333CC"/>
                </a:solidFill>
              </a:rPr>
              <a:t>低</a:t>
            </a:r>
            <a:r>
              <a:rPr lang="en-US" altLang="zh-CN" sz="2000" b="1" dirty="0" smtClean="0">
                <a:solidFill>
                  <a:srgbClr val="3333CC"/>
                </a:solidFill>
              </a:rPr>
              <a:t>4</a:t>
            </a:r>
            <a:r>
              <a:rPr lang="zh-CN" altLang="en-US" sz="2000" b="1" dirty="0" smtClean="0">
                <a:solidFill>
                  <a:srgbClr val="3333CC"/>
                </a:solidFill>
              </a:rPr>
              <a:t>位</a:t>
            </a:r>
            <a:r>
              <a:rPr lang="zh-CN" altLang="en-US" sz="2000" dirty="0" smtClean="0"/>
              <a:t>控制</a:t>
            </a:r>
            <a:r>
              <a:rPr lang="en-US" altLang="zh-CN" sz="2000" dirty="0" smtClean="0">
                <a:ea typeface="宋体" charset="-122"/>
              </a:rPr>
              <a:t>T0</a:t>
            </a:r>
            <a:r>
              <a:rPr lang="zh-CN" altLang="en-US" sz="2000" dirty="0" smtClean="0"/>
              <a:t>。</a:t>
            </a:r>
            <a:endParaRPr lang="en-US" altLang="zh-CN" sz="2000" dirty="0" smtClean="0"/>
          </a:p>
        </p:txBody>
      </p:sp>
      <p:pic>
        <p:nvPicPr>
          <p:cNvPr id="7180" name="Picture 12" descr="6-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601" y="701674"/>
            <a:ext cx="8521700" cy="1978025"/>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105508" y="3540768"/>
            <a:ext cx="9249508" cy="2585323"/>
          </a:xfrm>
          <a:prstGeom prst="rect">
            <a:avLst/>
          </a:prstGeom>
        </p:spPr>
        <p:txBody>
          <a:bodyPr wrap="square">
            <a:spAutoFit/>
          </a:bodyPr>
          <a:lstStyle/>
          <a:p>
            <a:pPr lvl="0" algn="l">
              <a:lnSpc>
                <a:spcPct val="150000"/>
              </a:lnSpc>
              <a:spcBef>
                <a:spcPts val="0"/>
              </a:spcBef>
            </a:pPr>
            <a:r>
              <a:rPr lang="en-US" altLang="zh-CN" sz="2400" b="1" kern="0" dirty="0">
                <a:solidFill>
                  <a:srgbClr val="333399"/>
                </a:solidFill>
                <a:latin typeface="Arial"/>
                <a:ea typeface="宋体" charset="-122"/>
              </a:rPr>
              <a:t> </a:t>
            </a:r>
            <a:r>
              <a:rPr lang="en-US" altLang="zh-CN" sz="2400" b="1" kern="0" dirty="0" smtClean="0">
                <a:solidFill>
                  <a:srgbClr val="333399"/>
                </a:solidFill>
                <a:latin typeface="Arial"/>
                <a:ea typeface="宋体" charset="-122"/>
              </a:rPr>
              <a:t>      TMOD</a:t>
            </a:r>
            <a:r>
              <a:rPr lang="zh-CN" altLang="en-US" sz="2400" b="1" kern="0" dirty="0">
                <a:solidFill>
                  <a:srgbClr val="333399"/>
                </a:solidFill>
                <a:latin typeface="Arial"/>
                <a:ea typeface="幼圆"/>
              </a:rPr>
              <a:t>各位的功能。</a:t>
            </a:r>
          </a:p>
          <a:p>
            <a:pPr lvl="0" algn="l">
              <a:lnSpc>
                <a:spcPct val="150000"/>
              </a:lnSpc>
              <a:spcBef>
                <a:spcPts val="0"/>
              </a:spcBef>
            </a:pPr>
            <a:r>
              <a:rPr lang="zh-CN" altLang="en-US" sz="2400" b="1" kern="0" dirty="0">
                <a:solidFill>
                  <a:srgbClr val="3333CC"/>
                </a:solidFill>
                <a:latin typeface="Arial"/>
                <a:ea typeface="幼圆"/>
              </a:rPr>
              <a:t>   </a:t>
            </a:r>
            <a:r>
              <a:rPr lang="zh-CN" altLang="en-US" sz="2000" b="1" kern="0" dirty="0">
                <a:solidFill>
                  <a:srgbClr val="3333CC"/>
                </a:solidFill>
                <a:latin typeface="Arial"/>
                <a:ea typeface="幼圆"/>
              </a:rPr>
              <a:t>   （</a:t>
            </a:r>
            <a:r>
              <a:rPr lang="en-US" altLang="zh-CN" sz="2000" b="1" kern="0" dirty="0">
                <a:solidFill>
                  <a:srgbClr val="3333CC"/>
                </a:solidFill>
                <a:latin typeface="Arial"/>
                <a:ea typeface="宋体" charset="-122"/>
              </a:rPr>
              <a:t>1</a:t>
            </a:r>
            <a:r>
              <a:rPr lang="zh-CN" altLang="en-US" sz="2000" b="1" kern="0" dirty="0">
                <a:solidFill>
                  <a:srgbClr val="3333CC"/>
                </a:solidFill>
                <a:latin typeface="Arial"/>
                <a:ea typeface="幼圆"/>
              </a:rPr>
              <a:t>）</a:t>
            </a:r>
            <a:r>
              <a:rPr lang="en-US" altLang="zh-CN" sz="2000" b="1" kern="0" dirty="0">
                <a:solidFill>
                  <a:srgbClr val="3333CC"/>
                </a:solidFill>
                <a:latin typeface="Arial"/>
                <a:ea typeface="宋体" charset="-122"/>
              </a:rPr>
              <a:t>GATE——</a:t>
            </a:r>
            <a:r>
              <a:rPr lang="en-US" altLang="zh-CN" sz="2000" b="1" kern="0" dirty="0">
                <a:solidFill>
                  <a:srgbClr val="3333CC"/>
                </a:solidFill>
                <a:latin typeface="Arial"/>
                <a:ea typeface="幼圆"/>
              </a:rPr>
              <a:t>—</a:t>
            </a:r>
            <a:r>
              <a:rPr lang="zh-CN" altLang="en-US" sz="2000" b="1" kern="0" dirty="0">
                <a:solidFill>
                  <a:srgbClr val="3333CC"/>
                </a:solidFill>
                <a:latin typeface="Arial"/>
                <a:ea typeface="幼圆"/>
              </a:rPr>
              <a:t>门控位</a:t>
            </a:r>
            <a:r>
              <a:rPr lang="zh-CN" altLang="en-US" sz="2000" b="1" kern="0" dirty="0">
                <a:solidFill>
                  <a:srgbClr val="333399"/>
                </a:solidFill>
                <a:latin typeface="Arial"/>
                <a:ea typeface="幼圆"/>
              </a:rPr>
              <a:t>。</a:t>
            </a:r>
          </a:p>
          <a:p>
            <a:pPr lvl="0" algn="l">
              <a:lnSpc>
                <a:spcPct val="150000"/>
              </a:lnSpc>
              <a:spcBef>
                <a:spcPts val="0"/>
              </a:spcBef>
            </a:pPr>
            <a:r>
              <a:rPr lang="en-US" altLang="zh-CN" sz="2000" b="1" kern="0" dirty="0">
                <a:solidFill>
                  <a:srgbClr val="FF3300"/>
                </a:solidFill>
                <a:latin typeface="Arial"/>
                <a:ea typeface="宋体" charset="-122"/>
              </a:rPr>
              <a:t>        0</a:t>
            </a:r>
            <a:r>
              <a:rPr lang="zh-CN" altLang="en-US" sz="2000" b="1" kern="0" dirty="0">
                <a:solidFill>
                  <a:srgbClr val="FF3300"/>
                </a:solidFill>
                <a:latin typeface="Arial"/>
                <a:ea typeface="幼圆"/>
              </a:rPr>
              <a:t>：</a:t>
            </a:r>
            <a:r>
              <a:rPr lang="zh-CN" altLang="en-US" sz="2000" b="1" kern="0" dirty="0">
                <a:solidFill>
                  <a:srgbClr val="333399"/>
                </a:solidFill>
                <a:latin typeface="Arial"/>
                <a:ea typeface="幼圆"/>
              </a:rPr>
              <a:t>仅由运行控制位</a:t>
            </a:r>
            <a:r>
              <a:rPr lang="en-US" altLang="zh-CN" sz="2000" b="1" kern="0" dirty="0" err="1">
                <a:solidFill>
                  <a:srgbClr val="333399"/>
                </a:solidFill>
                <a:latin typeface="Arial"/>
                <a:ea typeface="宋体" charset="-122"/>
              </a:rPr>
              <a:t>TR</a:t>
            </a:r>
            <a:r>
              <a:rPr lang="en-US" altLang="zh-CN" sz="2000" b="1" i="1" kern="0" dirty="0" err="1">
                <a:solidFill>
                  <a:srgbClr val="333399"/>
                </a:solidFill>
                <a:latin typeface="Arial"/>
                <a:ea typeface="宋体" charset="-122"/>
              </a:rPr>
              <a:t>x</a:t>
            </a:r>
            <a:r>
              <a:rPr lang="zh-CN" altLang="en-US" sz="2000" b="1" kern="0" dirty="0">
                <a:solidFill>
                  <a:srgbClr val="333399"/>
                </a:solidFill>
                <a:latin typeface="Arial"/>
                <a:ea typeface="幼圆"/>
              </a:rPr>
              <a:t>（</a:t>
            </a:r>
            <a:r>
              <a:rPr lang="en-US" altLang="zh-CN" sz="2000" b="1" i="1" kern="0" dirty="0">
                <a:solidFill>
                  <a:srgbClr val="333399"/>
                </a:solidFill>
                <a:latin typeface="Arial"/>
                <a:ea typeface="宋体" charset="-122"/>
              </a:rPr>
              <a:t>x</a:t>
            </a:r>
            <a:r>
              <a:rPr lang="en-US" altLang="zh-CN" sz="2000" b="1" kern="0" dirty="0">
                <a:solidFill>
                  <a:srgbClr val="333399"/>
                </a:solidFill>
                <a:latin typeface="Arial"/>
                <a:ea typeface="宋体" charset="-122"/>
              </a:rPr>
              <a:t> = 0</a:t>
            </a:r>
            <a:r>
              <a:rPr lang="en-US" altLang="zh-CN" sz="2000" b="1" kern="0" dirty="0">
                <a:solidFill>
                  <a:srgbClr val="333399"/>
                </a:solidFill>
                <a:latin typeface="Arial"/>
                <a:ea typeface="幼圆"/>
              </a:rPr>
              <a:t>,</a:t>
            </a:r>
            <a:r>
              <a:rPr lang="en-US" altLang="zh-CN" sz="2000" b="1" kern="0" dirty="0">
                <a:solidFill>
                  <a:srgbClr val="333399"/>
                </a:solidFill>
                <a:latin typeface="Arial"/>
                <a:ea typeface="宋体" charset="-122"/>
              </a:rPr>
              <a:t>1</a:t>
            </a:r>
            <a:r>
              <a:rPr lang="zh-CN" altLang="en-US" sz="2000" b="1" kern="0" dirty="0">
                <a:solidFill>
                  <a:srgbClr val="333399"/>
                </a:solidFill>
                <a:latin typeface="Arial"/>
                <a:ea typeface="幼圆"/>
              </a:rPr>
              <a:t>）来控制定时器</a:t>
            </a:r>
            <a:r>
              <a:rPr lang="en-US" altLang="zh-CN" sz="2000" b="1" kern="0" dirty="0">
                <a:solidFill>
                  <a:srgbClr val="333399"/>
                </a:solidFill>
                <a:latin typeface="Arial"/>
                <a:ea typeface="宋体" charset="-122"/>
              </a:rPr>
              <a:t>/</a:t>
            </a:r>
            <a:r>
              <a:rPr lang="zh-CN" altLang="en-US" sz="2000" b="1" kern="0" dirty="0">
                <a:solidFill>
                  <a:srgbClr val="333399"/>
                </a:solidFill>
                <a:latin typeface="Arial"/>
                <a:ea typeface="幼圆"/>
              </a:rPr>
              <a:t>计数器运行。</a:t>
            </a:r>
          </a:p>
          <a:p>
            <a:pPr lvl="0" algn="l">
              <a:lnSpc>
                <a:spcPct val="150000"/>
              </a:lnSpc>
              <a:spcBef>
                <a:spcPts val="0"/>
              </a:spcBef>
            </a:pPr>
            <a:r>
              <a:rPr lang="en-US" altLang="zh-CN" sz="2000" b="1" kern="0" dirty="0">
                <a:solidFill>
                  <a:srgbClr val="FF3300"/>
                </a:solidFill>
                <a:latin typeface="Arial"/>
                <a:ea typeface="宋体" charset="-122"/>
              </a:rPr>
              <a:t>        1</a:t>
            </a:r>
            <a:r>
              <a:rPr lang="zh-CN" altLang="en-US" sz="2000" b="1" kern="0" dirty="0">
                <a:solidFill>
                  <a:srgbClr val="FF3300"/>
                </a:solidFill>
                <a:latin typeface="Arial"/>
                <a:ea typeface="宋体" charset="-122"/>
              </a:rPr>
              <a:t>：</a:t>
            </a:r>
            <a:r>
              <a:rPr lang="zh-CN" altLang="en-US" sz="2000" b="1" kern="0" dirty="0">
                <a:solidFill>
                  <a:srgbClr val="333399"/>
                </a:solidFill>
                <a:latin typeface="Arial"/>
                <a:ea typeface="幼圆"/>
              </a:rPr>
              <a:t>用外中断引脚（</a:t>
            </a:r>
            <a:r>
              <a:rPr lang="zh-CN" altLang="en-US" sz="2000" b="1" kern="0" dirty="0">
                <a:solidFill>
                  <a:srgbClr val="333399"/>
                </a:solidFill>
                <a:latin typeface="Arial"/>
                <a:ea typeface="宋体" charset="-122"/>
              </a:rPr>
              <a:t> </a:t>
            </a:r>
            <a:r>
              <a:rPr lang="zh-CN" altLang="en-US" sz="2000" b="1" kern="0" dirty="0">
                <a:solidFill>
                  <a:srgbClr val="333399"/>
                </a:solidFill>
                <a:latin typeface="Arial"/>
                <a:ea typeface="幼圆"/>
              </a:rPr>
              <a:t>或</a:t>
            </a:r>
            <a:r>
              <a:rPr lang="zh-CN" altLang="en-US" sz="2000" b="1" kern="0" dirty="0">
                <a:solidFill>
                  <a:srgbClr val="333399"/>
                </a:solidFill>
                <a:latin typeface="Arial"/>
                <a:ea typeface="宋体" charset="-122"/>
              </a:rPr>
              <a:t> </a:t>
            </a:r>
            <a:r>
              <a:rPr lang="zh-CN" altLang="en-US" sz="2000" b="1" kern="0" dirty="0">
                <a:solidFill>
                  <a:srgbClr val="333399"/>
                </a:solidFill>
                <a:latin typeface="Arial"/>
                <a:ea typeface="幼圆"/>
              </a:rPr>
              <a:t>）上的电平与运行控制位</a:t>
            </a:r>
            <a:r>
              <a:rPr lang="en-US" altLang="zh-CN" sz="2000" b="1" kern="0" dirty="0" err="1">
                <a:solidFill>
                  <a:srgbClr val="333399"/>
                </a:solidFill>
                <a:latin typeface="Arial"/>
                <a:ea typeface="宋体" charset="-122"/>
              </a:rPr>
              <a:t>TR</a:t>
            </a:r>
            <a:r>
              <a:rPr lang="en-US" altLang="zh-CN" sz="2000" b="1" i="1" kern="0" dirty="0" err="1">
                <a:solidFill>
                  <a:srgbClr val="333399"/>
                </a:solidFill>
                <a:latin typeface="Arial"/>
                <a:ea typeface="宋体" charset="-122"/>
              </a:rPr>
              <a:t>x</a:t>
            </a:r>
            <a:r>
              <a:rPr lang="zh-CN" altLang="en-US" sz="2000" b="1" kern="0" dirty="0">
                <a:solidFill>
                  <a:srgbClr val="333399"/>
                </a:solidFill>
                <a:latin typeface="Arial"/>
                <a:ea typeface="幼圆"/>
              </a:rPr>
              <a:t>共同来控制定时器</a:t>
            </a:r>
            <a:r>
              <a:rPr lang="en-US" altLang="zh-CN" sz="2000" b="1" kern="0" dirty="0">
                <a:solidFill>
                  <a:srgbClr val="333399"/>
                </a:solidFill>
                <a:latin typeface="Arial"/>
                <a:ea typeface="宋体" charset="-122"/>
              </a:rPr>
              <a:t>/</a:t>
            </a:r>
            <a:r>
              <a:rPr lang="zh-CN" altLang="en-US" sz="2000" b="1" kern="0" dirty="0">
                <a:solidFill>
                  <a:srgbClr val="333399"/>
                </a:solidFill>
                <a:latin typeface="Arial"/>
                <a:ea typeface="幼圆"/>
              </a:rPr>
              <a:t>计数器运行。</a:t>
            </a:r>
            <a:endParaRPr lang="zh-CN" altLang="en-US" sz="2000" dirty="0"/>
          </a:p>
        </p:txBody>
      </p:sp>
    </p:spTree>
    <p:extLst>
      <p:ext uri="{BB962C8B-B14F-4D97-AF65-F5344CB8AC3E}">
        <p14:creationId xmlns:p14="http://schemas.microsoft.com/office/powerpoint/2010/main" val="1338097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180"/>
                                        </p:tgtEl>
                                        <p:attrNameLst>
                                          <p:attrName>style.visibility</p:attrName>
                                        </p:attrNameLst>
                                      </p:cBhvr>
                                      <p:to>
                                        <p:strVal val="visible"/>
                                      </p:to>
                                    </p:set>
                                    <p:animEffect transition="in" filter="barn(inVertical)">
                                      <p:cBhvr>
                                        <p:cTn id="7" dur="500"/>
                                        <p:tgtEl>
                                          <p:spTgt spid="718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170">
                                            <p:txEl>
                                              <p:pRg st="3" end="3"/>
                                            </p:txEl>
                                          </p:spTgt>
                                        </p:tgtEl>
                                        <p:attrNameLst>
                                          <p:attrName>style.visibility</p:attrName>
                                        </p:attrNameLst>
                                      </p:cBhvr>
                                      <p:to>
                                        <p:strVal val="visible"/>
                                      </p:to>
                                    </p:set>
                                    <p:animEffect transition="in" filter="fade">
                                      <p:cBhvr>
                                        <p:cTn id="12" dur="1000"/>
                                        <p:tgtEl>
                                          <p:spTgt spid="7170">
                                            <p:txEl>
                                              <p:pRg st="3" end="3"/>
                                            </p:txEl>
                                          </p:spTgt>
                                        </p:tgtEl>
                                      </p:cBhvr>
                                    </p:animEffect>
                                    <p:anim calcmode="lin" valueType="num">
                                      <p:cBhvr>
                                        <p:cTn id="13" dur="1000" fill="hold"/>
                                        <p:tgtEl>
                                          <p:spTgt spid="7170">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717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170">
                                            <p:txEl>
                                              <p:pRg st="4" end="4"/>
                                            </p:txEl>
                                          </p:spTgt>
                                        </p:tgtEl>
                                        <p:attrNameLst>
                                          <p:attrName>style.visibility</p:attrName>
                                        </p:attrNameLst>
                                      </p:cBhvr>
                                      <p:to>
                                        <p:strVal val="visible"/>
                                      </p:to>
                                    </p:set>
                                    <p:animEffect transition="in" filter="fade">
                                      <p:cBhvr>
                                        <p:cTn id="19" dur="1000"/>
                                        <p:tgtEl>
                                          <p:spTgt spid="7170">
                                            <p:txEl>
                                              <p:pRg st="4" end="4"/>
                                            </p:txEl>
                                          </p:spTgt>
                                        </p:tgtEl>
                                      </p:cBhvr>
                                    </p:animEffect>
                                    <p:anim calcmode="lin" valueType="num">
                                      <p:cBhvr>
                                        <p:cTn id="20" dur="1000" fill="hold"/>
                                        <p:tgtEl>
                                          <p:spTgt spid="7170">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717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170">
                                            <p:txEl>
                                              <p:pRg st="5" end="5"/>
                                            </p:txEl>
                                          </p:spTgt>
                                        </p:tgtEl>
                                        <p:attrNameLst>
                                          <p:attrName>style.visibility</p:attrName>
                                        </p:attrNameLst>
                                      </p:cBhvr>
                                      <p:to>
                                        <p:strVal val="visible"/>
                                      </p:to>
                                    </p:set>
                                    <p:animEffect transition="in" filter="fade">
                                      <p:cBhvr>
                                        <p:cTn id="26" dur="1000"/>
                                        <p:tgtEl>
                                          <p:spTgt spid="7170">
                                            <p:txEl>
                                              <p:pRg st="5" end="5"/>
                                            </p:txEl>
                                          </p:spTgt>
                                        </p:tgtEl>
                                      </p:cBhvr>
                                    </p:animEffect>
                                    <p:anim calcmode="lin" valueType="num">
                                      <p:cBhvr>
                                        <p:cTn id="27" dur="1000" fill="hold"/>
                                        <p:tgtEl>
                                          <p:spTgt spid="7170">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717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barn(inVertical)">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build="p"/>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p:cNvSpPr>
            <a:spLocks noGrp="1" noChangeArrowheads="1"/>
          </p:cNvSpPr>
          <p:nvPr>
            <p:ph type="sldNum" sz="quarter" idx="11"/>
          </p:nvPr>
        </p:nvSpPr>
        <p:spPr>
          <a:ln/>
        </p:spPr>
        <p:txBody>
          <a:bodyPr/>
          <a:lstStyle/>
          <a:p>
            <a:pPr>
              <a:defRPr/>
            </a:pPr>
            <a:fld id="{D666A90E-C52A-4879-9A18-844D60E9C9A6}" type="slidenum">
              <a:rPr lang="zh-CN" altLang="en-US"/>
              <a:pPr>
                <a:defRPr/>
              </a:pPr>
              <a:t>12</a:t>
            </a:fld>
            <a:endParaRPr lang="en-US" altLang="zh-CN"/>
          </a:p>
        </p:txBody>
      </p:sp>
      <p:sp>
        <p:nvSpPr>
          <p:cNvPr id="8194" name="内容占位符 1"/>
          <p:cNvSpPr>
            <a:spLocks noGrp="1"/>
          </p:cNvSpPr>
          <p:nvPr>
            <p:ph/>
          </p:nvPr>
        </p:nvSpPr>
        <p:spPr>
          <a:xfrm>
            <a:off x="0" y="620713"/>
            <a:ext cx="9144000" cy="5410200"/>
          </a:xfrm>
        </p:spPr>
        <p:txBody>
          <a:bodyPr/>
          <a:lstStyle/>
          <a:p>
            <a:pPr marL="0" indent="0" algn="l" eaLnBrk="1" hangingPunct="1">
              <a:lnSpc>
                <a:spcPct val="150000"/>
              </a:lnSpc>
              <a:spcBef>
                <a:spcPts val="0"/>
              </a:spcBef>
            </a:pPr>
            <a:r>
              <a:rPr lang="zh-CN" altLang="en-US" b="1" dirty="0" smtClean="0">
                <a:solidFill>
                  <a:srgbClr val="3333CC"/>
                </a:solidFill>
              </a:rPr>
              <a:t>      （</a:t>
            </a:r>
            <a:r>
              <a:rPr lang="en-US" altLang="zh-CN" b="1" dirty="0" smtClean="0">
                <a:solidFill>
                  <a:srgbClr val="3333CC"/>
                </a:solidFill>
                <a:ea typeface="宋体" charset="-122"/>
              </a:rPr>
              <a:t>2</a:t>
            </a:r>
            <a:r>
              <a:rPr lang="zh-CN" altLang="en-US" b="1" dirty="0" smtClean="0">
                <a:solidFill>
                  <a:srgbClr val="3333CC"/>
                </a:solidFill>
              </a:rPr>
              <a:t>）</a:t>
            </a:r>
            <a:r>
              <a:rPr lang="en-US" altLang="zh-CN" b="1" dirty="0" smtClean="0">
                <a:solidFill>
                  <a:srgbClr val="3333CC"/>
                </a:solidFill>
                <a:ea typeface="宋体" charset="-122"/>
              </a:rPr>
              <a:t>M1</a:t>
            </a:r>
            <a:r>
              <a:rPr lang="zh-CN" altLang="en-US" b="1" dirty="0" smtClean="0">
                <a:solidFill>
                  <a:srgbClr val="3333CC"/>
                </a:solidFill>
              </a:rPr>
              <a:t>、</a:t>
            </a:r>
            <a:r>
              <a:rPr lang="en-US" altLang="zh-CN" b="1" dirty="0" smtClean="0">
                <a:solidFill>
                  <a:srgbClr val="3333CC"/>
                </a:solidFill>
                <a:ea typeface="宋体" charset="-122"/>
              </a:rPr>
              <a:t>M0</a:t>
            </a:r>
            <a:r>
              <a:rPr lang="en-US" altLang="zh-CN" b="1" dirty="0" smtClean="0">
                <a:solidFill>
                  <a:srgbClr val="3333CC"/>
                </a:solidFill>
              </a:rPr>
              <a:t>——</a:t>
            </a:r>
            <a:r>
              <a:rPr lang="zh-CN" altLang="en-US" b="1" dirty="0" smtClean="0">
                <a:solidFill>
                  <a:srgbClr val="3333CC"/>
                </a:solidFill>
              </a:rPr>
              <a:t>工作方式选择位</a:t>
            </a:r>
          </a:p>
          <a:p>
            <a:pPr marL="0" indent="0" algn="l" eaLnBrk="1" hangingPunct="1">
              <a:lnSpc>
                <a:spcPct val="150000"/>
              </a:lnSpc>
              <a:spcBef>
                <a:spcPts val="0"/>
              </a:spcBef>
            </a:pPr>
            <a:r>
              <a:rPr lang="en-US" altLang="zh-CN" dirty="0" smtClean="0"/>
              <a:t>		</a:t>
            </a:r>
          </a:p>
          <a:p>
            <a:pPr marL="0" indent="0" algn="l" eaLnBrk="1" hangingPunct="1">
              <a:lnSpc>
                <a:spcPct val="150000"/>
              </a:lnSpc>
              <a:spcBef>
                <a:spcPts val="0"/>
              </a:spcBef>
            </a:pPr>
            <a:endParaRPr lang="zh-CN" altLang="en-US" dirty="0" smtClean="0"/>
          </a:p>
          <a:p>
            <a:pPr marL="0" indent="0" algn="l" eaLnBrk="1" hangingPunct="1">
              <a:lnSpc>
                <a:spcPct val="150000"/>
              </a:lnSpc>
              <a:spcBef>
                <a:spcPts val="0"/>
              </a:spcBef>
            </a:pPr>
            <a:endParaRPr lang="zh-CN" altLang="en-US" dirty="0" smtClean="0"/>
          </a:p>
          <a:p>
            <a:pPr marL="0" indent="0" algn="l" eaLnBrk="1" hangingPunct="1">
              <a:lnSpc>
                <a:spcPct val="150000"/>
              </a:lnSpc>
              <a:spcBef>
                <a:spcPts val="0"/>
              </a:spcBef>
            </a:pPr>
            <a:endParaRPr lang="zh-CN" altLang="en-US" dirty="0" smtClean="0"/>
          </a:p>
          <a:p>
            <a:pPr marL="0" indent="0" algn="l" eaLnBrk="1" hangingPunct="1">
              <a:lnSpc>
                <a:spcPct val="150000"/>
              </a:lnSpc>
              <a:spcBef>
                <a:spcPts val="0"/>
              </a:spcBef>
            </a:pPr>
            <a:endParaRPr lang="zh-CN" altLang="en-US" dirty="0" smtClean="0"/>
          </a:p>
          <a:p>
            <a:pPr eaLnBrk="1" hangingPunct="1">
              <a:lnSpc>
                <a:spcPct val="130000"/>
              </a:lnSpc>
            </a:pPr>
            <a:endParaRPr lang="zh-CN" altLang="en-US" b="1" dirty="0" smtClean="0">
              <a:solidFill>
                <a:srgbClr val="3333CC"/>
              </a:solidFill>
            </a:endParaRPr>
          </a:p>
          <a:p>
            <a:pPr eaLnBrk="1" hangingPunct="1">
              <a:lnSpc>
                <a:spcPct val="130000"/>
              </a:lnSpc>
            </a:pPr>
            <a:endParaRPr lang="zh-CN" altLang="en-US" dirty="0" smtClean="0"/>
          </a:p>
        </p:txBody>
      </p:sp>
      <p:graphicFrame>
        <p:nvGraphicFramePr>
          <p:cNvPr id="8225" name="Object 33"/>
          <p:cNvGraphicFramePr>
            <a:graphicFrameLocks noChangeAspect="1"/>
          </p:cNvGraphicFramePr>
          <p:nvPr/>
        </p:nvGraphicFramePr>
        <p:xfrm>
          <a:off x="4597400" y="2311400"/>
          <a:ext cx="914400" cy="180975"/>
        </p:xfrm>
        <a:graphic>
          <a:graphicData uri="http://schemas.openxmlformats.org/presentationml/2006/ole">
            <mc:AlternateContent xmlns:mc="http://schemas.openxmlformats.org/markup-compatibility/2006">
              <mc:Choice xmlns:v="urn:schemas-microsoft-com:vml" Requires="v">
                <p:oleObj spid="_x0000_s272420" name="Equation" r:id="rId3" imgW="914400" imgH="181440" progId="Equation.DSMT4">
                  <p:embed/>
                </p:oleObj>
              </mc:Choice>
              <mc:Fallback>
                <p:oleObj name="Equation" r:id="rId3" imgW="914400" imgH="1814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7400" y="2311400"/>
                        <a:ext cx="914400" cy="180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7239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29998" y="1888710"/>
            <a:ext cx="15893498" cy="48168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0" y="1288545"/>
            <a:ext cx="9144000" cy="830997"/>
          </a:xfrm>
          <a:prstGeom prst="rect">
            <a:avLst/>
          </a:prstGeom>
        </p:spPr>
        <p:txBody>
          <a:bodyPr wrap="square">
            <a:spAutoFit/>
          </a:bodyPr>
          <a:lstStyle/>
          <a:p>
            <a:pPr algn="l"/>
            <a:r>
              <a:rPr lang="en-US" altLang="zh-CN" sz="2400" b="1" kern="0" dirty="0">
                <a:solidFill>
                  <a:srgbClr val="333399"/>
                </a:solidFill>
                <a:latin typeface="Arial"/>
                <a:ea typeface="宋体" charset="-122"/>
              </a:rPr>
              <a:t> </a:t>
            </a:r>
            <a:r>
              <a:rPr lang="en-US" altLang="zh-CN" sz="2400" b="1" kern="0" dirty="0" smtClean="0">
                <a:solidFill>
                  <a:srgbClr val="333399"/>
                </a:solidFill>
                <a:latin typeface="Arial"/>
                <a:ea typeface="宋体" charset="-122"/>
              </a:rPr>
              <a:t>             M1</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M0</a:t>
            </a:r>
            <a:r>
              <a:rPr lang="zh-CN" altLang="en-US" sz="2400" b="1" kern="0" dirty="0">
                <a:solidFill>
                  <a:srgbClr val="333399"/>
                </a:solidFill>
                <a:latin typeface="Arial"/>
                <a:ea typeface="幼圆"/>
              </a:rPr>
              <a:t>共有</a:t>
            </a:r>
            <a:r>
              <a:rPr lang="en-US" altLang="zh-CN" sz="2400" b="1" kern="0" dirty="0">
                <a:solidFill>
                  <a:srgbClr val="FF3300"/>
                </a:solidFill>
                <a:latin typeface="Arial"/>
                <a:ea typeface="宋体" charset="-122"/>
              </a:rPr>
              <a:t>4</a:t>
            </a:r>
            <a:r>
              <a:rPr lang="zh-CN" altLang="en-US" sz="2400" b="1" kern="0" dirty="0">
                <a:solidFill>
                  <a:srgbClr val="FF3300"/>
                </a:solidFill>
                <a:latin typeface="Arial"/>
                <a:ea typeface="幼圆"/>
              </a:rPr>
              <a:t>种编码</a:t>
            </a:r>
            <a:r>
              <a:rPr lang="zh-CN" altLang="en-US" sz="2400" b="1" kern="0" dirty="0">
                <a:solidFill>
                  <a:srgbClr val="333399"/>
                </a:solidFill>
                <a:latin typeface="Arial"/>
                <a:ea typeface="幼圆"/>
              </a:rPr>
              <a:t>，对应于</a:t>
            </a:r>
            <a:r>
              <a:rPr lang="en-US" altLang="zh-CN" sz="2400" b="1" kern="0" dirty="0">
                <a:solidFill>
                  <a:srgbClr val="FF3300"/>
                </a:solidFill>
                <a:latin typeface="Arial"/>
                <a:ea typeface="宋体" charset="-122"/>
              </a:rPr>
              <a:t>4</a:t>
            </a:r>
            <a:r>
              <a:rPr lang="zh-CN" altLang="en-US" sz="2400" b="1" kern="0" dirty="0">
                <a:solidFill>
                  <a:srgbClr val="FF3300"/>
                </a:solidFill>
                <a:latin typeface="Arial"/>
                <a:ea typeface="幼圆"/>
              </a:rPr>
              <a:t>种工作方式</a:t>
            </a:r>
            <a:r>
              <a:rPr lang="zh-CN" altLang="en-US" sz="2400" b="1" kern="0" dirty="0">
                <a:solidFill>
                  <a:srgbClr val="333399"/>
                </a:solidFill>
                <a:latin typeface="Arial"/>
                <a:ea typeface="幼圆"/>
              </a:rPr>
              <a:t>的选择</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algn="l"/>
            <a:r>
              <a:rPr lang="zh-CN" altLang="en-US" sz="2400" b="1" kern="0" dirty="0" smtClean="0">
                <a:solidFill>
                  <a:srgbClr val="333399"/>
                </a:solidFill>
                <a:latin typeface="Arial"/>
                <a:ea typeface="幼圆"/>
              </a:rPr>
              <a:t>如</a:t>
            </a:r>
            <a:r>
              <a:rPr lang="zh-CN" altLang="en-US" sz="2400" b="1" kern="0" dirty="0">
                <a:solidFill>
                  <a:srgbClr val="3333CC"/>
                </a:solidFill>
                <a:latin typeface="Arial"/>
                <a:ea typeface="幼圆"/>
              </a:rPr>
              <a:t>表</a:t>
            </a:r>
            <a:r>
              <a:rPr lang="en-US" altLang="zh-CN" sz="2400" b="1" kern="0" dirty="0">
                <a:solidFill>
                  <a:srgbClr val="3333CC"/>
                </a:solidFill>
                <a:latin typeface="Arial"/>
                <a:ea typeface="宋体" charset="-122"/>
              </a:rPr>
              <a:t>9-1</a:t>
            </a:r>
            <a:r>
              <a:rPr lang="zh-CN" altLang="en-US" sz="2400" b="1" kern="0" dirty="0">
                <a:solidFill>
                  <a:srgbClr val="333399"/>
                </a:solidFill>
                <a:latin typeface="Arial"/>
                <a:ea typeface="幼圆"/>
              </a:rPr>
              <a:t>所示。</a:t>
            </a:r>
            <a:endParaRPr lang="zh-CN" altLang="en-US" dirty="0"/>
          </a:p>
        </p:txBody>
      </p:sp>
    </p:spTree>
    <p:extLst>
      <p:ext uri="{BB962C8B-B14F-4D97-AF65-F5344CB8AC3E}">
        <p14:creationId xmlns:p14="http://schemas.microsoft.com/office/powerpoint/2010/main" val="2422577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4">
                                            <p:txEl>
                                              <p:pRg st="0" end="0"/>
                                            </p:txEl>
                                          </p:spTgt>
                                        </p:tgtEl>
                                        <p:attrNameLst>
                                          <p:attrName>style.visibility</p:attrName>
                                        </p:attrNameLst>
                                      </p:cBhvr>
                                      <p:to>
                                        <p:strVal val="visible"/>
                                      </p:to>
                                    </p:set>
                                    <p:anim calcmode="lin" valueType="num">
                                      <p:cBhvr additive="base">
                                        <p:cTn id="7" dur="500" fill="hold"/>
                                        <p:tgtEl>
                                          <p:spTgt spid="819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272391"/>
                                        </p:tgtEl>
                                        <p:attrNameLst>
                                          <p:attrName>style.visibility</p:attrName>
                                        </p:attrNameLst>
                                      </p:cBhvr>
                                      <p:to>
                                        <p:strVal val="visible"/>
                                      </p:to>
                                    </p:set>
                                    <p:animEffect transition="in" filter="wipe(down)">
                                      <p:cBhvr>
                                        <p:cTn id="18" dur="500"/>
                                        <p:tgtEl>
                                          <p:spTgt spid="272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uiExpand="1" build="p"/>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a:t>
            </a:fld>
            <a:endParaRPr lang="en-US" altLang="zh-CN" dirty="0"/>
          </a:p>
        </p:txBody>
      </p:sp>
      <p:sp>
        <p:nvSpPr>
          <p:cNvPr id="4" name="矩形 3"/>
          <p:cNvSpPr/>
          <p:nvPr/>
        </p:nvSpPr>
        <p:spPr>
          <a:xfrm>
            <a:off x="0" y="699344"/>
            <a:ext cx="9144000" cy="574581"/>
          </a:xfrm>
          <a:prstGeom prst="rect">
            <a:avLst/>
          </a:prstGeom>
        </p:spPr>
        <p:txBody>
          <a:bodyPr wrap="square">
            <a:spAutoFit/>
          </a:bodyPr>
          <a:lstStyle/>
          <a:p>
            <a:pPr lvl="0" algn="l">
              <a:lnSpc>
                <a:spcPct val="150000"/>
              </a:lnSpc>
              <a:spcBef>
                <a:spcPts val="0"/>
              </a:spcBef>
            </a:pPr>
            <a:r>
              <a:rPr lang="en-US" altLang="zh-CN" sz="2400" b="1" kern="0" dirty="0">
                <a:solidFill>
                  <a:srgbClr val="FF3300"/>
                </a:solidFill>
                <a:latin typeface="Arial"/>
                <a:ea typeface="宋体" charset="-122"/>
              </a:rPr>
              <a:t> </a:t>
            </a:r>
            <a:r>
              <a:rPr lang="en-US" altLang="zh-CN" sz="2400" b="1" kern="0" dirty="0" smtClean="0">
                <a:solidFill>
                  <a:srgbClr val="FF3300"/>
                </a:solidFill>
                <a:latin typeface="Arial"/>
                <a:ea typeface="宋体" charset="-122"/>
              </a:rPr>
              <a:t>      </a:t>
            </a:r>
            <a:r>
              <a:rPr lang="zh-CN" altLang="en-US" sz="2400" b="1" kern="0" dirty="0" smtClean="0">
                <a:solidFill>
                  <a:srgbClr val="3333CC"/>
                </a:solidFill>
                <a:latin typeface="Arial"/>
                <a:ea typeface="幼圆"/>
              </a:rPr>
              <a:t>（</a:t>
            </a:r>
            <a:r>
              <a:rPr lang="en-US" altLang="zh-CN" sz="2400" b="1" kern="0" dirty="0">
                <a:solidFill>
                  <a:srgbClr val="3333CC"/>
                </a:solidFill>
                <a:latin typeface="Arial"/>
                <a:ea typeface="宋体" charset="-122"/>
              </a:rPr>
              <a:t>3</a:t>
            </a: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C/     </a:t>
            </a:r>
            <a:r>
              <a:rPr lang="en-US" altLang="zh-CN" sz="2400" b="1" kern="0" dirty="0">
                <a:solidFill>
                  <a:srgbClr val="3333CC"/>
                </a:solidFill>
                <a:latin typeface="Arial"/>
                <a:ea typeface="幼圆"/>
              </a:rPr>
              <a:t>——</a:t>
            </a:r>
            <a:r>
              <a:rPr lang="zh-CN" altLang="en-US" sz="2400" b="1" kern="0" dirty="0">
                <a:solidFill>
                  <a:srgbClr val="3333CC"/>
                </a:solidFill>
                <a:latin typeface="Arial"/>
                <a:ea typeface="幼圆"/>
              </a:rPr>
              <a:t>计数器模式和定时器模式选择位</a:t>
            </a:r>
            <a:r>
              <a:rPr lang="en-US" altLang="zh-CN" sz="2400" b="1" kern="0" dirty="0">
                <a:solidFill>
                  <a:srgbClr val="FF3300"/>
                </a:solidFill>
                <a:latin typeface="Arial"/>
                <a:ea typeface="宋体" charset="-122"/>
              </a:rPr>
              <a:t>	</a:t>
            </a:r>
          </a:p>
        </p:txBody>
      </p:sp>
      <p:graphicFrame>
        <p:nvGraphicFramePr>
          <p:cNvPr id="5" name="对象 4"/>
          <p:cNvGraphicFramePr>
            <a:graphicFrameLocks noChangeAspect="1"/>
          </p:cNvGraphicFramePr>
          <p:nvPr>
            <p:extLst>
              <p:ext uri="{D42A27DB-BD31-4B8C-83A1-F6EECF244321}">
                <p14:modId xmlns:p14="http://schemas.microsoft.com/office/powerpoint/2010/main" val="4236251410"/>
              </p:ext>
            </p:extLst>
          </p:nvPr>
        </p:nvGraphicFramePr>
        <p:xfrm>
          <a:off x="1795463" y="820738"/>
          <a:ext cx="307975" cy="431800"/>
        </p:xfrm>
        <a:graphic>
          <a:graphicData uri="http://schemas.openxmlformats.org/presentationml/2006/ole">
            <mc:AlternateContent xmlns:mc="http://schemas.openxmlformats.org/markup-compatibility/2006">
              <mc:Choice xmlns:v="urn:schemas-microsoft-com:vml" Requires="v">
                <p:oleObj spid="_x0000_s281633" name="Equation" r:id="rId4" imgW="126725" imgH="177415" progId="Equation.DSMT4">
                  <p:embed/>
                </p:oleObj>
              </mc:Choice>
              <mc:Fallback>
                <p:oleObj name="Equation" r:id="rId4" imgW="126725" imgH="177415" progId="Equation.DSMT4">
                  <p:embed/>
                  <p:pic>
                    <p:nvPicPr>
                      <p:cNvPr id="0" name="对象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463" y="820738"/>
                        <a:ext cx="307975"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 name="矩形 5"/>
          <p:cNvSpPr/>
          <p:nvPr/>
        </p:nvSpPr>
        <p:spPr>
          <a:xfrm>
            <a:off x="214008" y="2032683"/>
            <a:ext cx="9066179" cy="1754326"/>
          </a:xfrm>
          <a:prstGeom prst="rect">
            <a:avLst/>
          </a:prstGeom>
        </p:spPr>
        <p:txBody>
          <a:bodyPr wrap="square">
            <a:spAutoFit/>
          </a:bodyPr>
          <a:lstStyle/>
          <a:p>
            <a:pPr lvl="0" algn="l">
              <a:lnSpc>
                <a:spcPct val="150000"/>
              </a:lnSpc>
              <a:spcBef>
                <a:spcPts val="0"/>
              </a:spcBef>
            </a:pPr>
            <a:r>
              <a:rPr lang="en-US" altLang="zh-CN" sz="2400" b="1" kern="0" dirty="0">
                <a:solidFill>
                  <a:srgbClr val="FF3300"/>
                </a:solidFill>
                <a:latin typeface="Arial"/>
                <a:ea typeface="宋体" charset="-122"/>
              </a:rPr>
              <a:t> </a:t>
            </a:r>
            <a:r>
              <a:rPr lang="en-US" altLang="zh-CN" sz="2400" b="1" kern="0" dirty="0" smtClean="0">
                <a:solidFill>
                  <a:srgbClr val="FF3300"/>
                </a:solidFill>
                <a:latin typeface="Arial"/>
                <a:ea typeface="宋体" charset="-122"/>
              </a:rPr>
              <a:t>        0</a:t>
            </a:r>
            <a:r>
              <a:rPr lang="zh-CN" altLang="en-US" sz="2400" b="1" kern="0" dirty="0">
                <a:solidFill>
                  <a:srgbClr val="FF3300"/>
                </a:solidFill>
                <a:latin typeface="Arial"/>
                <a:ea typeface="幼圆"/>
              </a:rPr>
              <a:t>：</a:t>
            </a:r>
            <a:r>
              <a:rPr lang="zh-CN" altLang="en-US" sz="2400" b="1" kern="0" dirty="0">
                <a:solidFill>
                  <a:srgbClr val="333399"/>
                </a:solidFill>
                <a:latin typeface="Arial"/>
                <a:ea typeface="幼圆"/>
              </a:rPr>
              <a:t>为定时器工作模式</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对</a:t>
            </a:r>
            <a:r>
              <a:rPr lang="zh-CN" altLang="en-US" sz="2400" b="1" kern="0" dirty="0">
                <a:solidFill>
                  <a:srgbClr val="333399"/>
                </a:solidFill>
                <a:latin typeface="Arial"/>
                <a:ea typeface="幼圆"/>
              </a:rPr>
              <a:t>单片机的晶体振荡器</a:t>
            </a:r>
            <a:r>
              <a:rPr lang="en-US" altLang="zh-CN" sz="2400" b="1" kern="0" dirty="0">
                <a:solidFill>
                  <a:srgbClr val="333399"/>
                </a:solidFill>
                <a:latin typeface="Arial"/>
                <a:ea typeface="宋体" charset="-122"/>
              </a:rPr>
              <a:t>12</a:t>
            </a:r>
            <a:r>
              <a:rPr lang="zh-CN" altLang="en-US" sz="2400" b="1" kern="0" dirty="0">
                <a:solidFill>
                  <a:srgbClr val="333399"/>
                </a:solidFill>
                <a:latin typeface="Arial"/>
                <a:ea typeface="幼圆"/>
              </a:rPr>
              <a:t>分频后的脉冲进行计数。</a:t>
            </a:r>
          </a:p>
          <a:p>
            <a:pPr lvl="0" algn="l">
              <a:lnSpc>
                <a:spcPct val="150000"/>
              </a:lnSpc>
              <a:spcBef>
                <a:spcPts val="0"/>
              </a:spcBef>
            </a:pPr>
            <a:r>
              <a:rPr lang="en-US" altLang="zh-CN" sz="2400" b="1" kern="0" dirty="0">
                <a:solidFill>
                  <a:srgbClr val="FF3300"/>
                </a:solidFill>
                <a:latin typeface="Arial"/>
                <a:ea typeface="宋体" charset="-122"/>
              </a:rPr>
              <a:t> </a:t>
            </a:r>
            <a:endParaRPr lang="zh-CN" altLang="en-US" dirty="0"/>
          </a:p>
        </p:txBody>
      </p:sp>
      <p:sp>
        <p:nvSpPr>
          <p:cNvPr id="7" name="矩形 6"/>
          <p:cNvSpPr/>
          <p:nvPr/>
        </p:nvSpPr>
        <p:spPr>
          <a:xfrm>
            <a:off x="0" y="3787009"/>
            <a:ext cx="9144000" cy="1754326"/>
          </a:xfrm>
          <a:prstGeom prst="rect">
            <a:avLst/>
          </a:prstGeom>
        </p:spPr>
        <p:txBody>
          <a:bodyPr wrap="square">
            <a:spAutoFit/>
          </a:bodyPr>
          <a:lstStyle/>
          <a:p>
            <a:pPr lvl="0" algn="l">
              <a:lnSpc>
                <a:spcPct val="150000"/>
              </a:lnSpc>
              <a:spcBef>
                <a:spcPts val="0"/>
              </a:spcBef>
            </a:pPr>
            <a:r>
              <a:rPr lang="en-US" altLang="zh-CN" sz="2400" b="1" kern="0" dirty="0">
                <a:solidFill>
                  <a:srgbClr val="FF3300"/>
                </a:solidFill>
                <a:latin typeface="Arial"/>
                <a:ea typeface="宋体" charset="-122"/>
              </a:rPr>
              <a:t> </a:t>
            </a:r>
            <a:r>
              <a:rPr lang="en-US" altLang="zh-CN" sz="2400" b="1" kern="0" dirty="0" smtClean="0">
                <a:solidFill>
                  <a:srgbClr val="FF3300"/>
                </a:solidFill>
                <a:latin typeface="Arial"/>
                <a:ea typeface="宋体" charset="-122"/>
              </a:rPr>
              <a:t>          1</a:t>
            </a:r>
            <a:r>
              <a:rPr lang="zh-CN" altLang="en-US" sz="2400" b="1" kern="0" dirty="0">
                <a:solidFill>
                  <a:srgbClr val="FF3300"/>
                </a:solidFill>
                <a:latin typeface="Arial"/>
                <a:ea typeface="宋体" charset="-122"/>
              </a:rPr>
              <a:t>：</a:t>
            </a:r>
            <a:r>
              <a:rPr lang="zh-CN" altLang="en-US" sz="2400" b="1" kern="0" dirty="0">
                <a:solidFill>
                  <a:srgbClr val="333399"/>
                </a:solidFill>
                <a:latin typeface="Arial"/>
                <a:ea typeface="幼圆"/>
              </a:rPr>
              <a:t>为计数器工作模式，</a:t>
            </a:r>
            <a:endParaRPr lang="en-US" altLang="zh-CN" sz="2400" b="1" kern="0" dirty="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a:solidFill>
                  <a:srgbClr val="333399"/>
                </a:solidFill>
                <a:latin typeface="Arial"/>
                <a:ea typeface="幼圆"/>
              </a:rPr>
              <a:t>计数器对外部输入引脚</a:t>
            </a:r>
            <a:r>
              <a:rPr lang="en-US" altLang="zh-CN" sz="2400" b="1" kern="0" dirty="0">
                <a:solidFill>
                  <a:srgbClr val="333399"/>
                </a:solidFill>
                <a:latin typeface="Arial"/>
                <a:ea typeface="宋体" charset="-122"/>
              </a:rPr>
              <a:t>T0</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P3.4</a:t>
            </a:r>
            <a:r>
              <a:rPr lang="zh-CN" altLang="en-US" sz="2400" b="1" kern="0" dirty="0">
                <a:solidFill>
                  <a:srgbClr val="333399"/>
                </a:solidFill>
                <a:latin typeface="Arial"/>
                <a:ea typeface="幼圆"/>
              </a:rPr>
              <a:t>）或</a:t>
            </a:r>
            <a:r>
              <a:rPr lang="en-US" altLang="zh-CN" sz="2400" b="1" kern="0" dirty="0">
                <a:solidFill>
                  <a:srgbClr val="333399"/>
                </a:solidFill>
                <a:latin typeface="Arial"/>
                <a:ea typeface="宋体" charset="-122"/>
              </a:rPr>
              <a:t>T1</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P3.5</a:t>
            </a:r>
            <a:r>
              <a:rPr lang="zh-CN" altLang="en-US" sz="2400" b="1" kern="0" dirty="0">
                <a:solidFill>
                  <a:srgbClr val="333399"/>
                </a:solidFill>
                <a:latin typeface="Arial"/>
                <a:ea typeface="幼圆"/>
              </a:rPr>
              <a:t>）的外部脉冲（负跳变）计数。</a:t>
            </a:r>
            <a:endParaRPr lang="zh-CN" altLang="en-US" dirty="0"/>
          </a:p>
        </p:txBody>
      </p:sp>
    </p:spTree>
    <p:extLst>
      <p:ext uri="{BB962C8B-B14F-4D97-AF65-F5344CB8AC3E}">
        <p14:creationId xmlns:p14="http://schemas.microsoft.com/office/powerpoint/2010/main" val="3921087209"/>
      </p:ext>
    </p:extLst>
  </p:cSld>
  <p:clrMapOvr>
    <a:masterClrMapping/>
  </p:clrMapOvr>
  <p:transition>
    <p:random/>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4"/>
          <p:cNvSpPr>
            <a:spLocks noGrp="1"/>
          </p:cNvSpPr>
          <p:nvPr>
            <p:ph type="sldNum" sz="quarter" idx="4294967295"/>
          </p:nvPr>
        </p:nvSpPr>
        <p:spPr>
          <a:xfrm>
            <a:off x="8572500" y="6489700"/>
            <a:ext cx="2133600" cy="457200"/>
          </a:xfrm>
          <a:prstGeom prst="rect">
            <a:avLst/>
          </a:prstGeom>
        </p:spPr>
        <p:txBody>
          <a:bodyPr/>
          <a:lstStyle/>
          <a:p>
            <a:pPr>
              <a:defRPr/>
            </a:pPr>
            <a:fld id="{3E529ED3-38E8-4C8A-A444-8EB9032D75E5}" type="slidenum">
              <a:rPr lang="zh-CN" altLang="en-US"/>
              <a:pPr>
                <a:defRPr/>
              </a:pPr>
              <a:t>14</a:t>
            </a:fld>
            <a:endParaRPr lang="en-US" altLang="zh-CN"/>
          </a:p>
        </p:txBody>
      </p:sp>
      <p:sp>
        <p:nvSpPr>
          <p:cNvPr id="86019" name="Rectangle 3"/>
          <p:cNvSpPr>
            <a:spLocks noGrp="1" noChangeArrowheads="1"/>
          </p:cNvSpPr>
          <p:nvPr>
            <p:ph type="body" idx="1"/>
          </p:nvPr>
        </p:nvSpPr>
        <p:spPr>
          <a:xfrm>
            <a:off x="0" y="633413"/>
            <a:ext cx="8642350" cy="572817"/>
          </a:xfrm>
        </p:spPr>
        <p:txBody>
          <a:bodyPr/>
          <a:lstStyle/>
          <a:p>
            <a:pPr algn="l" eaLnBrk="1" hangingPunct="1">
              <a:lnSpc>
                <a:spcPct val="130000"/>
              </a:lnSpc>
              <a:buFont typeface="Wingdings" pitchFamily="2" charset="2"/>
              <a:buNone/>
            </a:pPr>
            <a:r>
              <a:rPr lang="en-US" altLang="zh-CN" sz="2400" dirty="0" smtClean="0">
                <a:solidFill>
                  <a:srgbClr val="9900CC"/>
                </a:solidFill>
                <a:latin typeface="Arial"/>
                <a:ea typeface="幼圆"/>
              </a:rPr>
              <a:t>        9.2.2  </a:t>
            </a:r>
            <a:r>
              <a:rPr lang="zh-CN" altLang="en-US" sz="2400" dirty="0">
                <a:solidFill>
                  <a:srgbClr val="9900CC"/>
                </a:solidFill>
                <a:latin typeface="Arial"/>
                <a:ea typeface="幼圆"/>
              </a:rPr>
              <a:t>定时器</a:t>
            </a:r>
            <a:r>
              <a:rPr lang="en-US" altLang="zh-CN" sz="2400" dirty="0">
                <a:solidFill>
                  <a:srgbClr val="9900CC"/>
                </a:solidFill>
                <a:latin typeface="Arial"/>
                <a:ea typeface="幼圆"/>
              </a:rPr>
              <a:t>/</a:t>
            </a:r>
            <a:r>
              <a:rPr lang="zh-CN" altLang="en-US" sz="2400" dirty="0">
                <a:solidFill>
                  <a:srgbClr val="9900CC"/>
                </a:solidFill>
                <a:latin typeface="Arial"/>
                <a:ea typeface="幼圆"/>
              </a:rPr>
              <a:t>计数器控制寄存器</a:t>
            </a:r>
            <a:r>
              <a:rPr lang="en-US" altLang="zh-CN" sz="2400" dirty="0">
                <a:solidFill>
                  <a:srgbClr val="9900CC"/>
                </a:solidFill>
                <a:latin typeface="Arial"/>
                <a:ea typeface="幼圆"/>
              </a:rPr>
              <a:t>TCON</a:t>
            </a:r>
            <a:endParaRPr lang="zh-CN" altLang="en-US" sz="2400" dirty="0">
              <a:solidFill>
                <a:srgbClr val="9900CC"/>
              </a:solidFill>
              <a:latin typeface="Arial"/>
              <a:ea typeface="幼圆"/>
            </a:endParaRPr>
          </a:p>
          <a:p>
            <a:pPr lvl="0">
              <a:lnSpc>
                <a:spcPct val="130000"/>
              </a:lnSpc>
              <a:buNone/>
            </a:pPr>
            <a:r>
              <a:rPr lang="zh-CN" altLang="en-US" sz="2400" dirty="0" smtClean="0"/>
              <a:t>       </a:t>
            </a:r>
            <a:r>
              <a:rPr lang="zh-CN" altLang="en-US" sz="2400" dirty="0">
                <a:solidFill>
                  <a:srgbClr val="333399"/>
                </a:solidFill>
              </a:rPr>
              <a:t> 字节地址为</a:t>
            </a:r>
            <a:r>
              <a:rPr lang="en-US" altLang="zh-CN" sz="2400" dirty="0">
                <a:solidFill>
                  <a:srgbClr val="333399"/>
                </a:solidFill>
                <a:ea typeface="宋体" charset="-122"/>
              </a:rPr>
              <a:t>88H</a:t>
            </a:r>
            <a:r>
              <a:rPr lang="zh-CN" altLang="en-US" sz="2400" dirty="0">
                <a:solidFill>
                  <a:srgbClr val="333399"/>
                </a:solidFill>
              </a:rPr>
              <a:t>，可位寻址，位地址为</a:t>
            </a:r>
            <a:r>
              <a:rPr lang="en-US" altLang="zh-CN" sz="2400" dirty="0">
                <a:solidFill>
                  <a:srgbClr val="333399"/>
                </a:solidFill>
                <a:ea typeface="宋体" charset="-122"/>
              </a:rPr>
              <a:t>88H</a:t>
            </a:r>
            <a:r>
              <a:rPr lang="zh-CN" altLang="en-US" sz="2400" dirty="0">
                <a:solidFill>
                  <a:srgbClr val="333399"/>
                </a:solidFill>
                <a:ea typeface="宋体" charset="-122"/>
              </a:rPr>
              <a:t>～</a:t>
            </a:r>
            <a:r>
              <a:rPr lang="en-US" altLang="zh-CN" sz="2400" dirty="0">
                <a:solidFill>
                  <a:srgbClr val="333399"/>
                </a:solidFill>
                <a:ea typeface="宋体" charset="-122"/>
              </a:rPr>
              <a:t>8FH</a:t>
            </a:r>
            <a:r>
              <a:rPr lang="zh-CN" altLang="en-US" sz="2400" dirty="0">
                <a:solidFill>
                  <a:srgbClr val="333399"/>
                </a:solidFill>
              </a:rPr>
              <a:t>。格式如下</a:t>
            </a:r>
            <a:r>
              <a:rPr lang="zh-CN" altLang="en-US" sz="2400" dirty="0">
                <a:solidFill>
                  <a:srgbClr val="3333CC"/>
                </a:solidFill>
              </a:rPr>
              <a:t>图</a:t>
            </a:r>
            <a:r>
              <a:rPr lang="zh-CN" altLang="en-US" sz="2400" dirty="0">
                <a:solidFill>
                  <a:srgbClr val="333399"/>
                </a:solidFill>
                <a:ea typeface="宋体" charset="-122"/>
              </a:rPr>
              <a:t>所示</a:t>
            </a:r>
            <a:r>
              <a:rPr lang="zh-CN" altLang="en-US" sz="2400" dirty="0">
                <a:solidFill>
                  <a:srgbClr val="333399"/>
                </a:solidFill>
              </a:rPr>
              <a:t>。</a:t>
            </a:r>
          </a:p>
          <a:p>
            <a:pPr eaLnBrk="1" hangingPunct="1">
              <a:lnSpc>
                <a:spcPct val="130000"/>
              </a:lnSpc>
              <a:buFont typeface="Wingdings" pitchFamily="2" charset="2"/>
              <a:buNone/>
            </a:pPr>
            <a:endParaRPr lang="zh-CN" altLang="en-US" dirty="0" smtClean="0">
              <a:ea typeface="宋体" charset="-122"/>
            </a:endParaRPr>
          </a:p>
        </p:txBody>
      </p:sp>
      <p:sp>
        <p:nvSpPr>
          <p:cNvPr id="86021" name="Rectangle 5"/>
          <p:cNvSpPr>
            <a:spLocks noChangeArrowheads="1"/>
          </p:cNvSpPr>
          <p:nvPr/>
        </p:nvSpPr>
        <p:spPr bwMode="auto">
          <a:xfrm>
            <a:off x="3409481" y="3990975"/>
            <a:ext cx="219803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dirty="0" smtClean="0">
                <a:solidFill>
                  <a:srgbClr val="FF3300"/>
                </a:solidFill>
                <a:ea typeface="黑体" pitchFamily="2" charset="-122"/>
                <a:cs typeface="Arial" charset="0"/>
              </a:rPr>
              <a:t>图</a:t>
            </a:r>
            <a:r>
              <a:rPr lang="en-US" altLang="zh-CN" sz="2000" b="1" dirty="0">
                <a:solidFill>
                  <a:srgbClr val="FF3300"/>
                </a:solidFill>
                <a:ea typeface="黑体" pitchFamily="2" charset="-122"/>
                <a:cs typeface="Arial" charset="0"/>
              </a:rPr>
              <a:t>9</a:t>
            </a:r>
            <a:r>
              <a:rPr lang="en-US" altLang="zh-CN" sz="2000" b="1" dirty="0" smtClean="0">
                <a:solidFill>
                  <a:srgbClr val="FF3300"/>
                </a:solidFill>
                <a:ea typeface="黑体" pitchFamily="2" charset="-122"/>
                <a:cs typeface="Arial" charset="0"/>
              </a:rPr>
              <a:t>-3</a:t>
            </a:r>
            <a:r>
              <a:rPr lang="en-US" altLang="zh-CN" sz="2000" b="1" dirty="0" smtClean="0">
                <a:solidFill>
                  <a:srgbClr val="3333CC"/>
                </a:solidFill>
                <a:ea typeface="黑体" pitchFamily="2" charset="-122"/>
                <a:cs typeface="Arial" charset="0"/>
              </a:rPr>
              <a:t>  </a:t>
            </a:r>
            <a:r>
              <a:rPr lang="en-US" altLang="zh-CN" sz="2000" b="1" dirty="0">
                <a:solidFill>
                  <a:srgbClr val="3333CC"/>
                </a:solidFill>
                <a:ea typeface="黑体" pitchFamily="2" charset="-122"/>
                <a:cs typeface="Arial" charset="0"/>
              </a:rPr>
              <a:t>TCON</a:t>
            </a:r>
            <a:r>
              <a:rPr lang="zh-CN" altLang="en-US" sz="2000" b="1" dirty="0">
                <a:solidFill>
                  <a:srgbClr val="3333CC"/>
                </a:solidFill>
                <a:ea typeface="黑体" pitchFamily="2" charset="-122"/>
                <a:cs typeface="Arial" charset="0"/>
              </a:rPr>
              <a:t>格式</a:t>
            </a:r>
          </a:p>
        </p:txBody>
      </p:sp>
      <p:pic>
        <p:nvPicPr>
          <p:cNvPr id="86027" name="Picture 11" descr="6-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913" y="2400300"/>
            <a:ext cx="8574087" cy="14351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0" y="4888868"/>
            <a:ext cx="9113044" cy="1200329"/>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在第</a:t>
            </a:r>
            <a:r>
              <a:rPr lang="en-US" altLang="zh-CN" sz="2400" b="1" kern="0" dirty="0" smtClean="0">
                <a:solidFill>
                  <a:srgbClr val="333399"/>
                </a:solidFill>
                <a:latin typeface="Arial"/>
                <a:ea typeface="宋体" charset="-122"/>
              </a:rPr>
              <a:t>8</a:t>
            </a:r>
            <a:r>
              <a:rPr lang="zh-CN" altLang="en-US" sz="2400" b="1" kern="0" dirty="0" smtClean="0">
                <a:solidFill>
                  <a:srgbClr val="333399"/>
                </a:solidFill>
                <a:latin typeface="Arial"/>
                <a:ea typeface="幼圆"/>
              </a:rPr>
              <a:t>章</a:t>
            </a:r>
            <a:r>
              <a:rPr lang="zh-CN" altLang="en-US" sz="2400" b="1" kern="0" dirty="0">
                <a:solidFill>
                  <a:srgbClr val="333399"/>
                </a:solidFill>
                <a:latin typeface="Arial"/>
                <a:ea typeface="幼圆"/>
              </a:rPr>
              <a:t>已介绍与外部中断有关的低</a:t>
            </a:r>
            <a:r>
              <a:rPr lang="en-US" altLang="zh-CN" sz="2400" b="1" kern="0" dirty="0">
                <a:solidFill>
                  <a:srgbClr val="333399"/>
                </a:solidFill>
                <a:latin typeface="Arial"/>
                <a:ea typeface="宋体" charset="-122"/>
              </a:rPr>
              <a:t>4</a:t>
            </a:r>
            <a:r>
              <a:rPr lang="zh-CN" altLang="en-US" sz="2400" b="1" kern="0" dirty="0">
                <a:solidFill>
                  <a:srgbClr val="333399"/>
                </a:solidFill>
                <a:latin typeface="Arial"/>
                <a:ea typeface="幼圆"/>
              </a:rPr>
              <a:t>位。这里仅介绍与定时器</a:t>
            </a:r>
            <a:r>
              <a:rPr lang="en-US" altLang="zh-CN" sz="2400" b="1" kern="0" dirty="0">
                <a:solidFill>
                  <a:srgbClr val="333399"/>
                </a:solidFill>
                <a:latin typeface="Arial"/>
                <a:ea typeface="宋体" charset="-122"/>
              </a:rPr>
              <a:t>/</a:t>
            </a:r>
            <a:r>
              <a:rPr lang="zh-CN" altLang="en-US" sz="2400" b="1" kern="0" dirty="0">
                <a:solidFill>
                  <a:srgbClr val="333399"/>
                </a:solidFill>
                <a:latin typeface="Arial"/>
                <a:ea typeface="幼圆"/>
              </a:rPr>
              <a:t>计数器相关的高</a:t>
            </a:r>
            <a:r>
              <a:rPr lang="en-US" altLang="zh-CN" sz="2400" b="1" kern="0" dirty="0">
                <a:solidFill>
                  <a:srgbClr val="333399"/>
                </a:solidFill>
                <a:latin typeface="Arial"/>
                <a:ea typeface="宋体" charset="-122"/>
              </a:rPr>
              <a:t>4</a:t>
            </a:r>
            <a:r>
              <a:rPr lang="zh-CN" altLang="en-US" sz="2400" b="1" kern="0" dirty="0">
                <a:solidFill>
                  <a:srgbClr val="333399"/>
                </a:solidFill>
                <a:latin typeface="Arial"/>
                <a:ea typeface="幼圆"/>
              </a:rPr>
              <a:t>位功能。</a:t>
            </a:r>
          </a:p>
        </p:txBody>
      </p:sp>
    </p:spTree>
    <p:extLst>
      <p:ext uri="{BB962C8B-B14F-4D97-AF65-F5344CB8AC3E}">
        <p14:creationId xmlns:p14="http://schemas.microsoft.com/office/powerpoint/2010/main" val="211971243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6019">
                                            <p:txEl>
                                              <p:pRg st="0" end="0"/>
                                            </p:txEl>
                                          </p:spTgt>
                                        </p:tgtEl>
                                        <p:attrNameLst>
                                          <p:attrName>style.visibility</p:attrName>
                                        </p:attrNameLst>
                                      </p:cBhvr>
                                      <p:to>
                                        <p:strVal val="visible"/>
                                      </p:to>
                                    </p:set>
                                    <p:anim calcmode="lin" valueType="num">
                                      <p:cBhvr additive="base">
                                        <p:cTn id="7" dur="500" fill="hold"/>
                                        <p:tgtEl>
                                          <p:spTgt spid="860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60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6019">
                                            <p:txEl>
                                              <p:pRg st="1" end="1"/>
                                            </p:txEl>
                                          </p:spTgt>
                                        </p:tgtEl>
                                        <p:attrNameLst>
                                          <p:attrName>style.visibility</p:attrName>
                                        </p:attrNameLst>
                                      </p:cBhvr>
                                      <p:to>
                                        <p:strVal val="visible"/>
                                      </p:to>
                                    </p:set>
                                    <p:anim calcmode="lin" valueType="num">
                                      <p:cBhvr additive="base">
                                        <p:cTn id="13" dur="500" fill="hold"/>
                                        <p:tgtEl>
                                          <p:spTgt spid="8601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601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86027"/>
                                        </p:tgtEl>
                                        <p:attrNameLst>
                                          <p:attrName>style.visibility</p:attrName>
                                        </p:attrNameLst>
                                      </p:cBhvr>
                                      <p:to>
                                        <p:strVal val="visible"/>
                                      </p:to>
                                    </p:set>
                                    <p:animEffect transition="in" filter="barn(inVertical)">
                                      <p:cBhvr>
                                        <p:cTn id="19" dur="500"/>
                                        <p:tgtEl>
                                          <p:spTgt spid="8602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6021"/>
                                        </p:tgtEl>
                                        <p:attrNameLst>
                                          <p:attrName>style.visibility</p:attrName>
                                        </p:attrNameLst>
                                      </p:cBhvr>
                                      <p:to>
                                        <p:strVal val="visible"/>
                                      </p:to>
                                    </p:set>
                                    <p:anim calcmode="lin" valueType="num">
                                      <p:cBhvr additive="base">
                                        <p:cTn id="24" dur="500" fill="hold"/>
                                        <p:tgtEl>
                                          <p:spTgt spid="86021"/>
                                        </p:tgtEl>
                                        <p:attrNameLst>
                                          <p:attrName>ppt_x</p:attrName>
                                        </p:attrNameLst>
                                      </p:cBhvr>
                                      <p:tavLst>
                                        <p:tav tm="0">
                                          <p:val>
                                            <p:strVal val="#ppt_x"/>
                                          </p:val>
                                        </p:tav>
                                        <p:tav tm="100000">
                                          <p:val>
                                            <p:strVal val="#ppt_x"/>
                                          </p:val>
                                        </p:tav>
                                      </p:tavLst>
                                    </p:anim>
                                    <p:anim calcmode="lin" valueType="num">
                                      <p:cBhvr additive="base">
                                        <p:cTn id="25" dur="500" fill="hold"/>
                                        <p:tgtEl>
                                          <p:spTgt spid="86021"/>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anim calcmode="lin" valueType="num">
                                      <p:cBhvr>
                                        <p:cTn id="31" dur="1000" fill="hold"/>
                                        <p:tgtEl>
                                          <p:spTgt spid="3"/>
                                        </p:tgtEl>
                                        <p:attrNameLst>
                                          <p:attrName>ppt_x</p:attrName>
                                        </p:attrNameLst>
                                      </p:cBhvr>
                                      <p:tavLst>
                                        <p:tav tm="0">
                                          <p:val>
                                            <p:strVal val="#ppt_x"/>
                                          </p:val>
                                        </p:tav>
                                        <p:tav tm="100000">
                                          <p:val>
                                            <p:strVal val="#ppt_x"/>
                                          </p:val>
                                        </p:tav>
                                      </p:tavLst>
                                    </p:anim>
                                    <p:anim calcmode="lin" valueType="num">
                                      <p:cBhvr>
                                        <p:cTn id="3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build="p"/>
      <p:bldP spid="86021"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DD667CD6-DF47-43A8-9E1B-A33DB2046DFB}" type="slidenum">
              <a:rPr lang="zh-CN" altLang="en-US"/>
              <a:pPr>
                <a:defRPr/>
              </a:pPr>
              <a:t>15</a:t>
            </a:fld>
            <a:endParaRPr lang="en-US" altLang="zh-CN"/>
          </a:p>
        </p:txBody>
      </p:sp>
      <p:sp>
        <p:nvSpPr>
          <p:cNvPr id="9218" name="内容占位符 1"/>
          <p:cNvSpPr>
            <a:spLocks noGrp="1"/>
          </p:cNvSpPr>
          <p:nvPr>
            <p:ph/>
          </p:nvPr>
        </p:nvSpPr>
        <p:spPr>
          <a:xfrm>
            <a:off x="0" y="679450"/>
            <a:ext cx="9144000" cy="672695"/>
          </a:xfrm>
        </p:spPr>
        <p:txBody>
          <a:bodyPr/>
          <a:lstStyle/>
          <a:p>
            <a:pPr marL="0" indent="0" algn="l" eaLnBrk="1" hangingPunct="1">
              <a:lnSpc>
                <a:spcPct val="150000"/>
              </a:lnSpc>
              <a:spcBef>
                <a:spcPts val="0"/>
              </a:spcBef>
            </a:pPr>
            <a:r>
              <a:rPr lang="zh-CN" altLang="en-US" b="1" dirty="0" smtClean="0">
                <a:solidFill>
                  <a:srgbClr val="3333CC"/>
                </a:solidFill>
              </a:rPr>
              <a:t>      （</a:t>
            </a:r>
            <a:r>
              <a:rPr lang="en-US" altLang="zh-CN" b="1" dirty="0" smtClean="0">
                <a:solidFill>
                  <a:srgbClr val="3333CC"/>
                </a:solidFill>
                <a:ea typeface="宋体" charset="-122"/>
              </a:rPr>
              <a:t>1</a:t>
            </a:r>
            <a:r>
              <a:rPr lang="zh-CN" altLang="en-US" b="1" dirty="0" smtClean="0">
                <a:solidFill>
                  <a:srgbClr val="3333CC"/>
                </a:solidFill>
              </a:rPr>
              <a:t>）</a:t>
            </a:r>
            <a:r>
              <a:rPr lang="en-US" altLang="zh-CN" b="1" dirty="0" smtClean="0">
                <a:solidFill>
                  <a:srgbClr val="3333CC"/>
                </a:solidFill>
                <a:ea typeface="宋体" charset="-122"/>
              </a:rPr>
              <a:t>TF1</a:t>
            </a:r>
            <a:r>
              <a:rPr lang="zh-CN" altLang="en-US" b="1" dirty="0" smtClean="0">
                <a:solidFill>
                  <a:srgbClr val="3333CC"/>
                </a:solidFill>
              </a:rPr>
              <a:t>、</a:t>
            </a:r>
            <a:r>
              <a:rPr lang="en-US" altLang="zh-CN" b="1" dirty="0" smtClean="0">
                <a:solidFill>
                  <a:srgbClr val="3333CC"/>
                </a:solidFill>
                <a:ea typeface="宋体" charset="-122"/>
              </a:rPr>
              <a:t>TF0</a:t>
            </a:r>
            <a:r>
              <a:rPr lang="en-US" altLang="zh-CN" dirty="0" smtClean="0"/>
              <a:t>——</a:t>
            </a:r>
            <a:r>
              <a:rPr lang="zh-CN" altLang="en-US" dirty="0" smtClean="0"/>
              <a:t>计数溢出标志位。</a:t>
            </a:r>
          </a:p>
          <a:p>
            <a:pPr marL="0" indent="0" algn="l" eaLnBrk="1" hangingPunct="1">
              <a:lnSpc>
                <a:spcPct val="150000"/>
              </a:lnSpc>
              <a:spcBef>
                <a:spcPts val="0"/>
              </a:spcBef>
            </a:pPr>
            <a:r>
              <a:rPr lang="zh-CN" altLang="en-US" dirty="0" smtClean="0"/>
              <a:t>        </a:t>
            </a:r>
          </a:p>
          <a:p>
            <a:pPr eaLnBrk="1" hangingPunct="1">
              <a:lnSpc>
                <a:spcPct val="130000"/>
              </a:lnSpc>
            </a:pPr>
            <a:endParaRPr lang="zh-CN" altLang="en-US" dirty="0" smtClean="0"/>
          </a:p>
        </p:txBody>
      </p:sp>
      <p:sp>
        <p:nvSpPr>
          <p:cNvPr id="2" name="矩形 1"/>
          <p:cNvSpPr/>
          <p:nvPr/>
        </p:nvSpPr>
        <p:spPr>
          <a:xfrm>
            <a:off x="0" y="1339468"/>
            <a:ext cx="9144000" cy="2123658"/>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a:t>
            </a:r>
            <a:r>
              <a:rPr lang="zh-CN" altLang="en-US" sz="2000" b="1" kern="0" dirty="0" smtClean="0">
                <a:solidFill>
                  <a:srgbClr val="333399"/>
                </a:solidFill>
                <a:latin typeface="Arial"/>
                <a:ea typeface="幼圆"/>
              </a:rPr>
              <a:t>当</a:t>
            </a:r>
            <a:r>
              <a:rPr lang="zh-CN" altLang="en-US" sz="2000" b="1" kern="0" dirty="0">
                <a:solidFill>
                  <a:srgbClr val="333399"/>
                </a:solidFill>
                <a:latin typeface="Arial"/>
                <a:ea typeface="幼圆"/>
              </a:rPr>
              <a:t>计数器计数溢出时，该位置“</a:t>
            </a:r>
            <a:r>
              <a:rPr lang="en-US" altLang="zh-CN" sz="2000" b="1" kern="0" dirty="0">
                <a:solidFill>
                  <a:srgbClr val="333399"/>
                </a:solidFill>
                <a:latin typeface="Arial"/>
                <a:ea typeface="宋体" charset="-122"/>
              </a:rPr>
              <a:t>1</a:t>
            </a:r>
            <a:r>
              <a:rPr lang="zh-CN" altLang="en-US" sz="2000" b="1" kern="0" dirty="0">
                <a:solidFill>
                  <a:srgbClr val="333399"/>
                </a:solidFill>
                <a:latin typeface="Arial"/>
                <a:ea typeface="幼圆"/>
              </a:rPr>
              <a:t>”。使用查询方式时，此位作为状态位供</a:t>
            </a:r>
            <a:r>
              <a:rPr lang="en-US" altLang="zh-CN" sz="2000" b="1" kern="0" dirty="0">
                <a:solidFill>
                  <a:srgbClr val="333399"/>
                </a:solidFill>
                <a:latin typeface="Arial"/>
                <a:ea typeface="宋体" charset="-122"/>
              </a:rPr>
              <a:t>CPU</a:t>
            </a:r>
            <a:r>
              <a:rPr lang="zh-CN" altLang="en-US" sz="2000" b="1" kern="0" dirty="0">
                <a:solidFill>
                  <a:srgbClr val="333399"/>
                </a:solidFill>
                <a:latin typeface="Arial"/>
                <a:ea typeface="幼圆"/>
              </a:rPr>
              <a:t>查询，但应注意查询有效后，应使用软件及时将该位清“</a:t>
            </a:r>
            <a:r>
              <a:rPr lang="en-US" altLang="zh-CN" sz="2000" b="1" kern="0" dirty="0">
                <a:solidFill>
                  <a:srgbClr val="333399"/>
                </a:solidFill>
                <a:latin typeface="Arial"/>
                <a:ea typeface="宋体" charset="-122"/>
              </a:rPr>
              <a:t>0</a:t>
            </a:r>
            <a:r>
              <a:rPr lang="zh-CN" altLang="en-US" sz="2000" b="1" kern="0" dirty="0">
                <a:solidFill>
                  <a:srgbClr val="333399"/>
                </a:solidFill>
                <a:latin typeface="Arial"/>
                <a:ea typeface="幼圆"/>
              </a:rPr>
              <a:t>”。使用中断方式时，此位作为中断请求标志位，进入中断服务程序后由硬件自动清“</a:t>
            </a:r>
            <a:r>
              <a:rPr lang="en-US" altLang="zh-CN" sz="2000" b="1" kern="0" dirty="0">
                <a:solidFill>
                  <a:srgbClr val="333399"/>
                </a:solidFill>
                <a:latin typeface="Arial"/>
                <a:ea typeface="宋体" charset="-122"/>
              </a:rPr>
              <a:t>0</a:t>
            </a:r>
            <a:r>
              <a:rPr lang="zh-CN" altLang="en-US" sz="2000" b="1" kern="0" dirty="0">
                <a:solidFill>
                  <a:srgbClr val="333399"/>
                </a:solidFill>
                <a:latin typeface="Arial"/>
                <a:ea typeface="幼圆"/>
              </a:rPr>
              <a:t>”。</a:t>
            </a:r>
          </a:p>
          <a:p>
            <a:pPr lvl="0" algn="l">
              <a:lnSpc>
                <a:spcPct val="150000"/>
              </a:lnSpc>
              <a:spcBef>
                <a:spcPts val="0"/>
              </a:spcBef>
            </a:pPr>
            <a:r>
              <a:rPr lang="zh-CN" altLang="en-US" sz="2400" b="1" kern="0" dirty="0">
                <a:solidFill>
                  <a:srgbClr val="3333CC"/>
                </a:solidFill>
                <a:latin typeface="Arial"/>
                <a:ea typeface="幼圆"/>
              </a:rPr>
              <a:t>   </a:t>
            </a:r>
            <a:endParaRPr lang="zh-CN" altLang="en-US" sz="2400" b="1" kern="0" dirty="0">
              <a:solidFill>
                <a:srgbClr val="333399"/>
              </a:solidFill>
              <a:latin typeface="Arial"/>
              <a:ea typeface="幼圆"/>
            </a:endParaRPr>
          </a:p>
        </p:txBody>
      </p:sp>
      <p:sp>
        <p:nvSpPr>
          <p:cNvPr id="3" name="矩形 2"/>
          <p:cNvSpPr/>
          <p:nvPr/>
        </p:nvSpPr>
        <p:spPr>
          <a:xfrm>
            <a:off x="0" y="2898366"/>
            <a:ext cx="9144000" cy="1200329"/>
          </a:xfrm>
          <a:prstGeom prst="rect">
            <a:avLst/>
          </a:prstGeom>
        </p:spPr>
        <p:txBody>
          <a:bodyPr wrap="square">
            <a:spAutoFit/>
          </a:bodyPr>
          <a:lstStyle/>
          <a:p>
            <a:pPr lvl="0" algn="l">
              <a:lnSpc>
                <a:spcPct val="150000"/>
              </a:lnSpc>
              <a:spcBef>
                <a:spcPts val="0"/>
              </a:spcBef>
            </a:pPr>
            <a:r>
              <a:rPr lang="zh-CN" altLang="en-US" sz="2400" b="1" kern="0" dirty="0">
                <a:solidFill>
                  <a:srgbClr val="3333CC"/>
                </a:solidFill>
                <a:latin typeface="Arial"/>
                <a:ea typeface="幼圆"/>
              </a:rPr>
              <a:t> </a:t>
            </a:r>
            <a:r>
              <a:rPr lang="zh-CN" altLang="en-US" sz="2400" b="1" kern="0" dirty="0" smtClean="0">
                <a:solidFill>
                  <a:srgbClr val="3333CC"/>
                </a:solidFill>
                <a:latin typeface="Arial"/>
                <a:ea typeface="幼圆"/>
              </a:rPr>
              <a:t>    （</a:t>
            </a:r>
            <a:r>
              <a:rPr lang="en-US" altLang="zh-CN" sz="2400" b="1" kern="0" dirty="0">
                <a:solidFill>
                  <a:srgbClr val="3333CC"/>
                </a:solidFill>
                <a:latin typeface="Arial"/>
                <a:ea typeface="宋体" charset="-122"/>
              </a:rPr>
              <a:t>2</a:t>
            </a: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TR1</a:t>
            </a: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TR0</a:t>
            </a:r>
            <a:r>
              <a:rPr lang="en-US" altLang="zh-CN" sz="2400" b="1" kern="0" dirty="0">
                <a:solidFill>
                  <a:srgbClr val="333399"/>
                </a:solidFill>
                <a:latin typeface="Arial"/>
                <a:ea typeface="幼圆"/>
              </a:rPr>
              <a:t>——</a:t>
            </a:r>
            <a:r>
              <a:rPr lang="zh-CN" altLang="en-US" sz="2400" b="1" kern="0" dirty="0">
                <a:solidFill>
                  <a:srgbClr val="333399"/>
                </a:solidFill>
                <a:latin typeface="Arial"/>
                <a:ea typeface="幼圆"/>
              </a:rPr>
              <a:t>计数运行控制位。</a:t>
            </a:r>
          </a:p>
          <a:p>
            <a:pPr lvl="0" algn="l">
              <a:lnSpc>
                <a:spcPct val="150000"/>
              </a:lnSpc>
              <a:spcBef>
                <a:spcPts val="0"/>
              </a:spcBef>
            </a:pPr>
            <a:r>
              <a:rPr lang="en-US" altLang="zh-CN" sz="2400" b="1" kern="0" dirty="0">
                <a:solidFill>
                  <a:srgbClr val="333399"/>
                </a:solidFill>
                <a:latin typeface="Arial"/>
                <a:ea typeface="宋体" charset="-122"/>
              </a:rPr>
              <a:t>        </a:t>
            </a:r>
            <a:endParaRPr lang="zh-CN" altLang="en-US" dirty="0"/>
          </a:p>
        </p:txBody>
      </p:sp>
      <p:sp>
        <p:nvSpPr>
          <p:cNvPr id="4" name="矩形 3"/>
          <p:cNvSpPr/>
          <p:nvPr/>
        </p:nvSpPr>
        <p:spPr>
          <a:xfrm>
            <a:off x="0" y="3651541"/>
            <a:ext cx="9075906" cy="1754326"/>
          </a:xfrm>
          <a:prstGeom prst="rect">
            <a:avLst/>
          </a:prstGeom>
        </p:spPr>
        <p:txBody>
          <a:bodyPr wrap="square">
            <a:spAutoFit/>
          </a:bodyPr>
          <a:lstStyle/>
          <a:p>
            <a:pPr lvl="0" algn="l">
              <a:lnSpc>
                <a:spcPct val="150000"/>
              </a:lnSpc>
              <a:spcBef>
                <a:spcPts val="0"/>
              </a:spcBef>
            </a:pPr>
            <a:r>
              <a:rPr lang="en-US" altLang="zh-CN" sz="2400" b="1" kern="0" dirty="0" smtClean="0">
                <a:solidFill>
                  <a:srgbClr val="333399"/>
                </a:solidFill>
                <a:latin typeface="Arial"/>
                <a:ea typeface="宋体" charset="-122"/>
              </a:rPr>
              <a:t>        TR1</a:t>
            </a:r>
            <a:r>
              <a:rPr lang="zh-CN" altLang="en-US" sz="2400" b="1" kern="0" dirty="0">
                <a:solidFill>
                  <a:srgbClr val="333399"/>
                </a:solidFill>
                <a:latin typeface="Arial"/>
                <a:ea typeface="幼圆"/>
              </a:rPr>
              <a:t>位（或</a:t>
            </a:r>
            <a:r>
              <a:rPr lang="en-US" altLang="zh-CN" sz="2400" b="1" kern="0" dirty="0">
                <a:solidFill>
                  <a:srgbClr val="333399"/>
                </a:solidFill>
                <a:latin typeface="Arial"/>
                <a:ea typeface="宋体" charset="-122"/>
              </a:rPr>
              <a:t>TR0</a:t>
            </a:r>
            <a:r>
              <a:rPr lang="zh-CN" altLang="en-US" sz="2400" b="1" kern="0" dirty="0">
                <a:solidFill>
                  <a:srgbClr val="333399"/>
                </a:solidFill>
                <a:latin typeface="Arial"/>
                <a:ea typeface="幼圆"/>
              </a:rPr>
              <a:t>位）</a:t>
            </a:r>
            <a:r>
              <a:rPr lang="en-US" altLang="zh-CN" sz="2400" b="1" kern="0" dirty="0">
                <a:solidFill>
                  <a:srgbClr val="333399"/>
                </a:solidFill>
                <a:latin typeface="Arial"/>
                <a:ea typeface="宋体" charset="-122"/>
              </a:rPr>
              <a:t>= 1</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启动</a:t>
            </a:r>
            <a:r>
              <a:rPr lang="zh-CN" altLang="en-US" sz="2400" b="1" kern="0" dirty="0">
                <a:solidFill>
                  <a:srgbClr val="333399"/>
                </a:solidFill>
                <a:latin typeface="Arial"/>
                <a:ea typeface="幼圆"/>
              </a:rPr>
              <a:t>定时器</a:t>
            </a:r>
            <a:r>
              <a:rPr lang="en-US" altLang="zh-CN" sz="2400" b="1" kern="0" dirty="0">
                <a:solidFill>
                  <a:srgbClr val="333399"/>
                </a:solidFill>
                <a:latin typeface="Arial"/>
                <a:ea typeface="宋体" charset="-122"/>
              </a:rPr>
              <a:t>/</a:t>
            </a:r>
            <a:r>
              <a:rPr lang="zh-CN" altLang="en-US" sz="2400" b="1" kern="0" dirty="0">
                <a:solidFill>
                  <a:srgbClr val="333399"/>
                </a:solidFill>
                <a:latin typeface="Arial"/>
                <a:ea typeface="幼圆"/>
              </a:rPr>
              <a:t>计数器工作的必要条件。</a:t>
            </a:r>
            <a:endParaRPr lang="en-US" altLang="zh-CN" sz="2400" b="1" kern="0" dirty="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endParaRPr lang="zh-CN" altLang="en-US" dirty="0">
              <a:solidFill>
                <a:srgbClr val="000000"/>
              </a:solidFill>
            </a:endParaRPr>
          </a:p>
        </p:txBody>
      </p:sp>
      <p:sp>
        <p:nvSpPr>
          <p:cNvPr id="5" name="矩形 4"/>
          <p:cNvSpPr/>
          <p:nvPr/>
        </p:nvSpPr>
        <p:spPr>
          <a:xfrm>
            <a:off x="0" y="4594646"/>
            <a:ext cx="9144000" cy="1200329"/>
          </a:xfrm>
          <a:prstGeom prst="rect">
            <a:avLst/>
          </a:prstGeom>
        </p:spPr>
        <p:txBody>
          <a:bodyPr wrap="square">
            <a:spAutoFit/>
          </a:bodyPr>
          <a:lstStyle/>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TR1</a:t>
            </a:r>
            <a:r>
              <a:rPr lang="zh-CN" altLang="en-US" sz="2400" b="1" kern="0" dirty="0">
                <a:solidFill>
                  <a:srgbClr val="333399"/>
                </a:solidFill>
                <a:latin typeface="Arial"/>
                <a:ea typeface="幼圆"/>
              </a:rPr>
              <a:t>位（或</a:t>
            </a:r>
            <a:r>
              <a:rPr lang="en-US" altLang="zh-CN" sz="2400" b="1" kern="0" dirty="0">
                <a:solidFill>
                  <a:srgbClr val="333399"/>
                </a:solidFill>
                <a:latin typeface="Arial"/>
                <a:ea typeface="幼圆"/>
              </a:rPr>
              <a:t>TR0</a:t>
            </a:r>
            <a:r>
              <a:rPr lang="zh-CN" altLang="en-US" sz="2400" b="1" kern="0" dirty="0">
                <a:solidFill>
                  <a:srgbClr val="333399"/>
                </a:solidFill>
                <a:latin typeface="Arial"/>
                <a:ea typeface="幼圆"/>
              </a:rPr>
              <a:t>位） </a:t>
            </a:r>
            <a:r>
              <a:rPr lang="en-US" altLang="zh-CN" sz="2400" b="1" kern="0" dirty="0">
                <a:solidFill>
                  <a:srgbClr val="333399"/>
                </a:solidFill>
                <a:latin typeface="Arial"/>
                <a:ea typeface="幼圆"/>
              </a:rPr>
              <a:t>= 0</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停止</a:t>
            </a:r>
            <a:r>
              <a:rPr lang="zh-CN" altLang="en-US" sz="2400" b="1" kern="0" dirty="0">
                <a:solidFill>
                  <a:srgbClr val="333399"/>
                </a:solidFill>
                <a:latin typeface="Arial"/>
                <a:ea typeface="幼圆"/>
              </a:rPr>
              <a:t>定时器</a:t>
            </a:r>
            <a:r>
              <a:rPr lang="en-US" altLang="zh-CN" sz="2400" b="1" kern="0" dirty="0">
                <a:solidFill>
                  <a:srgbClr val="333399"/>
                </a:solidFill>
                <a:latin typeface="Arial"/>
                <a:ea typeface="幼圆"/>
              </a:rPr>
              <a:t>/</a:t>
            </a:r>
            <a:r>
              <a:rPr lang="zh-CN" altLang="en-US" sz="2400" b="1" kern="0" dirty="0">
                <a:solidFill>
                  <a:srgbClr val="333399"/>
                </a:solidFill>
                <a:latin typeface="Arial"/>
                <a:ea typeface="幼圆"/>
              </a:rPr>
              <a:t>计数器工作</a:t>
            </a:r>
            <a:r>
              <a:rPr lang="zh-CN" altLang="en-US" sz="2400" b="1" kern="0" dirty="0" smtClean="0">
                <a:solidFill>
                  <a:srgbClr val="333399"/>
                </a:solidFill>
                <a:latin typeface="Arial"/>
                <a:ea typeface="幼圆"/>
              </a:rPr>
              <a:t>。</a:t>
            </a:r>
            <a:endParaRPr lang="zh-CN" altLang="en-US" sz="2400" b="1" kern="0" dirty="0">
              <a:solidFill>
                <a:srgbClr val="333399"/>
              </a:solidFill>
              <a:latin typeface="Arial"/>
              <a:ea typeface="幼圆"/>
            </a:endParaRPr>
          </a:p>
        </p:txBody>
      </p:sp>
      <p:sp>
        <p:nvSpPr>
          <p:cNvPr id="6" name="矩形 5"/>
          <p:cNvSpPr/>
          <p:nvPr/>
        </p:nvSpPr>
        <p:spPr>
          <a:xfrm>
            <a:off x="576184" y="5658788"/>
            <a:ext cx="4238661" cy="574581"/>
          </a:xfrm>
          <a:prstGeom prst="rect">
            <a:avLst/>
          </a:prstGeom>
        </p:spPr>
        <p:txBody>
          <a:bodyPr wrap="none">
            <a:spAutoFit/>
          </a:bodyPr>
          <a:lstStyle/>
          <a:p>
            <a:pPr lvl="0" algn="l">
              <a:lnSpc>
                <a:spcPct val="150000"/>
              </a:lnSpc>
              <a:spcBef>
                <a:spcPts val="0"/>
              </a:spcBef>
            </a:pPr>
            <a:r>
              <a:rPr lang="zh-CN" altLang="en-US" sz="2400" b="1" kern="0" dirty="0">
                <a:solidFill>
                  <a:srgbClr val="333399"/>
                </a:solidFill>
                <a:latin typeface="Arial"/>
                <a:ea typeface="幼圆"/>
              </a:rPr>
              <a:t>该</a:t>
            </a:r>
            <a:r>
              <a:rPr lang="zh-CN" altLang="en-US" sz="2400" b="1" kern="0" dirty="0" smtClean="0">
                <a:solidFill>
                  <a:srgbClr val="333399"/>
                </a:solidFill>
                <a:latin typeface="Arial"/>
                <a:ea typeface="幼圆"/>
              </a:rPr>
              <a:t>位由</a:t>
            </a:r>
            <a:r>
              <a:rPr lang="zh-CN" altLang="en-US" sz="2400" b="1" kern="0" dirty="0">
                <a:solidFill>
                  <a:srgbClr val="333399"/>
                </a:solidFill>
                <a:latin typeface="Arial"/>
                <a:ea typeface="幼圆"/>
              </a:rPr>
              <a:t>软件置“</a:t>
            </a:r>
            <a:r>
              <a:rPr lang="en-US" altLang="zh-CN" sz="2400" b="1" kern="0" dirty="0">
                <a:solidFill>
                  <a:srgbClr val="333399"/>
                </a:solidFill>
                <a:latin typeface="Arial"/>
                <a:ea typeface="幼圆"/>
              </a:rPr>
              <a:t>1”</a:t>
            </a:r>
            <a:r>
              <a:rPr lang="zh-CN" altLang="en-US" sz="2400" b="1" kern="0" dirty="0">
                <a:solidFill>
                  <a:srgbClr val="333399"/>
                </a:solidFill>
                <a:latin typeface="Arial"/>
                <a:ea typeface="幼圆"/>
              </a:rPr>
              <a:t>或清“</a:t>
            </a:r>
            <a:r>
              <a:rPr lang="en-US" altLang="zh-CN" sz="2400" b="1" kern="0" dirty="0">
                <a:solidFill>
                  <a:srgbClr val="333399"/>
                </a:solidFill>
                <a:latin typeface="Arial"/>
                <a:ea typeface="幼圆"/>
              </a:rPr>
              <a:t>0”</a:t>
            </a:r>
            <a:r>
              <a:rPr lang="zh-CN" altLang="en-US" sz="2400" b="1" kern="0" dirty="0">
                <a:solidFill>
                  <a:srgbClr val="333399"/>
                </a:solidFill>
                <a:latin typeface="Arial"/>
                <a:ea typeface="幼圆"/>
              </a:rPr>
              <a:t>。</a:t>
            </a:r>
            <a:endParaRPr lang="zh-CN" altLang="en-US" dirty="0">
              <a:solidFill>
                <a:srgbClr val="000000"/>
              </a:solidFill>
            </a:endParaRPr>
          </a:p>
        </p:txBody>
      </p:sp>
    </p:spTree>
    <p:extLst>
      <p:ext uri="{BB962C8B-B14F-4D97-AF65-F5344CB8AC3E}">
        <p14:creationId xmlns:p14="http://schemas.microsoft.com/office/powerpoint/2010/main" val="599687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8">
                                            <p:txEl>
                                              <p:pRg st="0" end="0"/>
                                            </p:txEl>
                                          </p:spTgt>
                                        </p:tgtEl>
                                        <p:attrNameLst>
                                          <p:attrName>style.visibility</p:attrName>
                                        </p:attrNameLst>
                                      </p:cBhvr>
                                      <p:to>
                                        <p:strVal val="visible"/>
                                      </p:to>
                                    </p:set>
                                    <p:anim calcmode="lin" valueType="num">
                                      <p:cBhvr additive="base">
                                        <p:cTn id="7" dur="500" fill="hold"/>
                                        <p:tgtEl>
                                          <p:spTgt spid="92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uiExpand="1" build="p"/>
      <p:bldP spid="2" grpId="0"/>
      <p:bldP spid="3" grpId="0"/>
      <p:bldP spid="4" grpId="0"/>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00E95DC5-FCE0-408E-806F-B2874C2031F6}" type="slidenum">
              <a:rPr lang="zh-CN" altLang="en-US"/>
              <a:pPr>
                <a:defRPr/>
              </a:pPr>
              <a:t>16</a:t>
            </a:fld>
            <a:endParaRPr lang="en-US" altLang="zh-CN"/>
          </a:p>
        </p:txBody>
      </p:sp>
      <p:sp>
        <p:nvSpPr>
          <p:cNvPr id="10242" name="内容占位符 1"/>
          <p:cNvSpPr>
            <a:spLocks noGrp="1"/>
          </p:cNvSpPr>
          <p:nvPr>
            <p:ph/>
          </p:nvPr>
        </p:nvSpPr>
        <p:spPr>
          <a:xfrm>
            <a:off x="0" y="692150"/>
            <a:ext cx="9144000" cy="796182"/>
          </a:xfrm>
        </p:spPr>
        <p:txBody>
          <a:bodyPr/>
          <a:lstStyle/>
          <a:p>
            <a:pPr algn="ctr" eaLnBrk="1" hangingPunct="1">
              <a:lnSpc>
                <a:spcPct val="130000"/>
              </a:lnSpc>
            </a:pPr>
            <a:r>
              <a:rPr lang="en-US" altLang="zh-CN" sz="2800" dirty="0" smtClean="0">
                <a:solidFill>
                  <a:srgbClr val="FF0000"/>
                </a:solidFill>
                <a:ea typeface="宋体" charset="-122"/>
              </a:rPr>
              <a:t>9</a:t>
            </a:r>
            <a:r>
              <a:rPr lang="en-US" altLang="zh-CN" sz="2800" b="1" dirty="0" smtClean="0">
                <a:solidFill>
                  <a:srgbClr val="FF0000"/>
                </a:solidFill>
                <a:ea typeface="宋体" charset="-122"/>
              </a:rPr>
              <a:t>.3  </a:t>
            </a:r>
            <a:r>
              <a:rPr lang="zh-CN" altLang="en-US" sz="2800" b="1" dirty="0" smtClean="0">
                <a:solidFill>
                  <a:srgbClr val="FF0000"/>
                </a:solidFill>
              </a:rPr>
              <a:t>定时器</a:t>
            </a:r>
            <a:r>
              <a:rPr lang="en-US" altLang="zh-CN" sz="2800" b="1" dirty="0" smtClean="0">
                <a:solidFill>
                  <a:srgbClr val="FF0000"/>
                </a:solidFill>
                <a:ea typeface="宋体" charset="-122"/>
              </a:rPr>
              <a:t>/</a:t>
            </a:r>
            <a:r>
              <a:rPr lang="zh-CN" altLang="en-US" sz="2800" b="1" dirty="0" smtClean="0">
                <a:solidFill>
                  <a:srgbClr val="FF0000"/>
                </a:solidFill>
              </a:rPr>
              <a:t>计数器的</a:t>
            </a:r>
            <a:r>
              <a:rPr lang="en-US" altLang="zh-CN" sz="2800" b="1" dirty="0" smtClean="0">
                <a:solidFill>
                  <a:srgbClr val="FF0000"/>
                </a:solidFill>
                <a:ea typeface="宋体" charset="-122"/>
              </a:rPr>
              <a:t>4</a:t>
            </a:r>
            <a:r>
              <a:rPr lang="zh-CN" altLang="en-US" sz="2800" b="1" dirty="0" smtClean="0">
                <a:solidFill>
                  <a:srgbClr val="FF0000"/>
                </a:solidFill>
              </a:rPr>
              <a:t>种工作方式</a:t>
            </a:r>
          </a:p>
          <a:p>
            <a:pPr eaLnBrk="1" hangingPunct="1">
              <a:lnSpc>
                <a:spcPct val="130000"/>
              </a:lnSpc>
            </a:pPr>
            <a:endParaRPr lang="zh-CN" altLang="en-US" dirty="0" smtClean="0"/>
          </a:p>
        </p:txBody>
      </p:sp>
      <p:sp>
        <p:nvSpPr>
          <p:cNvPr id="2" name="矩形 1"/>
          <p:cNvSpPr/>
          <p:nvPr/>
        </p:nvSpPr>
        <p:spPr>
          <a:xfrm>
            <a:off x="0" y="1502401"/>
            <a:ext cx="9144000" cy="3342453"/>
          </a:xfrm>
          <a:prstGeom prst="rect">
            <a:avLst/>
          </a:prstGeom>
        </p:spPr>
        <p:txBody>
          <a:bodyPr wrap="square">
            <a:spAutoFit/>
          </a:bodyPr>
          <a:lstStyle/>
          <a:p>
            <a:pPr marL="342900" lvl="0" indent="342900" algn="just">
              <a:lnSpc>
                <a:spcPct val="130000"/>
              </a:lnSpc>
              <a:spcBef>
                <a:spcPct val="20000"/>
              </a:spcBef>
            </a:pPr>
            <a:r>
              <a:rPr lang="en-US" altLang="zh-CN" sz="2400" b="1" kern="0" dirty="0">
                <a:solidFill>
                  <a:srgbClr val="333399"/>
                </a:solidFill>
                <a:latin typeface="Arial"/>
                <a:ea typeface="宋体" charset="-122"/>
              </a:rPr>
              <a:t>4</a:t>
            </a:r>
            <a:r>
              <a:rPr lang="zh-CN" altLang="en-US" sz="2400" b="1" kern="0" dirty="0">
                <a:solidFill>
                  <a:srgbClr val="333399"/>
                </a:solidFill>
                <a:latin typeface="Arial"/>
                <a:ea typeface="幼圆"/>
              </a:rPr>
              <a:t>种工作方式分别介绍如下。</a:t>
            </a:r>
          </a:p>
          <a:p>
            <a:pPr marL="342900" lvl="0" indent="342900" algn="just">
              <a:lnSpc>
                <a:spcPct val="130000"/>
              </a:lnSpc>
              <a:spcBef>
                <a:spcPct val="20000"/>
              </a:spcBef>
            </a:pPr>
            <a:r>
              <a:rPr lang="en-US" altLang="zh-CN" sz="2400" b="1" kern="0" dirty="0">
                <a:solidFill>
                  <a:srgbClr val="9900CC"/>
                </a:solidFill>
                <a:latin typeface="Arial"/>
                <a:ea typeface="幼圆"/>
              </a:rPr>
              <a:t>9.3.1  </a:t>
            </a:r>
            <a:r>
              <a:rPr lang="zh-CN" altLang="en-US" sz="2400" b="1" kern="0" dirty="0">
                <a:solidFill>
                  <a:srgbClr val="9900CC"/>
                </a:solidFill>
                <a:latin typeface="Arial"/>
                <a:ea typeface="幼圆"/>
              </a:rPr>
              <a:t>方式</a:t>
            </a:r>
            <a:r>
              <a:rPr lang="en-US" altLang="zh-CN" sz="2400" b="1" kern="0" dirty="0">
                <a:solidFill>
                  <a:srgbClr val="9900CC"/>
                </a:solidFill>
                <a:latin typeface="Arial"/>
                <a:ea typeface="幼圆"/>
              </a:rPr>
              <a:t>0</a:t>
            </a:r>
            <a:endParaRPr lang="zh-CN" altLang="en-US" sz="2400" b="1" kern="0" dirty="0">
              <a:solidFill>
                <a:srgbClr val="9900CC"/>
              </a:solidFill>
              <a:latin typeface="Arial"/>
              <a:ea typeface="幼圆"/>
            </a:endParaRPr>
          </a:p>
          <a:p>
            <a:pPr lvl="0" algn="l">
              <a:lnSpc>
                <a:spcPct val="150000"/>
              </a:lnSpc>
              <a:spcBef>
                <a:spcPts val="0"/>
              </a:spcBef>
            </a:pPr>
            <a:r>
              <a:rPr lang="en-US" altLang="zh-CN" sz="2400" b="1" kern="0" dirty="0">
                <a:solidFill>
                  <a:srgbClr val="3333CC"/>
                </a:solidFill>
                <a:latin typeface="Arial"/>
                <a:ea typeface="宋体" charset="-122"/>
              </a:rPr>
              <a:t> </a:t>
            </a:r>
            <a:r>
              <a:rPr lang="zh-CN" altLang="en-US" sz="2400" b="1" kern="0" dirty="0">
                <a:solidFill>
                  <a:srgbClr val="3333CC"/>
                </a:solidFill>
                <a:latin typeface="Arial"/>
                <a:ea typeface="宋体" charset="-122"/>
              </a:rPr>
              <a:t>      </a:t>
            </a:r>
            <a:r>
              <a:rPr lang="en-US" altLang="zh-CN" sz="2400" b="1" kern="0" dirty="0">
                <a:solidFill>
                  <a:srgbClr val="3333CC"/>
                </a:solidFill>
                <a:latin typeface="Arial"/>
                <a:ea typeface="宋体" charset="-122"/>
              </a:rPr>
              <a:t>M1</a:t>
            </a:r>
            <a:r>
              <a:rPr lang="zh-CN" altLang="en-US" sz="2400" b="1" kern="0" dirty="0">
                <a:solidFill>
                  <a:srgbClr val="3333CC"/>
                </a:solidFill>
                <a:latin typeface="Arial"/>
                <a:ea typeface="幼圆"/>
              </a:rPr>
              <a:t>、</a:t>
            </a:r>
            <a:r>
              <a:rPr lang="en-US" altLang="zh-CN" sz="2400" b="1" kern="0" dirty="0">
                <a:solidFill>
                  <a:srgbClr val="3333CC"/>
                </a:solidFill>
                <a:latin typeface="Arial"/>
                <a:ea typeface="宋体" charset="-122"/>
              </a:rPr>
              <a:t>M0</a:t>
            </a:r>
            <a:r>
              <a:rPr lang="en-US" altLang="zh-CN" sz="2400" b="1" kern="0" dirty="0">
                <a:solidFill>
                  <a:srgbClr val="3333CC"/>
                </a:solidFill>
                <a:latin typeface="Arial"/>
                <a:ea typeface="幼圆"/>
              </a:rPr>
              <a:t>=</a:t>
            </a:r>
            <a:r>
              <a:rPr lang="en-US" altLang="zh-CN" sz="2400" b="1" kern="0" dirty="0">
                <a:solidFill>
                  <a:srgbClr val="3333CC"/>
                </a:solidFill>
                <a:latin typeface="Arial"/>
                <a:ea typeface="宋体" charset="-122"/>
              </a:rPr>
              <a:t>00</a:t>
            </a:r>
            <a:r>
              <a:rPr lang="zh-CN" altLang="en-US" sz="2400" b="1" kern="0" dirty="0">
                <a:solidFill>
                  <a:srgbClr val="333399"/>
                </a:solidFill>
                <a:latin typeface="Arial"/>
                <a:ea typeface="幼圆"/>
              </a:rPr>
              <a:t>时</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被</a:t>
            </a:r>
            <a:r>
              <a:rPr lang="zh-CN" altLang="en-US" sz="2400" b="1" kern="0" dirty="0">
                <a:solidFill>
                  <a:srgbClr val="333399"/>
                </a:solidFill>
                <a:latin typeface="Arial"/>
                <a:ea typeface="幼圆"/>
              </a:rPr>
              <a:t>设置为工作方式</a:t>
            </a:r>
            <a:r>
              <a:rPr lang="en-US" altLang="zh-CN" sz="2400" b="1" kern="0" dirty="0">
                <a:solidFill>
                  <a:srgbClr val="333399"/>
                </a:solidFill>
                <a:latin typeface="Arial"/>
                <a:ea typeface="宋体" charset="-122"/>
              </a:rPr>
              <a:t>0</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等效</a:t>
            </a:r>
            <a:r>
              <a:rPr lang="zh-CN" altLang="en-US" sz="2400" b="1" kern="0" dirty="0">
                <a:solidFill>
                  <a:srgbClr val="333399"/>
                </a:solidFill>
                <a:latin typeface="Arial"/>
                <a:ea typeface="幼圆"/>
              </a:rPr>
              <a:t>逻辑结构框图如</a:t>
            </a:r>
            <a:r>
              <a:rPr lang="zh-CN" altLang="en-US" sz="2400" b="1" kern="0" dirty="0">
                <a:solidFill>
                  <a:srgbClr val="3333CC"/>
                </a:solidFill>
                <a:latin typeface="Arial"/>
                <a:ea typeface="幼圆"/>
                <a:hlinkClick r:id="rId2" action="ppaction://hlinksldjump"/>
              </a:rPr>
              <a:t>图</a:t>
            </a:r>
            <a:r>
              <a:rPr lang="en-US" altLang="zh-CN" sz="2400" b="1" kern="0" dirty="0">
                <a:solidFill>
                  <a:srgbClr val="3333CC"/>
                </a:solidFill>
                <a:latin typeface="Arial"/>
                <a:ea typeface="幼圆"/>
                <a:hlinkClick r:id="rId2" action="ppaction://hlinksldjump"/>
              </a:rPr>
              <a:t>9</a:t>
            </a:r>
            <a:r>
              <a:rPr lang="en-US" altLang="zh-CN" sz="2400" b="1" kern="0" dirty="0">
                <a:solidFill>
                  <a:srgbClr val="3333CC"/>
                </a:solidFill>
                <a:latin typeface="Arial"/>
                <a:ea typeface="宋体" charset="-122"/>
                <a:hlinkClick r:id="rId2" action="ppaction://hlinksldjump"/>
              </a:rPr>
              <a:t>-4</a:t>
            </a:r>
            <a:r>
              <a:rPr lang="zh-CN" altLang="en-US" sz="2400" b="1" kern="0" dirty="0">
                <a:solidFill>
                  <a:srgbClr val="333399"/>
                </a:solidFill>
                <a:latin typeface="Arial"/>
                <a:ea typeface="宋体" charset="-122"/>
              </a:rPr>
              <a:t>所</a:t>
            </a:r>
            <a:r>
              <a:rPr lang="zh-CN" altLang="en-US" sz="2400" b="1" kern="0" dirty="0" smtClean="0">
                <a:solidFill>
                  <a:srgbClr val="333399"/>
                </a:solidFill>
                <a:latin typeface="Arial"/>
                <a:ea typeface="宋体" charset="-122"/>
              </a:rPr>
              <a:t>示</a:t>
            </a:r>
            <a:endParaRPr lang="en-US" altLang="zh-CN" sz="2400" b="1" kern="0" dirty="0" smtClean="0">
              <a:solidFill>
                <a:srgbClr val="333399"/>
              </a:solidFill>
              <a:latin typeface="Arial"/>
              <a:ea typeface="宋体" charset="-122"/>
            </a:endParaRPr>
          </a:p>
          <a:p>
            <a:pPr lvl="0" algn="l">
              <a:lnSpc>
                <a:spcPct val="150000"/>
              </a:lnSpc>
              <a:spcBef>
                <a:spcPts val="0"/>
              </a:spcBef>
            </a:pPr>
            <a:r>
              <a:rPr lang="en-US" altLang="zh-CN" sz="2400" b="1" kern="0" dirty="0">
                <a:solidFill>
                  <a:srgbClr val="333399"/>
                </a:solidFill>
                <a:latin typeface="Arial"/>
                <a:ea typeface="宋体" charset="-122"/>
              </a:rPr>
              <a:t> </a:t>
            </a:r>
            <a:r>
              <a:rPr lang="en-US" altLang="zh-CN" sz="2400" b="1" kern="0" dirty="0" smtClean="0">
                <a:solidFill>
                  <a:srgbClr val="333399"/>
                </a:solidFill>
                <a:latin typeface="Arial"/>
                <a:ea typeface="宋体" charset="-122"/>
              </a:rPr>
              <a:t>    </a:t>
            </a:r>
            <a:r>
              <a:rPr lang="zh-CN" altLang="en-US" sz="2400" b="1" kern="0" dirty="0" smtClean="0">
                <a:solidFill>
                  <a:srgbClr val="333399"/>
                </a:solidFill>
                <a:latin typeface="Arial"/>
                <a:ea typeface="幼圆"/>
              </a:rPr>
              <a:t>（</a:t>
            </a:r>
            <a:r>
              <a:rPr lang="zh-CN" altLang="en-US" sz="2400" b="1" kern="0" dirty="0">
                <a:solidFill>
                  <a:srgbClr val="333399"/>
                </a:solidFill>
                <a:latin typeface="Arial"/>
                <a:ea typeface="幼圆"/>
              </a:rPr>
              <a:t>以定时器</a:t>
            </a:r>
            <a:r>
              <a:rPr lang="en-US" altLang="zh-CN" sz="2400" b="1" kern="0" dirty="0">
                <a:solidFill>
                  <a:srgbClr val="333399"/>
                </a:solidFill>
                <a:latin typeface="Arial"/>
                <a:ea typeface="宋体" charset="-122"/>
              </a:rPr>
              <a:t>/</a:t>
            </a:r>
            <a:r>
              <a:rPr lang="zh-CN" altLang="en-US" sz="2400" b="1" kern="0" dirty="0">
                <a:solidFill>
                  <a:srgbClr val="333399"/>
                </a:solidFill>
                <a:latin typeface="Arial"/>
                <a:ea typeface="幼圆"/>
              </a:rPr>
              <a:t>计数器</a:t>
            </a:r>
            <a:r>
              <a:rPr lang="en-US" altLang="zh-CN" sz="2400" b="1" kern="0" dirty="0">
                <a:solidFill>
                  <a:srgbClr val="333399"/>
                </a:solidFill>
                <a:latin typeface="Arial"/>
                <a:ea typeface="宋体" charset="-122"/>
              </a:rPr>
              <a:t>T1</a:t>
            </a:r>
            <a:r>
              <a:rPr lang="zh-CN" altLang="en-US" sz="2400" b="1" kern="0" dirty="0">
                <a:solidFill>
                  <a:srgbClr val="333399"/>
                </a:solidFill>
                <a:latin typeface="Arial"/>
                <a:ea typeface="幼圆"/>
              </a:rPr>
              <a:t>为例，</a:t>
            </a:r>
            <a:r>
              <a:rPr lang="en-US" altLang="zh-CN" sz="2400" b="1" kern="0" dirty="0">
                <a:solidFill>
                  <a:srgbClr val="333399"/>
                </a:solidFill>
                <a:latin typeface="Arial"/>
                <a:ea typeface="宋体" charset="-122"/>
              </a:rPr>
              <a:t>TMOD.5</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TMOD.4 = 00</a:t>
            </a:r>
            <a:r>
              <a:rPr lang="zh-CN" altLang="en-US" sz="2400" b="1" kern="0" dirty="0">
                <a:solidFill>
                  <a:srgbClr val="333399"/>
                </a:solidFill>
                <a:latin typeface="Arial"/>
                <a:ea typeface="幼圆"/>
              </a:rPr>
              <a:t>）。</a:t>
            </a:r>
          </a:p>
        </p:txBody>
      </p:sp>
    </p:spTree>
    <p:extLst>
      <p:ext uri="{BB962C8B-B14F-4D97-AF65-F5344CB8AC3E}">
        <p14:creationId xmlns:p14="http://schemas.microsoft.com/office/powerpoint/2010/main" val="296993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Effect transition="in" filter="fade">
                                      <p:cBhvr>
                                        <p:cTn id="7" dur="1000"/>
                                        <p:tgtEl>
                                          <p:spTgt spid="10242">
                                            <p:txEl>
                                              <p:pRg st="0" end="0"/>
                                            </p:txEl>
                                          </p:spTgt>
                                        </p:tgtEl>
                                      </p:cBhvr>
                                    </p:animEffect>
                                    <p:anim calcmode="lin" valueType="num">
                                      <p:cBhvr>
                                        <p:cTn id="8" dur="1000" fill="hold"/>
                                        <p:tgtEl>
                                          <p:spTgt spid="1024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24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uild="p"/>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3AA30E4D-C31C-4F63-8C30-E693F8633C73}" type="slidenum">
              <a:rPr lang="zh-CN" altLang="en-US"/>
              <a:pPr>
                <a:defRPr/>
              </a:pPr>
              <a:t>17</a:t>
            </a:fld>
            <a:endParaRPr lang="en-US" altLang="zh-CN"/>
          </a:p>
        </p:txBody>
      </p:sp>
      <p:sp>
        <p:nvSpPr>
          <p:cNvPr id="11266" name="内容占位符 1"/>
          <p:cNvSpPr>
            <a:spLocks noGrp="1"/>
          </p:cNvSpPr>
          <p:nvPr>
            <p:ph/>
          </p:nvPr>
        </p:nvSpPr>
        <p:spPr>
          <a:xfrm>
            <a:off x="0" y="457200"/>
            <a:ext cx="8229600" cy="5410200"/>
          </a:xfrm>
        </p:spPr>
        <p:txBody>
          <a:bodyPr/>
          <a:lstStyle/>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r>
              <a:rPr lang="en-US" altLang="zh-CN" dirty="0" smtClean="0"/>
              <a:t>	</a:t>
            </a:r>
            <a:r>
              <a:rPr lang="en-US" altLang="zh-CN" sz="2000" dirty="0" smtClean="0"/>
              <a:t>	</a:t>
            </a:r>
          </a:p>
          <a:p>
            <a:pPr eaLnBrk="1" hangingPunct="1">
              <a:lnSpc>
                <a:spcPct val="130000"/>
              </a:lnSpc>
            </a:pPr>
            <a:endParaRPr lang="en-US" altLang="zh-CN" sz="2000" dirty="0">
              <a:solidFill>
                <a:srgbClr val="FF3300"/>
              </a:solidFill>
            </a:endParaRPr>
          </a:p>
          <a:p>
            <a:pPr eaLnBrk="1" hangingPunct="1">
              <a:lnSpc>
                <a:spcPct val="130000"/>
              </a:lnSpc>
            </a:pPr>
            <a:endParaRPr lang="en-US" altLang="zh-CN" sz="2000" dirty="0" smtClean="0">
              <a:solidFill>
                <a:srgbClr val="FF3300"/>
              </a:solidFill>
            </a:endParaRPr>
          </a:p>
          <a:p>
            <a:pPr eaLnBrk="1" hangingPunct="1">
              <a:lnSpc>
                <a:spcPct val="130000"/>
              </a:lnSpc>
            </a:pPr>
            <a:r>
              <a:rPr lang="zh-CN" altLang="en-US" sz="2000" dirty="0" smtClean="0">
                <a:solidFill>
                  <a:srgbClr val="FF3300"/>
                </a:solidFill>
              </a:rPr>
              <a:t>              图</a:t>
            </a:r>
            <a:r>
              <a:rPr lang="en-US" altLang="zh-CN" sz="2000" dirty="0">
                <a:solidFill>
                  <a:srgbClr val="FF3300"/>
                </a:solidFill>
                <a:ea typeface="宋体" charset="-122"/>
              </a:rPr>
              <a:t>9</a:t>
            </a:r>
            <a:r>
              <a:rPr lang="en-US" altLang="zh-CN" sz="2000" dirty="0" smtClean="0">
                <a:solidFill>
                  <a:srgbClr val="FF3300"/>
                </a:solidFill>
                <a:ea typeface="宋体" charset="-122"/>
              </a:rPr>
              <a:t>-4</a:t>
            </a:r>
            <a:r>
              <a:rPr lang="en-US" altLang="zh-CN" sz="2000" dirty="0" smtClean="0">
                <a:solidFill>
                  <a:srgbClr val="3333CC"/>
                </a:solidFill>
                <a:ea typeface="宋体" charset="-122"/>
              </a:rPr>
              <a:t>    </a:t>
            </a:r>
            <a:r>
              <a:rPr lang="zh-CN" altLang="en-US" sz="2000" dirty="0" smtClean="0">
                <a:solidFill>
                  <a:srgbClr val="3333CC"/>
                </a:solidFill>
              </a:rPr>
              <a:t>定时器</a:t>
            </a:r>
            <a:r>
              <a:rPr lang="en-US" altLang="zh-CN" sz="2000" dirty="0" smtClean="0">
                <a:solidFill>
                  <a:srgbClr val="3333CC"/>
                </a:solidFill>
                <a:ea typeface="宋体" charset="-122"/>
              </a:rPr>
              <a:t>/</a:t>
            </a:r>
            <a:r>
              <a:rPr lang="zh-CN" altLang="en-US" sz="2000" dirty="0" smtClean="0">
                <a:solidFill>
                  <a:srgbClr val="3333CC"/>
                </a:solidFill>
              </a:rPr>
              <a:t>计数器方式</a:t>
            </a:r>
            <a:r>
              <a:rPr lang="en-US" altLang="zh-CN" sz="2000" dirty="0" smtClean="0">
                <a:solidFill>
                  <a:srgbClr val="3333CC"/>
                </a:solidFill>
                <a:ea typeface="宋体" charset="-122"/>
              </a:rPr>
              <a:t>0</a:t>
            </a:r>
            <a:r>
              <a:rPr lang="zh-CN" altLang="en-US" sz="2000" dirty="0" smtClean="0">
                <a:solidFill>
                  <a:srgbClr val="3333CC"/>
                </a:solidFill>
              </a:rPr>
              <a:t>逻辑结构框图</a:t>
            </a:r>
          </a:p>
        </p:txBody>
      </p:sp>
      <p:pic>
        <p:nvPicPr>
          <p:cNvPr id="11276" name="Picture 12" descr="6-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9" y="714374"/>
            <a:ext cx="9117513" cy="463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96510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3"/>
          <p:cNvSpPr>
            <a:spLocks noGrp="1" noChangeArrowheads="1"/>
          </p:cNvSpPr>
          <p:nvPr>
            <p:ph type="sldNum" sz="quarter" idx="11"/>
          </p:nvPr>
        </p:nvSpPr>
        <p:spPr>
          <a:ln/>
        </p:spPr>
        <p:txBody>
          <a:bodyPr/>
          <a:lstStyle/>
          <a:p>
            <a:pPr>
              <a:defRPr/>
            </a:pPr>
            <a:fld id="{B8A487A7-8BFF-4617-BA6B-BC75E13F0DDC}" type="slidenum">
              <a:rPr lang="zh-CN" altLang="en-US"/>
              <a:pPr>
                <a:defRPr/>
              </a:pPr>
              <a:t>18</a:t>
            </a:fld>
            <a:endParaRPr lang="en-US" altLang="zh-CN"/>
          </a:p>
        </p:txBody>
      </p:sp>
      <p:sp>
        <p:nvSpPr>
          <p:cNvPr id="12290" name="内容占位符 1"/>
          <p:cNvSpPr>
            <a:spLocks noGrp="1"/>
          </p:cNvSpPr>
          <p:nvPr>
            <p:ph/>
          </p:nvPr>
        </p:nvSpPr>
        <p:spPr>
          <a:xfrm>
            <a:off x="0" y="549275"/>
            <a:ext cx="9144000" cy="5410200"/>
          </a:xfrm>
        </p:spPr>
        <p:txBody>
          <a:bodyPr/>
          <a:lstStyle/>
          <a:p>
            <a:pPr marL="0" indent="0" algn="l" eaLnBrk="1" hangingPunct="1">
              <a:lnSpc>
                <a:spcPct val="150000"/>
              </a:lnSpc>
              <a:spcBef>
                <a:spcPts val="0"/>
              </a:spcBef>
            </a:pPr>
            <a:r>
              <a:rPr lang="zh-CN" altLang="en-US" dirty="0" smtClean="0"/>
              <a:t>        方式</a:t>
            </a:r>
            <a:r>
              <a:rPr lang="en-US" altLang="zh-CN" dirty="0" smtClean="0"/>
              <a:t>0</a:t>
            </a:r>
            <a:r>
              <a:rPr lang="zh-CN" altLang="en-US" dirty="0" smtClean="0"/>
              <a:t>为</a:t>
            </a:r>
            <a:r>
              <a:rPr lang="en-US" altLang="zh-CN" dirty="0" smtClean="0"/>
              <a:t>13</a:t>
            </a:r>
            <a:r>
              <a:rPr lang="zh-CN" altLang="en-US" dirty="0"/>
              <a:t>位计数器，由</a:t>
            </a:r>
            <a:r>
              <a:rPr lang="en-US" altLang="zh-CN" dirty="0"/>
              <a:t>TLx</a:t>
            </a:r>
            <a:r>
              <a:rPr lang="zh-CN" altLang="en-US" dirty="0"/>
              <a:t>（</a:t>
            </a:r>
            <a:r>
              <a:rPr lang="en-US" altLang="zh-CN" dirty="0"/>
              <a:t>x = 0,1</a:t>
            </a:r>
            <a:r>
              <a:rPr lang="zh-CN" altLang="en-US" dirty="0"/>
              <a:t>）低</a:t>
            </a:r>
            <a:r>
              <a:rPr lang="en-US" altLang="zh-CN" dirty="0"/>
              <a:t>5</a:t>
            </a:r>
            <a:r>
              <a:rPr lang="zh-CN" altLang="en-US" dirty="0"/>
              <a:t>位和</a:t>
            </a:r>
            <a:r>
              <a:rPr lang="en-US" altLang="zh-CN" dirty="0" err="1"/>
              <a:t>THx</a:t>
            </a:r>
            <a:r>
              <a:rPr lang="zh-CN" altLang="en-US" dirty="0"/>
              <a:t>高</a:t>
            </a:r>
            <a:r>
              <a:rPr lang="en-US" altLang="zh-CN" dirty="0"/>
              <a:t>8</a:t>
            </a:r>
            <a:r>
              <a:rPr lang="zh-CN" altLang="en-US" dirty="0"/>
              <a:t>位构成。</a:t>
            </a:r>
            <a:r>
              <a:rPr lang="en-US" altLang="zh-CN" dirty="0"/>
              <a:t>TLx</a:t>
            </a:r>
            <a:r>
              <a:rPr lang="zh-CN" altLang="en-US" dirty="0"/>
              <a:t>低</a:t>
            </a:r>
            <a:r>
              <a:rPr lang="en-US" altLang="zh-CN" dirty="0"/>
              <a:t>5</a:t>
            </a:r>
            <a:r>
              <a:rPr lang="zh-CN" altLang="en-US" dirty="0"/>
              <a:t>位溢出则向</a:t>
            </a:r>
            <a:r>
              <a:rPr lang="en-US" altLang="zh-CN" dirty="0" err="1"/>
              <a:t>THx</a:t>
            </a:r>
            <a:r>
              <a:rPr lang="zh-CN" altLang="en-US" dirty="0"/>
              <a:t>进位，</a:t>
            </a:r>
            <a:r>
              <a:rPr lang="en-US" altLang="zh-CN" dirty="0" err="1"/>
              <a:t>THx</a:t>
            </a:r>
            <a:r>
              <a:rPr lang="zh-CN" altLang="en-US" dirty="0"/>
              <a:t>计数溢出则把</a:t>
            </a:r>
            <a:r>
              <a:rPr lang="en-US" altLang="zh-CN" dirty="0"/>
              <a:t>TCON</a:t>
            </a:r>
            <a:r>
              <a:rPr lang="zh-CN" altLang="en-US" dirty="0"/>
              <a:t>中的溢出标志位</a:t>
            </a:r>
            <a:r>
              <a:rPr lang="en-US" altLang="zh-CN" dirty="0" err="1"/>
              <a:t>TFx</a:t>
            </a:r>
            <a:r>
              <a:rPr lang="zh-CN" altLang="en-US" dirty="0"/>
              <a:t>置“</a:t>
            </a:r>
            <a:r>
              <a:rPr lang="en-US" altLang="zh-CN" dirty="0"/>
              <a:t>1”</a:t>
            </a:r>
            <a:r>
              <a:rPr lang="zh-CN" altLang="en-US" dirty="0" smtClean="0"/>
              <a:t>。</a:t>
            </a:r>
            <a:endParaRPr lang="en-US" altLang="zh-CN" b="1" dirty="0" smtClean="0">
              <a:solidFill>
                <a:srgbClr val="FF3300"/>
              </a:solidFill>
              <a:hlinkClick r:id="rId3" action="ppaction://hlinksldjump"/>
            </a:endParaRPr>
          </a:p>
          <a:p>
            <a:pPr marL="0" indent="0" algn="l" eaLnBrk="1" hangingPunct="1">
              <a:lnSpc>
                <a:spcPct val="150000"/>
              </a:lnSpc>
              <a:spcBef>
                <a:spcPts val="0"/>
              </a:spcBef>
            </a:pPr>
            <a:r>
              <a:rPr lang="zh-CN" altLang="en-US" b="1" dirty="0" smtClean="0">
                <a:solidFill>
                  <a:srgbClr val="FF3300"/>
                </a:solidFill>
              </a:rPr>
              <a:t>       </a:t>
            </a:r>
            <a:r>
              <a:rPr lang="zh-CN" altLang="en-US" b="1" dirty="0" smtClean="0">
                <a:solidFill>
                  <a:srgbClr val="FF3300"/>
                </a:solidFill>
                <a:hlinkClick r:id="rId4" action="ppaction://hlinksldjump"/>
              </a:rPr>
              <a:t> 图</a:t>
            </a:r>
            <a:r>
              <a:rPr lang="en-US" altLang="zh-CN" b="1" dirty="0" smtClean="0">
                <a:solidFill>
                  <a:srgbClr val="FF3300"/>
                </a:solidFill>
                <a:hlinkClick r:id="rId4" action="ppaction://hlinksldjump"/>
              </a:rPr>
              <a:t>9</a:t>
            </a:r>
            <a:r>
              <a:rPr lang="en-US" altLang="zh-CN" b="1" dirty="0" smtClean="0">
                <a:solidFill>
                  <a:srgbClr val="FF3300"/>
                </a:solidFill>
                <a:ea typeface="宋体" charset="-122"/>
                <a:hlinkClick r:id="rId4" action="ppaction://hlinksldjump"/>
              </a:rPr>
              <a:t>-2</a:t>
            </a:r>
            <a:r>
              <a:rPr lang="zh-CN" altLang="en-US" b="1" dirty="0" smtClean="0"/>
              <a:t>的</a:t>
            </a:r>
            <a:r>
              <a:rPr lang="en-US" altLang="zh-CN" b="1" dirty="0" smtClean="0">
                <a:solidFill>
                  <a:srgbClr val="FF3300"/>
                </a:solidFill>
                <a:ea typeface="宋体" charset="-122"/>
              </a:rPr>
              <a:t>C/    </a:t>
            </a:r>
            <a:r>
              <a:rPr lang="zh-CN" altLang="en-US" b="1" dirty="0" smtClean="0">
                <a:solidFill>
                  <a:srgbClr val="FF3300"/>
                </a:solidFill>
              </a:rPr>
              <a:t>位</a:t>
            </a:r>
            <a:r>
              <a:rPr lang="zh-CN" altLang="en-US" dirty="0" smtClean="0"/>
              <a:t>控制的电子开关决定了定时器</a:t>
            </a:r>
            <a:r>
              <a:rPr lang="en-US" altLang="zh-CN" dirty="0" smtClean="0">
                <a:ea typeface="宋体" charset="-122"/>
              </a:rPr>
              <a:t>/</a:t>
            </a:r>
            <a:r>
              <a:rPr lang="zh-CN" altLang="en-US" dirty="0" smtClean="0"/>
              <a:t>计数器的两种工作模式。</a:t>
            </a:r>
          </a:p>
          <a:p>
            <a:pPr marL="0" indent="0" algn="l" eaLnBrk="1" hangingPunct="1">
              <a:lnSpc>
                <a:spcPct val="150000"/>
              </a:lnSpc>
              <a:spcBef>
                <a:spcPts val="0"/>
              </a:spcBef>
            </a:pPr>
            <a:r>
              <a:rPr lang="zh-CN" altLang="en-US" dirty="0" smtClean="0">
                <a:solidFill>
                  <a:srgbClr val="3333CC"/>
                </a:solidFill>
              </a:rPr>
              <a:t>      （</a:t>
            </a:r>
            <a:r>
              <a:rPr lang="en-US" altLang="zh-CN" dirty="0" smtClean="0">
                <a:solidFill>
                  <a:srgbClr val="3333CC"/>
                </a:solidFill>
                <a:ea typeface="宋体" charset="-122"/>
              </a:rPr>
              <a:t>1</a:t>
            </a:r>
            <a:r>
              <a:rPr lang="zh-CN" altLang="en-US" dirty="0" smtClean="0">
                <a:solidFill>
                  <a:srgbClr val="3333CC"/>
                </a:solidFill>
              </a:rPr>
              <a:t>）</a:t>
            </a:r>
            <a:r>
              <a:rPr lang="en-US" altLang="zh-CN" b="1" dirty="0" smtClean="0">
                <a:solidFill>
                  <a:srgbClr val="3333CC"/>
                </a:solidFill>
                <a:ea typeface="宋体" charset="-122"/>
              </a:rPr>
              <a:t>C/    =0</a:t>
            </a:r>
            <a:r>
              <a:rPr lang="zh-CN" altLang="en-US" b="1" dirty="0" smtClean="0"/>
              <a:t>，</a:t>
            </a:r>
            <a:r>
              <a:rPr lang="zh-CN" altLang="en-US" dirty="0" smtClean="0"/>
              <a:t>电子开关打在上面位置，</a:t>
            </a:r>
            <a:r>
              <a:rPr lang="en-US" altLang="zh-CN" dirty="0" smtClean="0">
                <a:ea typeface="宋体" charset="-122"/>
              </a:rPr>
              <a:t>T1</a:t>
            </a:r>
            <a:r>
              <a:rPr lang="zh-CN" altLang="en-US" dirty="0" smtClean="0"/>
              <a:t>（或</a:t>
            </a:r>
            <a:r>
              <a:rPr lang="en-US" altLang="zh-CN" dirty="0" smtClean="0">
                <a:ea typeface="宋体" charset="-122"/>
              </a:rPr>
              <a:t>T0</a:t>
            </a:r>
            <a:r>
              <a:rPr lang="zh-CN" altLang="en-US" dirty="0" smtClean="0"/>
              <a:t>）为定时器工作模式，把时钟振荡器</a:t>
            </a:r>
            <a:r>
              <a:rPr lang="en-US" altLang="zh-CN" dirty="0" smtClean="0">
                <a:ea typeface="宋体" charset="-122"/>
              </a:rPr>
              <a:t>12</a:t>
            </a:r>
            <a:r>
              <a:rPr lang="zh-CN" altLang="en-US" dirty="0" smtClean="0"/>
              <a:t>分频后的脉冲作为计数信号。</a:t>
            </a:r>
          </a:p>
          <a:p>
            <a:pPr marL="0" indent="0" algn="l" eaLnBrk="1" hangingPunct="1">
              <a:lnSpc>
                <a:spcPct val="150000"/>
              </a:lnSpc>
              <a:spcBef>
                <a:spcPts val="0"/>
              </a:spcBef>
            </a:pPr>
            <a:r>
              <a:rPr lang="zh-CN" altLang="en-US" b="1" dirty="0" smtClean="0">
                <a:solidFill>
                  <a:srgbClr val="3333CC"/>
                </a:solidFill>
              </a:rPr>
              <a:t>      （</a:t>
            </a:r>
            <a:r>
              <a:rPr lang="en-US" altLang="zh-CN" b="1" dirty="0" smtClean="0">
                <a:solidFill>
                  <a:srgbClr val="3333CC"/>
                </a:solidFill>
                <a:ea typeface="宋体" charset="-122"/>
              </a:rPr>
              <a:t>2</a:t>
            </a:r>
            <a:r>
              <a:rPr lang="zh-CN" altLang="en-US" b="1" dirty="0" smtClean="0">
                <a:solidFill>
                  <a:srgbClr val="3333CC"/>
                </a:solidFill>
              </a:rPr>
              <a:t>）</a:t>
            </a:r>
            <a:r>
              <a:rPr lang="en-US" altLang="zh-CN" b="1" dirty="0" smtClean="0">
                <a:solidFill>
                  <a:srgbClr val="3333CC"/>
                </a:solidFill>
                <a:ea typeface="宋体" charset="-122"/>
              </a:rPr>
              <a:t>C/    =1</a:t>
            </a:r>
            <a:r>
              <a:rPr lang="zh-CN" altLang="en-US" dirty="0" smtClean="0"/>
              <a:t>，电子开关打在下面位置，</a:t>
            </a:r>
            <a:r>
              <a:rPr lang="en-US" altLang="zh-CN" dirty="0" smtClean="0">
                <a:ea typeface="宋体" charset="-122"/>
              </a:rPr>
              <a:t>T1</a:t>
            </a:r>
            <a:r>
              <a:rPr lang="zh-CN" altLang="en-US" dirty="0" smtClean="0"/>
              <a:t>（或</a:t>
            </a:r>
            <a:r>
              <a:rPr lang="en-US" altLang="zh-CN" dirty="0" smtClean="0">
                <a:ea typeface="宋体" charset="-122"/>
              </a:rPr>
              <a:t>T0</a:t>
            </a:r>
            <a:r>
              <a:rPr lang="zh-CN" altLang="en-US" dirty="0" smtClean="0"/>
              <a:t>）为计数器工作模式，计数脉冲为</a:t>
            </a:r>
            <a:r>
              <a:rPr lang="en-US" altLang="zh-CN" dirty="0" smtClean="0">
                <a:ea typeface="宋体" charset="-122"/>
              </a:rPr>
              <a:t>P3.4</a:t>
            </a:r>
            <a:r>
              <a:rPr lang="zh-CN" altLang="en-US" dirty="0" smtClean="0"/>
              <a:t>（或</a:t>
            </a:r>
            <a:r>
              <a:rPr lang="en-US" altLang="zh-CN" dirty="0" smtClean="0">
                <a:ea typeface="宋体" charset="-122"/>
              </a:rPr>
              <a:t>P3.5</a:t>
            </a:r>
            <a:r>
              <a:rPr lang="zh-CN" altLang="en-US" dirty="0" smtClean="0"/>
              <a:t>）引脚上的外部输入脉冲，当    </a:t>
            </a:r>
            <a:endParaRPr lang="en-US" altLang="zh-CN" dirty="0" smtClean="0"/>
          </a:p>
          <a:p>
            <a:pPr marL="0" indent="0" algn="l" eaLnBrk="1" hangingPunct="1">
              <a:lnSpc>
                <a:spcPct val="150000"/>
              </a:lnSpc>
              <a:spcBef>
                <a:spcPts val="0"/>
              </a:spcBef>
            </a:pPr>
            <a:r>
              <a:rPr lang="en-US" altLang="zh-CN" dirty="0"/>
              <a:t> </a:t>
            </a:r>
            <a:r>
              <a:rPr lang="en-US" altLang="zh-CN" dirty="0" smtClean="0"/>
              <a:t>       </a:t>
            </a:r>
            <a:r>
              <a:rPr lang="zh-CN" altLang="en-US" dirty="0" smtClean="0"/>
              <a:t>引脚上发生负跳变时，计数器加</a:t>
            </a:r>
            <a:r>
              <a:rPr lang="en-US" altLang="zh-CN" dirty="0" smtClean="0">
                <a:ea typeface="宋体" charset="-122"/>
              </a:rPr>
              <a:t>1</a:t>
            </a:r>
            <a:r>
              <a:rPr lang="zh-CN" altLang="en-US" dirty="0" smtClean="0"/>
              <a:t>。</a:t>
            </a:r>
          </a:p>
        </p:txBody>
      </p:sp>
      <p:graphicFrame>
        <p:nvGraphicFramePr>
          <p:cNvPr id="12299" name="Object 11"/>
          <p:cNvGraphicFramePr>
            <a:graphicFrameLocks noChangeAspect="1"/>
          </p:cNvGraphicFramePr>
          <p:nvPr/>
        </p:nvGraphicFramePr>
        <p:xfrm>
          <a:off x="4089400" y="1739900"/>
          <a:ext cx="914400" cy="190500"/>
        </p:xfrm>
        <a:graphic>
          <a:graphicData uri="http://schemas.openxmlformats.org/presentationml/2006/ole">
            <mc:AlternateContent xmlns:mc="http://schemas.openxmlformats.org/markup-compatibility/2006">
              <mc:Choice xmlns:v="urn:schemas-microsoft-com:vml" Requires="v">
                <p:oleObj spid="_x0000_s273596" name="Equation" r:id="rId5" imgW="914400" imgH="190080" progId="Equation.DSMT4">
                  <p:embed/>
                </p:oleObj>
              </mc:Choice>
              <mc:Fallback>
                <p:oleObj name="Equation" r:id="rId5" imgW="914400" imgH="19008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89400" y="1739900"/>
                        <a:ext cx="914400" cy="190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2300" name="Object 12"/>
          <p:cNvGraphicFramePr>
            <a:graphicFrameLocks noChangeAspect="1"/>
          </p:cNvGraphicFramePr>
          <p:nvPr>
            <p:extLst>
              <p:ext uri="{D42A27DB-BD31-4B8C-83A1-F6EECF244321}">
                <p14:modId xmlns:p14="http://schemas.microsoft.com/office/powerpoint/2010/main" val="3106424062"/>
              </p:ext>
            </p:extLst>
          </p:nvPr>
        </p:nvGraphicFramePr>
        <p:xfrm>
          <a:off x="1704975" y="4511675"/>
          <a:ext cx="315913" cy="431800"/>
        </p:xfrm>
        <a:graphic>
          <a:graphicData uri="http://schemas.openxmlformats.org/presentationml/2006/ole">
            <mc:AlternateContent xmlns:mc="http://schemas.openxmlformats.org/markup-compatibility/2006">
              <mc:Choice xmlns:v="urn:schemas-microsoft-com:vml" Requires="v">
                <p:oleObj spid="_x0000_s273597" name="Equation" r:id="rId7" imgW="139680" imgH="190440" progId="Equation.DSMT4">
                  <p:embed/>
                </p:oleObj>
              </mc:Choice>
              <mc:Fallback>
                <p:oleObj name="Equation" r:id="rId7" imgW="139680" imgH="19044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04975" y="4511675"/>
                        <a:ext cx="3159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2301" name="Object 13"/>
          <p:cNvGraphicFramePr>
            <a:graphicFrameLocks noChangeAspect="1"/>
          </p:cNvGraphicFramePr>
          <p:nvPr>
            <p:extLst>
              <p:ext uri="{D42A27DB-BD31-4B8C-83A1-F6EECF244321}">
                <p14:modId xmlns:p14="http://schemas.microsoft.com/office/powerpoint/2010/main" val="1963239688"/>
              </p:ext>
            </p:extLst>
          </p:nvPr>
        </p:nvGraphicFramePr>
        <p:xfrm>
          <a:off x="1657350" y="3417888"/>
          <a:ext cx="315913" cy="431800"/>
        </p:xfrm>
        <a:graphic>
          <a:graphicData uri="http://schemas.openxmlformats.org/presentationml/2006/ole">
            <mc:AlternateContent xmlns:mc="http://schemas.openxmlformats.org/markup-compatibility/2006">
              <mc:Choice xmlns:v="urn:schemas-microsoft-com:vml" Requires="v">
                <p:oleObj spid="_x0000_s273598" name="Equation" r:id="rId9" imgW="139680" imgH="190440" progId="Equation.DSMT4">
                  <p:embed/>
                </p:oleObj>
              </mc:Choice>
              <mc:Fallback>
                <p:oleObj name="Equation" r:id="rId9" imgW="139680" imgH="19044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57350" y="3417888"/>
                        <a:ext cx="3159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2303" name="Object 15"/>
          <p:cNvGraphicFramePr>
            <a:graphicFrameLocks noChangeAspect="1"/>
          </p:cNvGraphicFramePr>
          <p:nvPr/>
        </p:nvGraphicFramePr>
        <p:xfrm>
          <a:off x="4489450" y="1739900"/>
          <a:ext cx="114300" cy="190500"/>
        </p:xfrm>
        <a:graphic>
          <a:graphicData uri="http://schemas.openxmlformats.org/presentationml/2006/ole">
            <mc:AlternateContent xmlns:mc="http://schemas.openxmlformats.org/markup-compatibility/2006">
              <mc:Choice xmlns:v="urn:schemas-microsoft-com:vml" Requires="v">
                <p:oleObj spid="_x0000_s273599" name="Equation" r:id="rId10" imgW="114120" imgH="190440" progId="Equation.DSMT4">
                  <p:embed/>
                </p:oleObj>
              </mc:Choice>
              <mc:Fallback>
                <p:oleObj name="Equation" r:id="rId10" imgW="114120" imgH="19044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89450" y="1739900"/>
                        <a:ext cx="114300" cy="190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2304" name="Object 16"/>
          <p:cNvGraphicFramePr>
            <a:graphicFrameLocks noChangeAspect="1"/>
          </p:cNvGraphicFramePr>
          <p:nvPr>
            <p:extLst>
              <p:ext uri="{D42A27DB-BD31-4B8C-83A1-F6EECF244321}">
                <p14:modId xmlns:p14="http://schemas.microsoft.com/office/powerpoint/2010/main" val="3203095149"/>
              </p:ext>
            </p:extLst>
          </p:nvPr>
        </p:nvGraphicFramePr>
        <p:xfrm>
          <a:off x="2170113" y="2297113"/>
          <a:ext cx="315912" cy="431800"/>
        </p:xfrm>
        <a:graphic>
          <a:graphicData uri="http://schemas.openxmlformats.org/presentationml/2006/ole">
            <mc:AlternateContent xmlns:mc="http://schemas.openxmlformats.org/markup-compatibility/2006">
              <mc:Choice xmlns:v="urn:schemas-microsoft-com:vml" Requires="v">
                <p:oleObj spid="_x0000_s273600" name="Equation" r:id="rId12" imgW="139680" imgH="190440" progId="Equation.DSMT4">
                  <p:embed/>
                </p:oleObj>
              </mc:Choice>
              <mc:Fallback>
                <p:oleObj name="Equation" r:id="rId12" imgW="139680" imgH="19044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170113" y="2297113"/>
                        <a:ext cx="315912"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2305" name="Object 17"/>
          <p:cNvGraphicFramePr>
            <a:graphicFrameLocks noChangeAspect="1"/>
          </p:cNvGraphicFramePr>
          <p:nvPr>
            <p:extLst>
              <p:ext uri="{D42A27DB-BD31-4B8C-83A1-F6EECF244321}">
                <p14:modId xmlns:p14="http://schemas.microsoft.com/office/powerpoint/2010/main" val="2352431388"/>
              </p:ext>
            </p:extLst>
          </p:nvPr>
        </p:nvGraphicFramePr>
        <p:xfrm>
          <a:off x="109538" y="5599113"/>
          <a:ext cx="601662" cy="419100"/>
        </p:xfrm>
        <a:graphic>
          <a:graphicData uri="http://schemas.openxmlformats.org/presentationml/2006/ole">
            <mc:AlternateContent xmlns:mc="http://schemas.openxmlformats.org/markup-compatibility/2006">
              <mc:Choice xmlns:v="urn:schemas-microsoft-com:vml" Requires="v">
                <p:oleObj spid="_x0000_s273601" name="Equation" r:id="rId14" imgW="291960" imgH="203040" progId="Equation.DSMT4">
                  <p:embed/>
                </p:oleObj>
              </mc:Choice>
              <mc:Fallback>
                <p:oleObj name="Equation" r:id="rId14" imgW="291960" imgH="203040" progId="Equation.DSMT4">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09538" y="5599113"/>
                        <a:ext cx="601662" cy="419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2844329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4"/>
          <p:cNvSpPr>
            <a:spLocks noGrp="1"/>
          </p:cNvSpPr>
          <p:nvPr>
            <p:ph type="sldNum" sz="quarter" idx="4294967295"/>
          </p:nvPr>
        </p:nvSpPr>
        <p:spPr>
          <a:xfrm>
            <a:off x="8496300" y="6515100"/>
            <a:ext cx="2133600" cy="457200"/>
          </a:xfrm>
          <a:prstGeom prst="rect">
            <a:avLst/>
          </a:prstGeom>
        </p:spPr>
        <p:txBody>
          <a:bodyPr/>
          <a:lstStyle/>
          <a:p>
            <a:pPr>
              <a:defRPr/>
            </a:pPr>
            <a:fld id="{A485B30F-038D-4098-BC04-C7BCA2ADE02A}" type="slidenum">
              <a:rPr lang="zh-CN" altLang="en-US"/>
              <a:pPr>
                <a:defRPr/>
              </a:pPr>
              <a:t>19</a:t>
            </a:fld>
            <a:endParaRPr lang="en-US" altLang="zh-CN"/>
          </a:p>
        </p:txBody>
      </p:sp>
      <p:sp>
        <p:nvSpPr>
          <p:cNvPr id="87043" name="Rectangle 3"/>
          <p:cNvSpPr>
            <a:spLocks noGrp="1" noChangeArrowheads="1"/>
          </p:cNvSpPr>
          <p:nvPr>
            <p:ph type="body" idx="1"/>
          </p:nvPr>
        </p:nvSpPr>
        <p:spPr>
          <a:xfrm>
            <a:off x="0" y="620713"/>
            <a:ext cx="9144000" cy="3963987"/>
          </a:xfrm>
        </p:spPr>
        <p:txBody>
          <a:bodyPr/>
          <a:lstStyle/>
          <a:p>
            <a:pPr marL="0" lvl="0" indent="0" algn="l">
              <a:lnSpc>
                <a:spcPct val="150000"/>
              </a:lnSpc>
              <a:spcBef>
                <a:spcPts val="0"/>
              </a:spcBef>
              <a:buNone/>
            </a:pPr>
            <a:r>
              <a:rPr lang="en-US" altLang="zh-CN" sz="2400" dirty="0" smtClean="0">
                <a:solidFill>
                  <a:srgbClr val="3333CC"/>
                </a:solidFill>
                <a:ea typeface="宋体" charset="-122"/>
              </a:rPr>
              <a:t>        GATE</a:t>
            </a:r>
            <a:r>
              <a:rPr lang="zh-CN" altLang="en-US" sz="2400" dirty="0">
                <a:solidFill>
                  <a:srgbClr val="3333CC"/>
                </a:solidFill>
              </a:rPr>
              <a:t>位状态</a:t>
            </a:r>
            <a:r>
              <a:rPr lang="zh-CN" altLang="en-US" sz="2400" dirty="0">
                <a:solidFill>
                  <a:srgbClr val="333399"/>
                </a:solidFill>
              </a:rPr>
              <a:t>决定定时器</a:t>
            </a:r>
            <a:r>
              <a:rPr lang="en-US" altLang="zh-CN" sz="2400" dirty="0">
                <a:solidFill>
                  <a:srgbClr val="333399"/>
                </a:solidFill>
                <a:ea typeface="宋体" charset="-122"/>
              </a:rPr>
              <a:t>/</a:t>
            </a:r>
            <a:r>
              <a:rPr lang="zh-CN" altLang="en-US" sz="2400" dirty="0">
                <a:solidFill>
                  <a:srgbClr val="333399"/>
                </a:solidFill>
              </a:rPr>
              <a:t>计数器的运行控制取决</a:t>
            </a:r>
            <a:r>
              <a:rPr lang="en-US" altLang="zh-CN" sz="2400" dirty="0" err="1">
                <a:solidFill>
                  <a:srgbClr val="FF3300"/>
                </a:solidFill>
                <a:ea typeface="宋体" charset="-122"/>
              </a:rPr>
              <a:t>TR</a:t>
            </a:r>
            <a:r>
              <a:rPr lang="en-US" altLang="zh-CN" sz="2400" i="1" dirty="0" err="1">
                <a:solidFill>
                  <a:srgbClr val="FF3300"/>
                </a:solidFill>
                <a:ea typeface="宋体" charset="-122"/>
              </a:rPr>
              <a:t>x</a:t>
            </a:r>
            <a:r>
              <a:rPr lang="zh-CN" altLang="en-US" sz="2400" dirty="0">
                <a:solidFill>
                  <a:srgbClr val="3333CC"/>
                </a:solidFill>
              </a:rPr>
              <a:t>一个条件</a:t>
            </a:r>
            <a:r>
              <a:rPr lang="zh-CN" altLang="en-US" sz="2400" dirty="0">
                <a:solidFill>
                  <a:srgbClr val="333399"/>
                </a:solidFill>
              </a:rPr>
              <a:t>还是</a:t>
            </a:r>
            <a:r>
              <a:rPr lang="en-US" altLang="zh-CN" sz="2400" dirty="0" err="1" smtClean="0">
                <a:solidFill>
                  <a:srgbClr val="FF0066"/>
                </a:solidFill>
                <a:ea typeface="宋体" charset="-122"/>
              </a:rPr>
              <a:t>TR</a:t>
            </a:r>
            <a:r>
              <a:rPr lang="en-US" altLang="zh-CN" sz="2400" i="1" dirty="0" err="1" smtClean="0">
                <a:solidFill>
                  <a:srgbClr val="FF0066"/>
                </a:solidFill>
                <a:latin typeface="宋体" charset="-122"/>
                <a:ea typeface="宋体" charset="-122"/>
              </a:rPr>
              <a:t>x</a:t>
            </a:r>
            <a:r>
              <a:rPr lang="en-US" altLang="zh-CN" sz="2400" i="1" dirty="0" smtClean="0">
                <a:solidFill>
                  <a:srgbClr val="FF0066"/>
                </a:solidFill>
                <a:latin typeface="宋体" charset="-122"/>
                <a:ea typeface="宋体" charset="-122"/>
              </a:rPr>
              <a:t> </a:t>
            </a:r>
            <a:r>
              <a:rPr lang="zh-CN" altLang="en-US" sz="2400" dirty="0" smtClean="0">
                <a:solidFill>
                  <a:srgbClr val="333399"/>
                </a:solidFill>
              </a:rPr>
              <a:t>和</a:t>
            </a:r>
            <a:r>
              <a:rPr lang="en-US" altLang="zh-CN" sz="2400" dirty="0" smtClean="0">
                <a:solidFill>
                  <a:srgbClr val="FF0066"/>
                </a:solidFill>
                <a:ea typeface="宋体" charset="-122"/>
              </a:rPr>
              <a:t>          </a:t>
            </a:r>
            <a:r>
              <a:rPr lang="zh-CN" altLang="en-US" sz="2400" dirty="0" smtClean="0">
                <a:solidFill>
                  <a:srgbClr val="333399"/>
                </a:solidFill>
              </a:rPr>
              <a:t>（</a:t>
            </a:r>
            <a:r>
              <a:rPr lang="en-US" altLang="zh-CN" sz="2400" i="1" dirty="0">
                <a:solidFill>
                  <a:srgbClr val="333399"/>
                </a:solidFill>
                <a:ea typeface="宋体" charset="-122"/>
              </a:rPr>
              <a:t>x </a:t>
            </a:r>
            <a:r>
              <a:rPr lang="en-US" altLang="zh-CN" sz="2400" dirty="0">
                <a:solidFill>
                  <a:srgbClr val="333399"/>
                </a:solidFill>
                <a:ea typeface="宋体" charset="-122"/>
              </a:rPr>
              <a:t>= 0</a:t>
            </a:r>
            <a:r>
              <a:rPr lang="en-US" altLang="zh-CN" sz="2400" dirty="0">
                <a:solidFill>
                  <a:srgbClr val="333399"/>
                </a:solidFill>
              </a:rPr>
              <a:t>,</a:t>
            </a:r>
            <a:r>
              <a:rPr lang="en-US" altLang="zh-CN" sz="2400" dirty="0">
                <a:solidFill>
                  <a:srgbClr val="333399"/>
                </a:solidFill>
                <a:ea typeface="宋体" charset="-122"/>
              </a:rPr>
              <a:t>1</a:t>
            </a:r>
            <a:r>
              <a:rPr lang="zh-CN" altLang="en-US" sz="2400" dirty="0">
                <a:solidFill>
                  <a:srgbClr val="333399"/>
                </a:solidFill>
              </a:rPr>
              <a:t>）引脚状态</a:t>
            </a:r>
            <a:r>
              <a:rPr lang="zh-CN" altLang="en-US" sz="2400" dirty="0">
                <a:solidFill>
                  <a:srgbClr val="3333CC"/>
                </a:solidFill>
              </a:rPr>
              <a:t>两个条件</a:t>
            </a:r>
            <a:r>
              <a:rPr lang="zh-CN" altLang="en-US" sz="2400" dirty="0" smtClean="0">
                <a:solidFill>
                  <a:srgbClr val="333399"/>
                </a:solidFill>
              </a:rPr>
              <a:t>。</a:t>
            </a:r>
            <a:endParaRPr lang="en-US" altLang="zh-CN" sz="2400" b="1" dirty="0" smtClean="0">
              <a:solidFill>
                <a:srgbClr val="FF0066"/>
              </a:solidFill>
            </a:endParaRPr>
          </a:p>
          <a:p>
            <a:pPr marL="0" indent="0" algn="l" eaLnBrk="1" hangingPunct="1">
              <a:lnSpc>
                <a:spcPct val="150000"/>
              </a:lnSpc>
              <a:spcBef>
                <a:spcPts val="0"/>
              </a:spcBef>
              <a:buFont typeface="Wingdings" pitchFamily="2" charset="2"/>
              <a:buNone/>
            </a:pPr>
            <a:r>
              <a:rPr lang="zh-CN" altLang="en-US" sz="2400" b="1" dirty="0" smtClean="0">
                <a:solidFill>
                  <a:srgbClr val="FF0066"/>
                </a:solidFill>
              </a:rPr>
              <a:t>      （</a:t>
            </a:r>
            <a:r>
              <a:rPr lang="en-US" altLang="zh-CN" sz="2400" b="1" dirty="0" smtClean="0">
                <a:solidFill>
                  <a:srgbClr val="FF0066"/>
                </a:solidFill>
                <a:ea typeface="宋体" charset="-122"/>
              </a:rPr>
              <a:t>1</a:t>
            </a:r>
            <a:r>
              <a:rPr lang="zh-CN" altLang="en-US" sz="2400" b="1" dirty="0" smtClean="0">
                <a:solidFill>
                  <a:srgbClr val="FF0066"/>
                </a:solidFill>
              </a:rPr>
              <a:t>） </a:t>
            </a:r>
            <a:r>
              <a:rPr lang="en-US" altLang="zh-CN" sz="2400" b="1" dirty="0" smtClean="0">
                <a:solidFill>
                  <a:srgbClr val="FF0066"/>
                </a:solidFill>
                <a:ea typeface="宋体" charset="-122"/>
              </a:rPr>
              <a:t>GATE = 0</a:t>
            </a:r>
            <a:r>
              <a:rPr lang="zh-CN" altLang="en-US" sz="2400" dirty="0" smtClean="0"/>
              <a:t>，</a:t>
            </a:r>
            <a:r>
              <a:rPr lang="en-US" altLang="zh-CN" sz="2400" dirty="0" smtClean="0">
                <a:ea typeface="宋体" charset="-122"/>
              </a:rPr>
              <a:t>A</a:t>
            </a:r>
            <a:r>
              <a:rPr lang="zh-CN" altLang="en-US" sz="2400" dirty="0" smtClean="0"/>
              <a:t>点（见</a:t>
            </a:r>
            <a:r>
              <a:rPr lang="zh-CN" altLang="en-US" sz="2400" dirty="0" smtClean="0">
                <a:hlinkClick r:id="rId4" action="ppaction://hlinksldjump"/>
              </a:rPr>
              <a:t>图</a:t>
            </a:r>
            <a:r>
              <a:rPr lang="en-US" altLang="zh-CN" sz="2400" dirty="0" smtClean="0">
                <a:hlinkClick r:id="rId4" action="ppaction://hlinksldjump"/>
              </a:rPr>
              <a:t>9</a:t>
            </a:r>
            <a:r>
              <a:rPr lang="en-US" altLang="zh-CN" sz="2400" dirty="0" smtClean="0">
                <a:ea typeface="宋体" charset="-122"/>
                <a:hlinkClick r:id="rId4" action="ppaction://hlinksldjump"/>
              </a:rPr>
              <a:t>-4</a:t>
            </a:r>
            <a:r>
              <a:rPr lang="zh-CN" altLang="en-US" sz="2400" dirty="0" smtClean="0"/>
              <a:t>）电位恒为</a:t>
            </a:r>
            <a:r>
              <a:rPr lang="en-US" altLang="zh-CN" sz="2400" dirty="0" smtClean="0">
                <a:ea typeface="宋体" charset="-122"/>
              </a:rPr>
              <a:t>1</a:t>
            </a:r>
            <a:r>
              <a:rPr lang="zh-CN" altLang="en-US" sz="2400" dirty="0" smtClean="0"/>
              <a:t>，</a:t>
            </a:r>
            <a:r>
              <a:rPr lang="en-US" altLang="zh-CN" sz="2400" dirty="0" smtClean="0">
                <a:ea typeface="宋体" charset="-122"/>
              </a:rPr>
              <a:t>B</a:t>
            </a:r>
            <a:r>
              <a:rPr lang="zh-CN" altLang="en-US" sz="2400" dirty="0" smtClean="0"/>
              <a:t>点电位</a:t>
            </a:r>
            <a:r>
              <a:rPr lang="zh-CN" altLang="en-US" sz="2400" dirty="0" smtClean="0">
                <a:solidFill>
                  <a:srgbClr val="3333CC"/>
                </a:solidFill>
              </a:rPr>
              <a:t>仅取决于</a:t>
            </a:r>
            <a:r>
              <a:rPr lang="en-US" altLang="zh-CN" sz="2400" dirty="0" err="1" smtClean="0">
                <a:solidFill>
                  <a:srgbClr val="3333CC"/>
                </a:solidFill>
                <a:ea typeface="宋体" charset="-122"/>
              </a:rPr>
              <a:t>TR</a:t>
            </a:r>
            <a:r>
              <a:rPr lang="en-US" altLang="zh-CN" sz="2400" i="1" dirty="0" err="1" smtClean="0">
                <a:solidFill>
                  <a:srgbClr val="3333CC"/>
                </a:solidFill>
                <a:ea typeface="宋体" charset="-122"/>
              </a:rPr>
              <a:t>x</a:t>
            </a:r>
            <a:r>
              <a:rPr lang="zh-CN" altLang="en-US" sz="2400" dirty="0" smtClean="0">
                <a:solidFill>
                  <a:srgbClr val="3333CC"/>
                </a:solidFill>
              </a:rPr>
              <a:t>状态</a:t>
            </a:r>
            <a:r>
              <a:rPr lang="zh-CN" altLang="en-US" sz="2400" dirty="0" smtClean="0"/>
              <a:t>。</a:t>
            </a:r>
            <a:r>
              <a:rPr lang="en-US" altLang="zh-CN" sz="2400" dirty="0" err="1" smtClean="0">
                <a:ea typeface="宋体" charset="-122"/>
              </a:rPr>
              <a:t>TR</a:t>
            </a:r>
            <a:r>
              <a:rPr lang="en-US" altLang="zh-CN" sz="2400" i="1" dirty="0" err="1" smtClean="0">
                <a:ea typeface="宋体" charset="-122"/>
              </a:rPr>
              <a:t>x</a:t>
            </a:r>
            <a:r>
              <a:rPr lang="en-US" altLang="zh-CN" sz="2400" dirty="0" smtClean="0">
                <a:ea typeface="宋体" charset="-122"/>
              </a:rPr>
              <a:t> = 1</a:t>
            </a:r>
            <a:r>
              <a:rPr lang="zh-CN" altLang="en-US" sz="2400" dirty="0" smtClean="0"/>
              <a:t>，</a:t>
            </a:r>
            <a:r>
              <a:rPr lang="en-US" altLang="zh-CN" sz="2400" dirty="0" smtClean="0">
                <a:ea typeface="宋体" charset="-122"/>
              </a:rPr>
              <a:t>B</a:t>
            </a:r>
            <a:r>
              <a:rPr lang="zh-CN" altLang="en-US" sz="2400" dirty="0" smtClean="0"/>
              <a:t>点为高电平，控制端控制电子开关闭合，允许</a:t>
            </a:r>
            <a:r>
              <a:rPr lang="en-US" altLang="zh-CN" sz="2400" dirty="0" smtClean="0">
                <a:ea typeface="宋体" charset="-122"/>
              </a:rPr>
              <a:t>T1</a:t>
            </a:r>
            <a:r>
              <a:rPr lang="zh-CN" altLang="en-US" sz="2400" dirty="0" smtClean="0"/>
              <a:t>（或</a:t>
            </a:r>
            <a:r>
              <a:rPr lang="en-US" altLang="zh-CN" sz="2400" dirty="0" smtClean="0">
                <a:ea typeface="宋体" charset="-122"/>
              </a:rPr>
              <a:t>T0</a:t>
            </a:r>
            <a:r>
              <a:rPr lang="zh-CN" altLang="en-US" sz="2400" dirty="0" smtClean="0"/>
              <a:t>）对脉冲计数。</a:t>
            </a:r>
            <a:r>
              <a:rPr lang="en-US" altLang="zh-CN" sz="2400" dirty="0" err="1" smtClean="0">
                <a:ea typeface="宋体" charset="-122"/>
              </a:rPr>
              <a:t>TR</a:t>
            </a:r>
            <a:r>
              <a:rPr lang="en-US" altLang="zh-CN" sz="2400" i="1" dirty="0" err="1" smtClean="0">
                <a:ea typeface="宋体" charset="-122"/>
              </a:rPr>
              <a:t>x</a:t>
            </a:r>
            <a:r>
              <a:rPr lang="en-US" altLang="zh-CN" sz="2400" dirty="0" smtClean="0">
                <a:ea typeface="宋体" charset="-122"/>
              </a:rPr>
              <a:t> = 0</a:t>
            </a:r>
            <a:r>
              <a:rPr lang="zh-CN" altLang="en-US" sz="2400" dirty="0" smtClean="0"/>
              <a:t>，</a:t>
            </a:r>
            <a:r>
              <a:rPr lang="en-US" altLang="zh-CN" sz="2400" dirty="0" smtClean="0">
                <a:ea typeface="宋体" charset="-122"/>
              </a:rPr>
              <a:t>B</a:t>
            </a:r>
            <a:r>
              <a:rPr lang="zh-CN" altLang="en-US" sz="2400" dirty="0" smtClean="0"/>
              <a:t>点为低电平，电子开关断开，禁止</a:t>
            </a:r>
            <a:r>
              <a:rPr lang="en-US" altLang="zh-CN" sz="2400" dirty="0" smtClean="0">
                <a:ea typeface="宋体" charset="-122"/>
              </a:rPr>
              <a:t>T1</a:t>
            </a:r>
            <a:r>
              <a:rPr lang="zh-CN" altLang="en-US" sz="2400" dirty="0" smtClean="0"/>
              <a:t>（或</a:t>
            </a:r>
            <a:r>
              <a:rPr lang="en-US" altLang="zh-CN" sz="2400" dirty="0" smtClean="0">
                <a:ea typeface="宋体" charset="-122"/>
              </a:rPr>
              <a:t>T0</a:t>
            </a:r>
            <a:r>
              <a:rPr lang="zh-CN" altLang="en-US" sz="2400" dirty="0" smtClean="0"/>
              <a:t>）计数。</a:t>
            </a:r>
          </a:p>
          <a:p>
            <a:pPr marL="0" indent="0" algn="l" eaLnBrk="1" hangingPunct="1">
              <a:lnSpc>
                <a:spcPct val="150000"/>
              </a:lnSpc>
              <a:spcBef>
                <a:spcPts val="0"/>
              </a:spcBef>
              <a:buFont typeface="Wingdings" pitchFamily="2" charset="2"/>
              <a:buNone/>
            </a:pPr>
            <a:r>
              <a:rPr lang="zh-CN" altLang="en-US" sz="2400" b="1" dirty="0" smtClean="0">
                <a:solidFill>
                  <a:srgbClr val="FF0066"/>
                </a:solidFill>
              </a:rPr>
              <a:t>      （</a:t>
            </a:r>
            <a:r>
              <a:rPr lang="en-US" altLang="zh-CN" sz="2400" b="1" dirty="0" smtClean="0">
                <a:solidFill>
                  <a:srgbClr val="FF0066"/>
                </a:solidFill>
                <a:ea typeface="宋体" charset="-122"/>
              </a:rPr>
              <a:t>2</a:t>
            </a:r>
            <a:r>
              <a:rPr lang="zh-CN" altLang="en-US" sz="2400" b="1" dirty="0" smtClean="0">
                <a:solidFill>
                  <a:srgbClr val="FF0066"/>
                </a:solidFill>
              </a:rPr>
              <a:t>） </a:t>
            </a:r>
            <a:r>
              <a:rPr lang="en-US" altLang="zh-CN" sz="2400" b="1" dirty="0" smtClean="0">
                <a:solidFill>
                  <a:srgbClr val="FF0066"/>
                </a:solidFill>
                <a:ea typeface="宋体" charset="-122"/>
              </a:rPr>
              <a:t>GATE = 1</a:t>
            </a:r>
            <a:r>
              <a:rPr lang="zh-CN" altLang="en-US" sz="2400" dirty="0" smtClean="0"/>
              <a:t>，</a:t>
            </a:r>
            <a:r>
              <a:rPr lang="en-US" altLang="zh-CN" sz="2400" dirty="0" smtClean="0">
                <a:ea typeface="宋体" charset="-122"/>
              </a:rPr>
              <a:t>B</a:t>
            </a:r>
            <a:r>
              <a:rPr lang="zh-CN" altLang="en-US" sz="2400" dirty="0" smtClean="0"/>
              <a:t>点电位由        （</a:t>
            </a:r>
            <a:r>
              <a:rPr lang="en-US" altLang="zh-CN" sz="2400" i="1" dirty="0" smtClean="0">
                <a:ea typeface="宋体" charset="-122"/>
              </a:rPr>
              <a:t>x</a:t>
            </a:r>
            <a:r>
              <a:rPr lang="en-US" altLang="zh-CN" sz="2400" dirty="0" smtClean="0">
                <a:ea typeface="宋体" charset="-122"/>
              </a:rPr>
              <a:t> = 0</a:t>
            </a:r>
            <a:r>
              <a:rPr lang="en-US" altLang="zh-CN" sz="2400" dirty="0" smtClean="0"/>
              <a:t>,</a:t>
            </a:r>
            <a:r>
              <a:rPr lang="en-US" altLang="zh-CN" sz="2400" dirty="0" smtClean="0">
                <a:ea typeface="宋体" charset="-122"/>
              </a:rPr>
              <a:t>1</a:t>
            </a:r>
            <a:r>
              <a:rPr lang="zh-CN" altLang="en-US" sz="2400" dirty="0" smtClean="0"/>
              <a:t>）的输入电平和</a:t>
            </a:r>
            <a:r>
              <a:rPr lang="en-US" altLang="zh-CN" sz="2400" dirty="0" err="1" smtClean="0">
                <a:ea typeface="宋体" charset="-122"/>
              </a:rPr>
              <a:t>TR</a:t>
            </a:r>
            <a:r>
              <a:rPr lang="en-US" altLang="zh-CN" sz="2400" i="1" dirty="0" err="1" smtClean="0">
                <a:ea typeface="宋体" charset="-122"/>
              </a:rPr>
              <a:t>x</a:t>
            </a:r>
            <a:r>
              <a:rPr lang="zh-CN" altLang="en-US" sz="2400" dirty="0" smtClean="0"/>
              <a:t>的状态这两个条件来确定。当</a:t>
            </a:r>
            <a:r>
              <a:rPr lang="en-US" altLang="zh-CN" sz="2400" dirty="0" err="1" smtClean="0">
                <a:ea typeface="宋体" charset="-122"/>
              </a:rPr>
              <a:t>TR</a:t>
            </a:r>
            <a:r>
              <a:rPr lang="en-US" altLang="zh-CN" sz="2400" i="1" dirty="0" err="1" smtClean="0">
                <a:ea typeface="宋体" charset="-122"/>
              </a:rPr>
              <a:t>x</a:t>
            </a:r>
            <a:r>
              <a:rPr lang="en-US" altLang="zh-CN" sz="2400" dirty="0" smtClean="0">
                <a:ea typeface="宋体" charset="-122"/>
              </a:rPr>
              <a:t> = 1</a:t>
            </a:r>
            <a:r>
              <a:rPr lang="zh-CN" altLang="en-US" sz="2400" dirty="0" smtClean="0"/>
              <a:t>，且         </a:t>
            </a:r>
            <a:r>
              <a:rPr lang="en-US" altLang="zh-CN" sz="2400" dirty="0" smtClean="0">
                <a:ea typeface="宋体" charset="-122"/>
              </a:rPr>
              <a:t>=1</a:t>
            </a:r>
            <a:r>
              <a:rPr lang="zh-CN" altLang="en-US" sz="2400" dirty="0" smtClean="0"/>
              <a:t>时，</a:t>
            </a:r>
            <a:r>
              <a:rPr lang="en-US" altLang="zh-CN" sz="2400" dirty="0" smtClean="0">
                <a:ea typeface="宋体" charset="-122"/>
              </a:rPr>
              <a:t>B</a:t>
            </a:r>
            <a:r>
              <a:rPr lang="zh-CN" altLang="en-US" sz="2400" dirty="0" smtClean="0"/>
              <a:t>点才为</a:t>
            </a:r>
            <a:r>
              <a:rPr lang="en-US" altLang="zh-CN" sz="2400" dirty="0" smtClean="0">
                <a:ea typeface="宋体" charset="-122"/>
              </a:rPr>
              <a:t>1</a:t>
            </a:r>
            <a:r>
              <a:rPr lang="zh-CN" altLang="en-US" sz="2400" dirty="0" smtClean="0"/>
              <a:t>，控制端控制电子开关闭合，允许</a:t>
            </a:r>
            <a:r>
              <a:rPr lang="en-US" altLang="zh-CN" sz="2400" dirty="0" smtClean="0">
                <a:ea typeface="宋体" charset="-122"/>
              </a:rPr>
              <a:t>T1</a:t>
            </a:r>
            <a:r>
              <a:rPr lang="zh-CN" altLang="en-US" sz="2400" dirty="0" smtClean="0"/>
              <a:t>（或</a:t>
            </a:r>
            <a:r>
              <a:rPr lang="en-US" altLang="zh-CN" sz="2400" dirty="0" smtClean="0">
                <a:ea typeface="宋体" charset="-122"/>
              </a:rPr>
              <a:t>T0</a:t>
            </a:r>
            <a:r>
              <a:rPr lang="zh-CN" altLang="en-US" sz="2400" dirty="0" smtClean="0"/>
              <a:t>）计数。故这种情况下计数器是否计数是由</a:t>
            </a:r>
            <a:r>
              <a:rPr lang="en-US" altLang="zh-CN" sz="2400" dirty="0" err="1" smtClean="0">
                <a:ea typeface="宋体" charset="-122"/>
              </a:rPr>
              <a:t>TR</a:t>
            </a:r>
            <a:r>
              <a:rPr lang="en-US" altLang="zh-CN" sz="2400" i="1" dirty="0" err="1" smtClean="0">
                <a:ea typeface="宋体" charset="-122"/>
              </a:rPr>
              <a:t>x</a:t>
            </a:r>
            <a:r>
              <a:rPr lang="zh-CN" altLang="en-US" sz="2400" dirty="0" smtClean="0"/>
              <a:t>和          </a:t>
            </a:r>
            <a:r>
              <a:rPr lang="zh-CN" altLang="en-US" sz="2400" b="1" dirty="0" smtClean="0">
                <a:solidFill>
                  <a:srgbClr val="3333CC"/>
                </a:solidFill>
              </a:rPr>
              <a:t>两个条件</a:t>
            </a:r>
            <a:r>
              <a:rPr lang="zh-CN" altLang="en-US" sz="2400" dirty="0" smtClean="0"/>
              <a:t>来共同控制的。</a:t>
            </a:r>
          </a:p>
          <a:p>
            <a:pPr>
              <a:lnSpc>
                <a:spcPct val="150000"/>
              </a:lnSpc>
              <a:buFont typeface="Wingdings" pitchFamily="2" charset="2"/>
              <a:buNone/>
            </a:pPr>
            <a:endParaRPr lang="zh-CN" altLang="en-US" sz="2400" dirty="0" smtClean="0">
              <a:ea typeface="宋体" charset="-122"/>
            </a:endParaRPr>
          </a:p>
        </p:txBody>
      </p:sp>
      <p:graphicFrame>
        <p:nvGraphicFramePr>
          <p:cNvPr id="87055" name="Object 15"/>
          <p:cNvGraphicFramePr>
            <a:graphicFrameLocks noChangeAspect="1"/>
          </p:cNvGraphicFramePr>
          <p:nvPr>
            <p:extLst>
              <p:ext uri="{D42A27DB-BD31-4B8C-83A1-F6EECF244321}">
                <p14:modId xmlns:p14="http://schemas.microsoft.com/office/powerpoint/2010/main" val="1282885524"/>
              </p:ext>
            </p:extLst>
          </p:nvPr>
        </p:nvGraphicFramePr>
        <p:xfrm>
          <a:off x="1733550" y="1271588"/>
          <a:ext cx="803275" cy="461962"/>
        </p:xfrm>
        <a:graphic>
          <a:graphicData uri="http://schemas.openxmlformats.org/presentationml/2006/ole">
            <mc:AlternateContent xmlns:mc="http://schemas.openxmlformats.org/markup-compatibility/2006">
              <mc:Choice xmlns:v="urn:schemas-microsoft-com:vml" Requires="v">
                <p:oleObj spid="_x0000_s274559" name="Equation" r:id="rId5" imgW="330120" imgH="190440" progId="Equation.DSMT4">
                  <p:embed/>
                </p:oleObj>
              </mc:Choice>
              <mc:Fallback>
                <p:oleObj name="Equation" r:id="rId5" imgW="330120" imgH="1904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33550" y="1271588"/>
                        <a:ext cx="803275" cy="461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7068" name="Object 28"/>
          <p:cNvGraphicFramePr>
            <a:graphicFrameLocks noChangeAspect="1"/>
          </p:cNvGraphicFramePr>
          <p:nvPr>
            <p:extLst>
              <p:ext uri="{D42A27DB-BD31-4B8C-83A1-F6EECF244321}">
                <p14:modId xmlns:p14="http://schemas.microsoft.com/office/powerpoint/2010/main" val="2363310442"/>
              </p:ext>
            </p:extLst>
          </p:nvPr>
        </p:nvGraphicFramePr>
        <p:xfrm>
          <a:off x="4578350" y="4029075"/>
          <a:ext cx="792163" cy="452438"/>
        </p:xfrm>
        <a:graphic>
          <a:graphicData uri="http://schemas.openxmlformats.org/presentationml/2006/ole">
            <mc:AlternateContent xmlns:mc="http://schemas.openxmlformats.org/markup-compatibility/2006">
              <mc:Choice xmlns:v="urn:schemas-microsoft-com:vml" Requires="v">
                <p:oleObj spid="_x0000_s274560" name="Equation" r:id="rId7" imgW="355320" imgH="203040" progId="Equation.DSMT4">
                  <p:embed/>
                </p:oleObj>
              </mc:Choice>
              <mc:Fallback>
                <p:oleObj name="Equation" r:id="rId7" imgW="355320" imgH="20304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8350" y="4029075"/>
                        <a:ext cx="792163" cy="452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 name="对象 1"/>
          <p:cNvGraphicFramePr>
            <a:graphicFrameLocks noChangeAspect="1"/>
          </p:cNvGraphicFramePr>
          <p:nvPr>
            <p:extLst>
              <p:ext uri="{D42A27DB-BD31-4B8C-83A1-F6EECF244321}">
                <p14:modId xmlns:p14="http://schemas.microsoft.com/office/powerpoint/2010/main" val="1972851909"/>
              </p:ext>
            </p:extLst>
          </p:nvPr>
        </p:nvGraphicFramePr>
        <p:xfrm>
          <a:off x="6305550" y="4548188"/>
          <a:ext cx="803275" cy="461962"/>
        </p:xfrm>
        <a:graphic>
          <a:graphicData uri="http://schemas.openxmlformats.org/presentationml/2006/ole">
            <mc:AlternateContent xmlns:mc="http://schemas.openxmlformats.org/markup-compatibility/2006">
              <mc:Choice xmlns:v="urn:schemas-microsoft-com:vml" Requires="v">
                <p:oleObj spid="_x0000_s274561" name="Equation" r:id="rId9" imgW="330057" imgH="190417" progId="Equation.DSMT4">
                  <p:embed/>
                </p:oleObj>
              </mc:Choice>
              <mc:Fallback>
                <p:oleObj name="Equation" r:id="rId9" imgW="330057" imgH="190417" progId="Equation.DSMT4">
                  <p:embed/>
                  <p:pic>
                    <p:nvPicPr>
                      <p:cNvPr id="0" name="Object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05550" y="4548188"/>
                        <a:ext cx="803275" cy="461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 name="对象 2"/>
          <p:cNvGraphicFramePr>
            <a:graphicFrameLocks noChangeAspect="1"/>
          </p:cNvGraphicFramePr>
          <p:nvPr>
            <p:extLst>
              <p:ext uri="{D42A27DB-BD31-4B8C-83A1-F6EECF244321}">
                <p14:modId xmlns:p14="http://schemas.microsoft.com/office/powerpoint/2010/main" val="1738102319"/>
              </p:ext>
            </p:extLst>
          </p:nvPr>
        </p:nvGraphicFramePr>
        <p:xfrm>
          <a:off x="4337050" y="5678488"/>
          <a:ext cx="803275" cy="461962"/>
        </p:xfrm>
        <a:graphic>
          <a:graphicData uri="http://schemas.openxmlformats.org/presentationml/2006/ole">
            <mc:AlternateContent xmlns:mc="http://schemas.openxmlformats.org/markup-compatibility/2006">
              <mc:Choice xmlns:v="urn:schemas-microsoft-com:vml" Requires="v">
                <p:oleObj spid="_x0000_s274562" name="Equation" r:id="rId10" imgW="330057" imgH="190417" progId="Equation.DSMT4">
                  <p:embed/>
                </p:oleObj>
              </mc:Choice>
              <mc:Fallback>
                <p:oleObj name="Equation" r:id="rId10" imgW="330057" imgH="190417" progId="Equation.DSMT4">
                  <p:embed/>
                  <p:pic>
                    <p:nvPicPr>
                      <p:cNvPr id="0" name="Object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7050" y="5678488"/>
                        <a:ext cx="803275" cy="461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711751997"/>
      </p:ext>
    </p:extLst>
  </p:cSld>
  <p:clrMapOvr>
    <a:masterClrMapping/>
  </p:clrMapOvr>
  <p:transition>
    <p:random/>
    <p:sndAc>
      <p:stSnd>
        <p:snd r:embed="rId3" name="camera.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4"/>
          <p:cNvSpPr>
            <a:spLocks noGrp="1"/>
          </p:cNvSpPr>
          <p:nvPr>
            <p:ph type="sldNum" sz="quarter" idx="4294967295"/>
          </p:nvPr>
        </p:nvSpPr>
        <p:spPr>
          <a:xfrm>
            <a:off x="8534400" y="6515100"/>
            <a:ext cx="2133600" cy="457200"/>
          </a:xfrm>
          <a:prstGeom prst="rect">
            <a:avLst/>
          </a:prstGeom>
        </p:spPr>
        <p:txBody>
          <a:bodyPr/>
          <a:lstStyle/>
          <a:p>
            <a:pPr>
              <a:defRPr/>
            </a:pPr>
            <a:fld id="{8C880F68-1910-4A34-A9D4-DBBAB6577101}" type="slidenum">
              <a:rPr lang="zh-CN" altLang="en-US"/>
              <a:pPr>
                <a:defRPr/>
              </a:pPr>
              <a:t>20</a:t>
            </a:fld>
            <a:endParaRPr lang="en-US" altLang="zh-CN"/>
          </a:p>
        </p:txBody>
      </p:sp>
      <p:sp>
        <p:nvSpPr>
          <p:cNvPr id="90115" name="Rectangle 3"/>
          <p:cNvSpPr>
            <a:spLocks noGrp="1" noChangeArrowheads="1"/>
          </p:cNvSpPr>
          <p:nvPr>
            <p:ph type="body" idx="1"/>
          </p:nvPr>
        </p:nvSpPr>
        <p:spPr>
          <a:xfrm>
            <a:off x="0" y="638176"/>
            <a:ext cx="9144000" cy="2484404"/>
          </a:xfrm>
        </p:spPr>
        <p:txBody>
          <a:bodyPr/>
          <a:lstStyle/>
          <a:p>
            <a:pPr marL="0" indent="0" algn="l" eaLnBrk="1" hangingPunct="1">
              <a:lnSpc>
                <a:spcPct val="150000"/>
              </a:lnSpc>
              <a:spcBef>
                <a:spcPts val="0"/>
              </a:spcBef>
              <a:buFont typeface="Wingdings" pitchFamily="2" charset="2"/>
              <a:buNone/>
            </a:pPr>
            <a:r>
              <a:rPr lang="en-US" altLang="zh-CN" sz="2400" b="1" dirty="0" smtClean="0">
                <a:solidFill>
                  <a:srgbClr val="FF0000"/>
                </a:solidFill>
                <a:ea typeface="宋体" charset="-122"/>
              </a:rPr>
              <a:t>       </a:t>
            </a:r>
            <a:r>
              <a:rPr lang="en-US" altLang="zh-CN" sz="2400" dirty="0">
                <a:solidFill>
                  <a:srgbClr val="9900CC"/>
                </a:solidFill>
                <a:latin typeface="Arial"/>
                <a:ea typeface="幼圆"/>
              </a:rPr>
              <a:t> </a:t>
            </a:r>
            <a:r>
              <a:rPr lang="en-US" altLang="zh-CN" sz="2400" dirty="0" smtClean="0">
                <a:solidFill>
                  <a:srgbClr val="9900CC"/>
                </a:solidFill>
                <a:latin typeface="Arial"/>
                <a:ea typeface="幼圆"/>
              </a:rPr>
              <a:t>9.3.2  </a:t>
            </a:r>
            <a:r>
              <a:rPr lang="zh-CN" altLang="en-US" sz="2400" dirty="0">
                <a:solidFill>
                  <a:srgbClr val="9900CC"/>
                </a:solidFill>
                <a:latin typeface="Arial"/>
                <a:ea typeface="幼圆"/>
              </a:rPr>
              <a:t>方式</a:t>
            </a:r>
            <a:r>
              <a:rPr lang="en-US" altLang="zh-CN" sz="2400" dirty="0">
                <a:solidFill>
                  <a:srgbClr val="9900CC"/>
                </a:solidFill>
                <a:latin typeface="Arial"/>
                <a:ea typeface="幼圆"/>
              </a:rPr>
              <a:t>1</a:t>
            </a:r>
            <a:endParaRPr lang="zh-CN" altLang="en-US" sz="2400" dirty="0">
              <a:solidFill>
                <a:srgbClr val="9900CC"/>
              </a:solidFill>
              <a:latin typeface="Arial"/>
              <a:ea typeface="幼圆"/>
            </a:endParaRPr>
          </a:p>
          <a:p>
            <a:pPr marL="0" indent="0" algn="l" eaLnBrk="1" hangingPunct="1">
              <a:lnSpc>
                <a:spcPct val="150000"/>
              </a:lnSpc>
              <a:spcBef>
                <a:spcPts val="0"/>
              </a:spcBef>
              <a:buFont typeface="Wingdings" pitchFamily="2" charset="2"/>
              <a:buNone/>
            </a:pPr>
            <a:r>
              <a:rPr lang="zh-CN" altLang="en-US" sz="2400" dirty="0" smtClean="0"/>
              <a:t>        当</a:t>
            </a:r>
            <a:r>
              <a:rPr lang="en-US" altLang="zh-CN" sz="2400" b="1" dirty="0" smtClean="0">
                <a:solidFill>
                  <a:srgbClr val="3333CC"/>
                </a:solidFill>
                <a:ea typeface="宋体" charset="-122"/>
              </a:rPr>
              <a:t>M1</a:t>
            </a:r>
            <a:r>
              <a:rPr lang="zh-CN" altLang="en-US" sz="2400" b="1" dirty="0" smtClean="0">
                <a:solidFill>
                  <a:srgbClr val="3333CC"/>
                </a:solidFill>
              </a:rPr>
              <a:t>、</a:t>
            </a:r>
            <a:r>
              <a:rPr lang="en-US" altLang="zh-CN" sz="2400" b="1" dirty="0" smtClean="0">
                <a:solidFill>
                  <a:srgbClr val="3333CC"/>
                </a:solidFill>
                <a:ea typeface="宋体" charset="-122"/>
              </a:rPr>
              <a:t>M0</a:t>
            </a:r>
            <a:r>
              <a:rPr lang="en-US" altLang="zh-CN" sz="2400" b="1" dirty="0" smtClean="0">
                <a:solidFill>
                  <a:srgbClr val="3333CC"/>
                </a:solidFill>
              </a:rPr>
              <a:t>=</a:t>
            </a:r>
            <a:r>
              <a:rPr lang="en-US" altLang="zh-CN" sz="2400" b="1" dirty="0" smtClean="0">
                <a:solidFill>
                  <a:srgbClr val="3333CC"/>
                </a:solidFill>
                <a:ea typeface="宋体" charset="-122"/>
              </a:rPr>
              <a:t>01</a:t>
            </a:r>
            <a:r>
              <a:rPr lang="zh-CN" altLang="en-US" sz="2400" dirty="0" smtClean="0"/>
              <a:t>时，</a:t>
            </a:r>
            <a:endParaRPr lang="en-US" altLang="zh-CN" sz="2400" dirty="0" smtClean="0"/>
          </a:p>
          <a:p>
            <a:pPr marL="0" indent="0" algn="l" eaLnBrk="1" hangingPunct="1">
              <a:lnSpc>
                <a:spcPct val="150000"/>
              </a:lnSpc>
              <a:spcBef>
                <a:spcPts val="0"/>
              </a:spcBef>
              <a:buFont typeface="Wingdings" pitchFamily="2" charset="2"/>
              <a:buNone/>
            </a:pPr>
            <a:r>
              <a:rPr lang="en-US" altLang="zh-CN" sz="2400" dirty="0"/>
              <a:t> </a:t>
            </a:r>
            <a:r>
              <a:rPr lang="en-US" altLang="zh-CN" sz="2400" dirty="0" smtClean="0"/>
              <a:t>                                    </a:t>
            </a:r>
            <a:r>
              <a:rPr lang="zh-CN" altLang="en-US" sz="2400" dirty="0" smtClean="0"/>
              <a:t>定时器</a:t>
            </a:r>
            <a:r>
              <a:rPr lang="en-US" altLang="zh-CN" sz="2400" dirty="0" smtClean="0">
                <a:ea typeface="宋体" charset="-122"/>
              </a:rPr>
              <a:t>/</a:t>
            </a:r>
            <a:r>
              <a:rPr lang="zh-CN" altLang="en-US" sz="2400" dirty="0" smtClean="0"/>
              <a:t>计数器工作于</a:t>
            </a:r>
            <a:r>
              <a:rPr lang="zh-CN" altLang="en-US" sz="2400" b="1" dirty="0" smtClean="0">
                <a:solidFill>
                  <a:srgbClr val="3366FF"/>
                </a:solidFill>
              </a:rPr>
              <a:t>方式</a:t>
            </a:r>
            <a:r>
              <a:rPr lang="en-US" altLang="zh-CN" sz="2400" b="1" dirty="0" smtClean="0">
                <a:solidFill>
                  <a:srgbClr val="3366FF"/>
                </a:solidFill>
                <a:ea typeface="宋体" charset="-122"/>
              </a:rPr>
              <a:t>1</a:t>
            </a:r>
            <a:r>
              <a:rPr lang="zh-CN" altLang="en-US" sz="2400" dirty="0" smtClean="0"/>
              <a:t>，</a:t>
            </a:r>
            <a:endParaRPr lang="en-US" altLang="zh-CN" sz="2400" dirty="0" smtClean="0"/>
          </a:p>
          <a:p>
            <a:pPr marL="0" indent="0" algn="l" eaLnBrk="1" hangingPunct="1">
              <a:lnSpc>
                <a:spcPct val="150000"/>
              </a:lnSpc>
              <a:spcBef>
                <a:spcPts val="0"/>
              </a:spcBef>
              <a:buFont typeface="Wingdings" pitchFamily="2" charset="2"/>
              <a:buNone/>
            </a:pPr>
            <a:r>
              <a:rPr lang="en-US" altLang="zh-CN" sz="2400" dirty="0"/>
              <a:t> </a:t>
            </a:r>
            <a:r>
              <a:rPr lang="en-US" altLang="zh-CN" sz="2400" dirty="0" smtClean="0"/>
              <a:t>       </a:t>
            </a:r>
            <a:r>
              <a:rPr lang="zh-CN" altLang="en-US" sz="2400" dirty="0" smtClean="0"/>
              <a:t>这时定时器</a:t>
            </a:r>
            <a:r>
              <a:rPr lang="en-US" altLang="zh-CN" sz="2400" dirty="0" smtClean="0">
                <a:ea typeface="宋体" charset="-122"/>
              </a:rPr>
              <a:t>/</a:t>
            </a:r>
            <a:r>
              <a:rPr lang="zh-CN" altLang="en-US" sz="2400" dirty="0" smtClean="0"/>
              <a:t>计数器的等效电路逻辑结构如</a:t>
            </a:r>
            <a:r>
              <a:rPr lang="zh-CN" altLang="en-US" sz="2400" b="1" dirty="0" smtClean="0">
                <a:solidFill>
                  <a:srgbClr val="3366FF"/>
                </a:solidFill>
                <a:hlinkClick r:id="rId4" action="ppaction://hlinksldjump"/>
              </a:rPr>
              <a:t>图</a:t>
            </a:r>
            <a:r>
              <a:rPr lang="en-US" altLang="zh-CN" sz="2400" dirty="0">
                <a:solidFill>
                  <a:srgbClr val="3366FF"/>
                </a:solidFill>
                <a:ea typeface="宋体" charset="-122"/>
                <a:hlinkClick r:id="rId4" action="ppaction://hlinksldjump"/>
              </a:rPr>
              <a:t>9</a:t>
            </a:r>
            <a:r>
              <a:rPr lang="en-US" altLang="zh-CN" sz="2400" b="1" dirty="0" smtClean="0">
                <a:solidFill>
                  <a:srgbClr val="3366FF"/>
                </a:solidFill>
                <a:ea typeface="宋体" charset="-122"/>
                <a:hlinkClick r:id="rId4" action="ppaction://hlinksldjump"/>
              </a:rPr>
              <a:t>-5</a:t>
            </a:r>
            <a:r>
              <a:rPr lang="zh-CN" altLang="en-US" sz="2400" dirty="0" smtClean="0"/>
              <a:t>所示。</a:t>
            </a:r>
          </a:p>
          <a:p>
            <a:pPr marL="0" indent="0" algn="l" eaLnBrk="1" hangingPunct="1">
              <a:lnSpc>
                <a:spcPct val="150000"/>
              </a:lnSpc>
              <a:spcBef>
                <a:spcPts val="0"/>
              </a:spcBef>
              <a:buFont typeface="Wingdings" pitchFamily="2" charset="2"/>
              <a:buNone/>
            </a:pPr>
            <a:endParaRPr lang="zh-CN" altLang="en-US" sz="2400" dirty="0" smtClean="0"/>
          </a:p>
        </p:txBody>
      </p:sp>
      <p:graphicFrame>
        <p:nvGraphicFramePr>
          <p:cNvPr id="90121" name="Object 9"/>
          <p:cNvGraphicFramePr>
            <a:graphicFrameLocks noChangeAspect="1"/>
          </p:cNvGraphicFramePr>
          <p:nvPr>
            <p:extLst>
              <p:ext uri="{D42A27DB-BD31-4B8C-83A1-F6EECF244321}">
                <p14:modId xmlns:p14="http://schemas.microsoft.com/office/powerpoint/2010/main" val="3814745485"/>
              </p:ext>
            </p:extLst>
          </p:nvPr>
        </p:nvGraphicFramePr>
        <p:xfrm>
          <a:off x="8745166" y="4697345"/>
          <a:ext cx="222623" cy="303675"/>
        </p:xfrm>
        <a:graphic>
          <a:graphicData uri="http://schemas.openxmlformats.org/presentationml/2006/ole">
            <mc:AlternateContent xmlns:mc="http://schemas.openxmlformats.org/markup-compatibility/2006">
              <mc:Choice xmlns:v="urn:schemas-microsoft-com:vml" Requires="v">
                <p:oleObj spid="_x0000_s275491" name="Equation" r:id="rId5" imgW="139680" imgH="190440" progId="Equation.DSMT4">
                  <p:embed/>
                </p:oleObj>
              </mc:Choice>
              <mc:Fallback>
                <p:oleObj name="Equation" r:id="rId5" imgW="139680" imgH="1904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45166" y="4697345"/>
                        <a:ext cx="222623" cy="303675"/>
                      </a:xfrm>
                      <a:prstGeom prst="rect">
                        <a:avLst/>
                      </a:prstGeom>
                      <a:noFill/>
                      <a:ln>
                        <a:noFill/>
                      </a:ln>
                      <a:effectLst/>
                      <a:extLst/>
                    </p:spPr>
                  </p:pic>
                </p:oleObj>
              </mc:Fallback>
            </mc:AlternateContent>
          </a:graphicData>
        </a:graphic>
      </p:graphicFrame>
      <p:sp>
        <p:nvSpPr>
          <p:cNvPr id="2" name="矩形 1"/>
          <p:cNvSpPr/>
          <p:nvPr/>
        </p:nvSpPr>
        <p:spPr>
          <a:xfrm>
            <a:off x="0" y="3179674"/>
            <a:ext cx="9144000" cy="2308324"/>
          </a:xfrm>
          <a:prstGeom prst="rect">
            <a:avLst/>
          </a:prstGeom>
        </p:spPr>
        <p:txBody>
          <a:bodyPr wrap="square">
            <a:spAutoFit/>
          </a:bodyPr>
          <a:lstStyle/>
          <a:p>
            <a:pPr algn="l"/>
            <a:r>
              <a:rPr lang="zh-CN" altLang="en-US" sz="2400" b="1" kern="0" dirty="0" smtClean="0">
                <a:solidFill>
                  <a:srgbClr val="3333CC"/>
                </a:solidFill>
                <a:latin typeface="Arial"/>
                <a:ea typeface="幼圆"/>
              </a:rPr>
              <a:t>       方式</a:t>
            </a:r>
            <a:r>
              <a:rPr lang="en-US" altLang="zh-CN" sz="2400" b="1" kern="0" dirty="0">
                <a:solidFill>
                  <a:srgbClr val="3333CC"/>
                </a:solidFill>
                <a:latin typeface="Arial"/>
                <a:ea typeface="宋体" charset="-122"/>
              </a:rPr>
              <a:t>1</a:t>
            </a:r>
            <a:r>
              <a:rPr lang="zh-CN" altLang="en-US" sz="2400" b="1" kern="0" dirty="0">
                <a:solidFill>
                  <a:srgbClr val="3333CC"/>
                </a:solidFill>
                <a:latin typeface="Arial"/>
                <a:ea typeface="幼圆"/>
              </a:rPr>
              <a:t>和方式</a:t>
            </a:r>
            <a:r>
              <a:rPr lang="en-US" altLang="zh-CN" sz="2400" b="1" kern="0" dirty="0">
                <a:solidFill>
                  <a:srgbClr val="3333CC"/>
                </a:solidFill>
                <a:latin typeface="Arial"/>
                <a:ea typeface="宋体" charset="-122"/>
              </a:rPr>
              <a:t>0</a:t>
            </a:r>
            <a:r>
              <a:rPr lang="zh-CN" altLang="en-US" sz="2400" b="1" kern="0" dirty="0">
                <a:solidFill>
                  <a:srgbClr val="3333CC"/>
                </a:solidFill>
                <a:latin typeface="Arial"/>
                <a:ea typeface="幼圆"/>
              </a:rPr>
              <a:t>的差别</a:t>
            </a:r>
            <a:r>
              <a:rPr lang="zh-CN" altLang="en-US" sz="2400" b="1" kern="0" dirty="0">
                <a:solidFill>
                  <a:srgbClr val="333399"/>
                </a:solidFill>
                <a:latin typeface="Arial"/>
                <a:ea typeface="幼圆"/>
              </a:rPr>
              <a:t>仅仅在于</a:t>
            </a:r>
            <a:r>
              <a:rPr lang="zh-CN" altLang="en-US" sz="2400" b="1" kern="0" dirty="0">
                <a:solidFill>
                  <a:srgbClr val="FF3300"/>
                </a:solidFill>
                <a:latin typeface="Arial"/>
                <a:ea typeface="幼圆"/>
              </a:rPr>
              <a:t>计数器的位数</a:t>
            </a:r>
            <a:r>
              <a:rPr lang="zh-CN" altLang="en-US" sz="2400" b="1" kern="0" dirty="0">
                <a:solidFill>
                  <a:srgbClr val="333399"/>
                </a:solidFill>
                <a:latin typeface="Arial"/>
                <a:ea typeface="幼圆"/>
              </a:rPr>
              <a:t>不同</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r>
              <a:rPr lang="zh-CN" altLang="en-US" sz="2400" b="1" kern="0" dirty="0" smtClean="0">
                <a:solidFill>
                  <a:srgbClr val="333399"/>
                </a:solidFill>
                <a:latin typeface="Arial"/>
                <a:ea typeface="幼圆"/>
              </a:rPr>
              <a:t> </a:t>
            </a:r>
            <a:endParaRPr lang="en-US" altLang="zh-CN" sz="2400" b="1" kern="0" dirty="0" smtClean="0">
              <a:solidFill>
                <a:srgbClr val="333399"/>
              </a:solidFill>
              <a:latin typeface="Arial"/>
              <a:ea typeface="幼圆"/>
            </a:endParaRPr>
          </a:p>
          <a:p>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方式</a:t>
            </a:r>
            <a:r>
              <a:rPr lang="en-US" altLang="zh-CN" sz="2400" b="1" kern="0" dirty="0">
                <a:solidFill>
                  <a:srgbClr val="333399"/>
                </a:solidFill>
                <a:latin typeface="Arial"/>
                <a:ea typeface="宋体" charset="-122"/>
              </a:rPr>
              <a:t>1</a:t>
            </a:r>
            <a:r>
              <a:rPr lang="zh-CN" altLang="en-US" sz="2400" b="1" kern="0" dirty="0">
                <a:solidFill>
                  <a:srgbClr val="333399"/>
                </a:solidFill>
                <a:latin typeface="Arial"/>
                <a:ea typeface="幼圆"/>
              </a:rPr>
              <a:t>为</a:t>
            </a:r>
            <a:r>
              <a:rPr lang="en-US" altLang="zh-CN" sz="2400" b="1" kern="0" dirty="0">
                <a:solidFill>
                  <a:srgbClr val="3333CC"/>
                </a:solidFill>
                <a:latin typeface="Arial"/>
                <a:ea typeface="宋体" charset="-122"/>
              </a:rPr>
              <a:t>16</a:t>
            </a:r>
            <a:r>
              <a:rPr lang="zh-CN" altLang="en-US" sz="2400" b="1" kern="0" dirty="0">
                <a:solidFill>
                  <a:srgbClr val="3333CC"/>
                </a:solidFill>
                <a:latin typeface="Arial"/>
                <a:ea typeface="幼圆"/>
              </a:rPr>
              <a:t>位计数器</a:t>
            </a:r>
            <a:r>
              <a:rPr lang="zh-CN" altLang="en-US" sz="2400" b="1" kern="0" dirty="0">
                <a:solidFill>
                  <a:srgbClr val="333399"/>
                </a:solidFill>
                <a:latin typeface="Arial"/>
                <a:ea typeface="幼圆"/>
              </a:rPr>
              <a:t>，由</a:t>
            </a:r>
            <a:r>
              <a:rPr lang="en-US" altLang="zh-CN" sz="2400" b="1" kern="0" dirty="0" err="1">
                <a:solidFill>
                  <a:srgbClr val="333399"/>
                </a:solidFill>
                <a:latin typeface="Arial"/>
                <a:ea typeface="宋体" charset="-122"/>
              </a:rPr>
              <a:t>TH</a:t>
            </a:r>
            <a:r>
              <a:rPr lang="en-US" altLang="zh-CN" sz="2400" b="1" i="1" kern="0" dirty="0" err="1">
                <a:solidFill>
                  <a:srgbClr val="333399"/>
                </a:solidFill>
                <a:latin typeface="Arial"/>
                <a:ea typeface="宋体" charset="-122"/>
              </a:rPr>
              <a:t>x</a:t>
            </a:r>
            <a:r>
              <a:rPr lang="zh-CN" altLang="en-US" sz="2400" b="1" kern="0" dirty="0">
                <a:solidFill>
                  <a:srgbClr val="333399"/>
                </a:solidFill>
                <a:latin typeface="Arial"/>
                <a:ea typeface="幼圆"/>
              </a:rPr>
              <a:t>高</a:t>
            </a:r>
            <a:r>
              <a:rPr lang="en-US" altLang="zh-CN" sz="2400" b="1" kern="0" dirty="0">
                <a:solidFill>
                  <a:srgbClr val="333399"/>
                </a:solidFill>
                <a:latin typeface="Arial"/>
                <a:ea typeface="宋体" charset="-122"/>
              </a:rPr>
              <a:t>8</a:t>
            </a:r>
            <a:r>
              <a:rPr lang="zh-CN" altLang="en-US" sz="2400" b="1" kern="0" dirty="0">
                <a:solidFill>
                  <a:srgbClr val="333399"/>
                </a:solidFill>
                <a:latin typeface="Arial"/>
                <a:ea typeface="幼圆"/>
              </a:rPr>
              <a:t>位和</a:t>
            </a:r>
            <a:r>
              <a:rPr lang="en-US" altLang="zh-CN" sz="2400" b="1" kern="0" dirty="0">
                <a:solidFill>
                  <a:srgbClr val="333399"/>
                </a:solidFill>
                <a:latin typeface="Arial"/>
                <a:ea typeface="宋体" charset="-122"/>
              </a:rPr>
              <a:t>TL</a:t>
            </a:r>
            <a:r>
              <a:rPr lang="en-US" altLang="zh-CN" sz="2400" b="1" i="1" kern="0" dirty="0">
                <a:solidFill>
                  <a:srgbClr val="333399"/>
                </a:solidFill>
                <a:latin typeface="Arial"/>
                <a:ea typeface="宋体" charset="-122"/>
              </a:rPr>
              <a:t>x</a:t>
            </a:r>
            <a:r>
              <a:rPr lang="zh-CN" altLang="en-US" sz="2400" b="1" kern="0" dirty="0">
                <a:solidFill>
                  <a:srgbClr val="333399"/>
                </a:solidFill>
                <a:latin typeface="Arial"/>
                <a:ea typeface="幼圆"/>
              </a:rPr>
              <a:t>低</a:t>
            </a:r>
            <a:r>
              <a:rPr lang="en-US" altLang="zh-CN" sz="2400" b="1" kern="0" dirty="0">
                <a:solidFill>
                  <a:srgbClr val="333399"/>
                </a:solidFill>
                <a:latin typeface="Arial"/>
                <a:ea typeface="宋体" charset="-122"/>
              </a:rPr>
              <a:t>8</a:t>
            </a:r>
            <a:r>
              <a:rPr lang="zh-CN" altLang="en-US" sz="2400" b="1" kern="0" dirty="0">
                <a:solidFill>
                  <a:srgbClr val="333399"/>
                </a:solidFill>
                <a:latin typeface="Arial"/>
                <a:ea typeface="幼圆"/>
              </a:rPr>
              <a:t>位构成（</a:t>
            </a:r>
            <a:r>
              <a:rPr lang="en-US" altLang="zh-CN" sz="2400" b="1" i="1" kern="0" dirty="0">
                <a:solidFill>
                  <a:srgbClr val="333399"/>
                </a:solidFill>
                <a:latin typeface="Arial"/>
                <a:ea typeface="宋体" charset="-122"/>
              </a:rPr>
              <a:t>x</a:t>
            </a:r>
            <a:r>
              <a:rPr lang="en-US" altLang="zh-CN" sz="2400" b="1" kern="0" dirty="0">
                <a:solidFill>
                  <a:srgbClr val="333399"/>
                </a:solidFill>
                <a:latin typeface="Arial"/>
                <a:ea typeface="宋体" charset="-122"/>
              </a:rPr>
              <a:t> = 0</a:t>
            </a:r>
            <a:r>
              <a:rPr lang="en-US" altLang="zh-CN" sz="2400" b="1" kern="0" dirty="0">
                <a:solidFill>
                  <a:srgbClr val="333399"/>
                </a:solidFill>
                <a:latin typeface="Arial"/>
                <a:ea typeface="幼圆"/>
              </a:rPr>
              <a:t>,</a:t>
            </a:r>
            <a:r>
              <a:rPr lang="en-US" altLang="zh-CN" sz="2400" b="1" kern="0" dirty="0">
                <a:solidFill>
                  <a:srgbClr val="333399"/>
                </a:solidFill>
                <a:latin typeface="Arial"/>
                <a:ea typeface="宋体" charset="-122"/>
              </a:rPr>
              <a:t>1</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endParaRPr lang="en-US" altLang="zh-CN" sz="2400" b="1" kern="0" dirty="0">
              <a:solidFill>
                <a:srgbClr val="333399"/>
              </a:solidFill>
              <a:latin typeface="Arial"/>
              <a:ea typeface="幼圆"/>
            </a:endParaRPr>
          </a:p>
          <a:p>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方式</a:t>
            </a:r>
            <a:r>
              <a:rPr lang="en-US" altLang="zh-CN" sz="2400" b="1" kern="0" dirty="0">
                <a:solidFill>
                  <a:srgbClr val="333399"/>
                </a:solidFill>
                <a:latin typeface="Arial"/>
                <a:ea typeface="宋体" charset="-122"/>
              </a:rPr>
              <a:t>0</a:t>
            </a:r>
            <a:r>
              <a:rPr lang="zh-CN" altLang="en-US" sz="2400" b="1" kern="0" dirty="0">
                <a:solidFill>
                  <a:srgbClr val="333399"/>
                </a:solidFill>
                <a:latin typeface="Arial"/>
                <a:ea typeface="幼圆"/>
              </a:rPr>
              <a:t>则为</a:t>
            </a:r>
            <a:r>
              <a:rPr lang="en-US" altLang="zh-CN" sz="2400" b="1" kern="0" dirty="0">
                <a:solidFill>
                  <a:srgbClr val="333399"/>
                </a:solidFill>
                <a:latin typeface="Arial"/>
                <a:ea typeface="宋体" charset="-122"/>
              </a:rPr>
              <a:t>13</a:t>
            </a:r>
            <a:r>
              <a:rPr lang="zh-CN" altLang="en-US" sz="2400" b="1" kern="0" dirty="0">
                <a:solidFill>
                  <a:srgbClr val="333399"/>
                </a:solidFill>
                <a:latin typeface="Arial"/>
                <a:ea typeface="幼圆"/>
              </a:rPr>
              <a:t>位计数器，有关控制状态位的含义（</a:t>
            </a:r>
            <a:r>
              <a:rPr lang="en-US" altLang="zh-CN" sz="2400" b="1" kern="0" dirty="0">
                <a:solidFill>
                  <a:srgbClr val="333399"/>
                </a:solidFill>
                <a:latin typeface="Arial"/>
                <a:ea typeface="宋体" charset="-122"/>
              </a:rPr>
              <a:t>GATE</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C/   </a:t>
            </a:r>
            <a:r>
              <a:rPr lang="zh-CN" altLang="en-US" sz="2400" b="1" kern="0" dirty="0">
                <a:solidFill>
                  <a:srgbClr val="333399"/>
                </a:solidFill>
                <a:latin typeface="Arial"/>
                <a:ea typeface="幼圆"/>
              </a:rPr>
              <a:t>、</a:t>
            </a:r>
            <a:r>
              <a:rPr lang="en-US" altLang="zh-CN" sz="2400" b="1" kern="0" dirty="0" err="1">
                <a:solidFill>
                  <a:srgbClr val="333399"/>
                </a:solidFill>
                <a:latin typeface="Arial"/>
                <a:ea typeface="宋体" charset="-122"/>
              </a:rPr>
              <a:t>TF</a:t>
            </a:r>
            <a:r>
              <a:rPr lang="en-US" altLang="zh-CN" sz="2400" b="1" i="1" kern="0" dirty="0" err="1">
                <a:solidFill>
                  <a:srgbClr val="333399"/>
                </a:solidFill>
                <a:latin typeface="Arial"/>
                <a:ea typeface="宋体" charset="-122"/>
              </a:rPr>
              <a:t>x</a:t>
            </a:r>
            <a:r>
              <a:rPr lang="zh-CN" altLang="en-US" sz="2400" b="1" kern="0" dirty="0">
                <a:solidFill>
                  <a:srgbClr val="333399"/>
                </a:solidFill>
                <a:latin typeface="Arial"/>
                <a:ea typeface="幼圆"/>
              </a:rPr>
              <a:t>、</a:t>
            </a:r>
            <a:r>
              <a:rPr lang="en-US" altLang="zh-CN" sz="2400" b="1" kern="0" dirty="0" err="1">
                <a:solidFill>
                  <a:srgbClr val="333399"/>
                </a:solidFill>
                <a:latin typeface="Arial"/>
                <a:ea typeface="宋体" charset="-122"/>
              </a:rPr>
              <a:t>TR</a:t>
            </a:r>
            <a:r>
              <a:rPr lang="en-US" altLang="zh-CN" sz="2400" b="1" i="1" kern="0" dirty="0" err="1">
                <a:solidFill>
                  <a:srgbClr val="333399"/>
                </a:solidFill>
                <a:latin typeface="Arial"/>
                <a:ea typeface="宋体" charset="-122"/>
              </a:rPr>
              <a:t>x</a:t>
            </a:r>
            <a:r>
              <a:rPr lang="zh-CN" altLang="en-US" sz="2400" b="1" kern="0" dirty="0">
                <a:solidFill>
                  <a:srgbClr val="333399"/>
                </a:solidFill>
                <a:latin typeface="Arial"/>
                <a:ea typeface="幼圆"/>
              </a:rPr>
              <a:t>）与方式</a:t>
            </a:r>
            <a:r>
              <a:rPr lang="en-US" altLang="zh-CN" sz="2400" b="1" kern="0" dirty="0">
                <a:solidFill>
                  <a:srgbClr val="333399"/>
                </a:solidFill>
                <a:latin typeface="Arial"/>
                <a:ea typeface="宋体" charset="-122"/>
              </a:rPr>
              <a:t>0</a:t>
            </a:r>
            <a:r>
              <a:rPr lang="zh-CN" altLang="en-US" sz="2400" b="1" kern="0" dirty="0">
                <a:solidFill>
                  <a:srgbClr val="333399"/>
                </a:solidFill>
                <a:latin typeface="Arial"/>
                <a:ea typeface="幼圆"/>
              </a:rPr>
              <a:t>相同</a:t>
            </a:r>
            <a:endParaRPr lang="zh-CN" altLang="en-US" dirty="0"/>
          </a:p>
        </p:txBody>
      </p:sp>
    </p:spTree>
    <p:extLst>
      <p:ext uri="{BB962C8B-B14F-4D97-AF65-F5344CB8AC3E}">
        <p14:creationId xmlns:p14="http://schemas.microsoft.com/office/powerpoint/2010/main" val="2044049692"/>
      </p:ext>
    </p:extLst>
  </p:cSld>
  <p:clrMapOvr>
    <a:masterClrMapping/>
  </p:clrMapOvr>
  <p:transition>
    <p:random/>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1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01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01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01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5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90121"/>
                                        </p:tgtEl>
                                        <p:attrNameLst>
                                          <p:attrName>style.visibility</p:attrName>
                                        </p:attrNameLst>
                                      </p:cBhvr>
                                      <p:to>
                                        <p:strVal val="visible"/>
                                      </p:to>
                                    </p:set>
                                    <p:anim calcmode="lin" valueType="num">
                                      <p:cBhvr additive="base">
                                        <p:cTn id="28" dur="500" fill="hold"/>
                                        <p:tgtEl>
                                          <p:spTgt spid="90121"/>
                                        </p:tgtEl>
                                        <p:attrNameLst>
                                          <p:attrName>ppt_x</p:attrName>
                                        </p:attrNameLst>
                                      </p:cBhvr>
                                      <p:tavLst>
                                        <p:tav tm="0">
                                          <p:val>
                                            <p:strVal val="#ppt_x"/>
                                          </p:val>
                                        </p:tav>
                                        <p:tav tm="100000">
                                          <p:val>
                                            <p:strVal val="#ppt_x"/>
                                          </p:val>
                                        </p:tav>
                                      </p:tavLst>
                                    </p:anim>
                                    <p:anim calcmode="lin" valueType="num">
                                      <p:cBhvr additive="base">
                                        <p:cTn id="29" dur="500" fill="hold"/>
                                        <p:tgtEl>
                                          <p:spTgt spid="901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build="p"/>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167702BA-EB45-4D76-B3E4-F9FEA1ED42A1}" type="slidenum">
              <a:rPr lang="zh-CN" altLang="en-US"/>
              <a:pPr>
                <a:defRPr/>
              </a:pPr>
              <a:t>21</a:t>
            </a:fld>
            <a:endParaRPr lang="en-US" altLang="zh-CN"/>
          </a:p>
        </p:txBody>
      </p:sp>
      <p:sp>
        <p:nvSpPr>
          <p:cNvPr id="14338" name="内容占位符 1"/>
          <p:cNvSpPr>
            <a:spLocks noGrp="1"/>
          </p:cNvSpPr>
          <p:nvPr>
            <p:ph/>
          </p:nvPr>
        </p:nvSpPr>
        <p:spPr/>
        <p:txBody>
          <a:bodyPr/>
          <a:lstStyle/>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r>
              <a:rPr lang="zh-CN" altLang="en-US" smtClean="0"/>
              <a:t>           </a:t>
            </a:r>
          </a:p>
          <a:p>
            <a:pPr eaLnBrk="1" hangingPunct="1"/>
            <a:r>
              <a:rPr lang="zh-CN" altLang="en-US" b="1" smtClean="0">
                <a:solidFill>
                  <a:srgbClr val="3333CC"/>
                </a:solidFill>
              </a:rPr>
              <a:t>                </a:t>
            </a:r>
            <a:endParaRPr lang="zh-CN" altLang="en-US" sz="2000" smtClean="0"/>
          </a:p>
        </p:txBody>
      </p:sp>
      <p:pic>
        <p:nvPicPr>
          <p:cNvPr id="14348" name="Picture 12" descr="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55638"/>
            <a:ext cx="9057357" cy="4729162"/>
          </a:xfrm>
          <a:prstGeom prst="rect">
            <a:avLst/>
          </a:prstGeom>
          <a:noFill/>
          <a:extLst>
            <a:ext uri="{909E8E84-426E-40DD-AFC4-6F175D3DCCD1}">
              <a14:hiddenFill xmlns:a14="http://schemas.microsoft.com/office/drawing/2010/main">
                <a:solidFill>
                  <a:srgbClr val="FFFFFF"/>
                </a:solidFill>
              </a14:hiddenFill>
            </a:ext>
          </a:extLst>
        </p:spPr>
      </p:pic>
      <p:sp>
        <p:nvSpPr>
          <p:cNvPr id="14349" name="Rectangle 13"/>
          <p:cNvSpPr>
            <a:spLocks noChangeArrowheads="1"/>
          </p:cNvSpPr>
          <p:nvPr/>
        </p:nvSpPr>
        <p:spPr bwMode="auto">
          <a:xfrm>
            <a:off x="2601913" y="5851525"/>
            <a:ext cx="4713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ea typeface="黑体" pitchFamily="2" charset="-122"/>
                <a:cs typeface="Arial" charset="0"/>
              </a:rPr>
              <a:t>图</a:t>
            </a:r>
            <a:r>
              <a:rPr lang="en-US" altLang="zh-CN" sz="2000" b="1" dirty="0">
                <a:solidFill>
                  <a:srgbClr val="FF3300"/>
                </a:solidFill>
                <a:ea typeface="黑体" pitchFamily="2" charset="-122"/>
                <a:cs typeface="Arial" charset="0"/>
              </a:rPr>
              <a:t>9</a:t>
            </a:r>
            <a:r>
              <a:rPr lang="en-US" altLang="zh-CN" sz="2000" b="1" dirty="0" smtClean="0">
                <a:solidFill>
                  <a:srgbClr val="FF3300"/>
                </a:solidFill>
                <a:ea typeface="黑体" pitchFamily="2" charset="-122"/>
                <a:cs typeface="Arial" charset="0"/>
              </a:rPr>
              <a:t>-5</a:t>
            </a:r>
            <a:r>
              <a:rPr lang="en-US" altLang="zh-CN" sz="2000" dirty="0" smtClean="0">
                <a:solidFill>
                  <a:srgbClr val="3333CC"/>
                </a:solidFill>
                <a:ea typeface="黑体" pitchFamily="2" charset="-122"/>
                <a:cs typeface="Arial" charset="0"/>
              </a:rPr>
              <a:t>  </a:t>
            </a:r>
            <a:r>
              <a:rPr lang="zh-CN" altLang="en-US" sz="2000" dirty="0">
                <a:solidFill>
                  <a:srgbClr val="3333CC"/>
                </a:solidFill>
                <a:ea typeface="黑体" pitchFamily="2" charset="-122"/>
                <a:cs typeface="Arial" charset="0"/>
              </a:rPr>
              <a:t>定时器</a:t>
            </a:r>
            <a:r>
              <a:rPr lang="en-US" altLang="zh-CN" sz="2000" dirty="0">
                <a:solidFill>
                  <a:srgbClr val="3333CC"/>
                </a:solidFill>
                <a:ea typeface="黑体" pitchFamily="2" charset="-122"/>
                <a:cs typeface="Arial" charset="0"/>
              </a:rPr>
              <a:t>/</a:t>
            </a:r>
            <a:r>
              <a:rPr lang="zh-CN" altLang="en-US" sz="2000" dirty="0">
                <a:solidFill>
                  <a:srgbClr val="3333CC"/>
                </a:solidFill>
                <a:ea typeface="黑体" pitchFamily="2" charset="-122"/>
                <a:cs typeface="Arial" charset="0"/>
              </a:rPr>
              <a:t>计数器方式</a:t>
            </a:r>
            <a:r>
              <a:rPr lang="en-US" altLang="zh-CN" sz="2000" dirty="0">
                <a:solidFill>
                  <a:srgbClr val="3333CC"/>
                </a:solidFill>
                <a:ea typeface="黑体" pitchFamily="2" charset="-122"/>
                <a:cs typeface="Arial" charset="0"/>
              </a:rPr>
              <a:t>1</a:t>
            </a:r>
            <a:r>
              <a:rPr lang="zh-CN" altLang="en-US" sz="2000" dirty="0">
                <a:solidFill>
                  <a:srgbClr val="3333CC"/>
                </a:solidFill>
                <a:ea typeface="黑体" pitchFamily="2" charset="-122"/>
                <a:cs typeface="Arial" charset="0"/>
              </a:rPr>
              <a:t>逻辑结构框图</a:t>
            </a:r>
          </a:p>
        </p:txBody>
      </p:sp>
    </p:spTree>
    <p:extLst>
      <p:ext uri="{BB962C8B-B14F-4D97-AF65-F5344CB8AC3E}">
        <p14:creationId xmlns:p14="http://schemas.microsoft.com/office/powerpoint/2010/main" val="16863524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noChangeArrowheads="1"/>
          </p:cNvSpPr>
          <p:nvPr>
            <p:ph type="body" idx="1"/>
          </p:nvPr>
        </p:nvSpPr>
        <p:spPr>
          <a:xfrm>
            <a:off x="0" y="620714"/>
            <a:ext cx="9144000" cy="838436"/>
          </a:xfrm>
        </p:spPr>
        <p:txBody>
          <a:bodyPr/>
          <a:lstStyle/>
          <a:p>
            <a:pPr marL="0" indent="0" algn="l" eaLnBrk="1" hangingPunct="1">
              <a:lnSpc>
                <a:spcPct val="150000"/>
              </a:lnSpc>
              <a:spcBef>
                <a:spcPts val="0"/>
              </a:spcBef>
              <a:buFont typeface="Wingdings" pitchFamily="2" charset="2"/>
              <a:buNone/>
            </a:pPr>
            <a:r>
              <a:rPr lang="en-US" altLang="zh-CN" sz="2400" dirty="0">
                <a:solidFill>
                  <a:srgbClr val="9900CC"/>
                </a:solidFill>
                <a:latin typeface="Arial"/>
                <a:ea typeface="幼圆"/>
              </a:rPr>
              <a:t>        </a:t>
            </a:r>
            <a:r>
              <a:rPr lang="en-US" altLang="zh-CN" sz="2400" dirty="0" smtClean="0">
                <a:solidFill>
                  <a:srgbClr val="9900CC"/>
                </a:solidFill>
                <a:latin typeface="Arial"/>
                <a:ea typeface="幼圆"/>
              </a:rPr>
              <a:t>9.3.3  </a:t>
            </a:r>
            <a:r>
              <a:rPr lang="zh-CN" altLang="en-US" sz="2400" dirty="0">
                <a:solidFill>
                  <a:srgbClr val="9900CC"/>
                </a:solidFill>
                <a:latin typeface="Arial"/>
                <a:ea typeface="幼圆"/>
              </a:rPr>
              <a:t>方式</a:t>
            </a:r>
            <a:r>
              <a:rPr lang="en-US" altLang="zh-CN" sz="2400" dirty="0">
                <a:solidFill>
                  <a:srgbClr val="9900CC"/>
                </a:solidFill>
                <a:latin typeface="Arial"/>
                <a:ea typeface="幼圆"/>
              </a:rPr>
              <a:t>2</a:t>
            </a:r>
            <a:endParaRPr lang="zh-CN" altLang="en-US" sz="2400" dirty="0">
              <a:solidFill>
                <a:srgbClr val="9900CC"/>
              </a:solidFill>
              <a:latin typeface="Arial"/>
              <a:ea typeface="幼圆"/>
            </a:endParaRPr>
          </a:p>
          <a:p>
            <a:pPr marL="0" indent="0" algn="l" eaLnBrk="1" hangingPunct="1">
              <a:lnSpc>
                <a:spcPct val="150000"/>
              </a:lnSpc>
              <a:spcBef>
                <a:spcPts val="0"/>
              </a:spcBef>
              <a:buFont typeface="Wingdings" pitchFamily="2" charset="2"/>
              <a:buNone/>
            </a:pPr>
            <a:endParaRPr lang="zh-CN" altLang="en-US" sz="2400" dirty="0" smtClean="0"/>
          </a:p>
        </p:txBody>
      </p:sp>
      <p:sp>
        <p:nvSpPr>
          <p:cNvPr id="2" name="矩形 1"/>
          <p:cNvSpPr/>
          <p:nvPr/>
        </p:nvSpPr>
        <p:spPr>
          <a:xfrm>
            <a:off x="0" y="1469358"/>
            <a:ext cx="9144000" cy="2862322"/>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方式</a:t>
            </a:r>
            <a:r>
              <a:rPr lang="en-US" altLang="zh-CN" sz="2400" b="1" kern="0" dirty="0">
                <a:solidFill>
                  <a:srgbClr val="333399"/>
                </a:solidFill>
                <a:latin typeface="Arial"/>
                <a:ea typeface="宋体" charset="-122"/>
              </a:rPr>
              <a:t>0</a:t>
            </a:r>
            <a:r>
              <a:rPr lang="zh-CN" altLang="en-US" sz="2400" b="1" kern="0" dirty="0">
                <a:solidFill>
                  <a:srgbClr val="333399"/>
                </a:solidFill>
                <a:latin typeface="Arial"/>
                <a:ea typeface="幼圆"/>
              </a:rPr>
              <a:t>和方式</a:t>
            </a:r>
            <a:r>
              <a:rPr lang="en-US" altLang="zh-CN" sz="2400" b="1" kern="0" dirty="0">
                <a:solidFill>
                  <a:srgbClr val="333399"/>
                </a:solidFill>
                <a:latin typeface="Arial"/>
                <a:ea typeface="宋体" charset="-122"/>
              </a:rPr>
              <a:t>1</a:t>
            </a:r>
            <a:r>
              <a:rPr lang="zh-CN" altLang="en-US" sz="2400" b="1" kern="0" dirty="0">
                <a:solidFill>
                  <a:srgbClr val="333399"/>
                </a:solidFill>
                <a:latin typeface="Arial"/>
                <a:ea typeface="幼圆"/>
              </a:rPr>
              <a:t>的最大特点是计数溢出后，计数器为全</a:t>
            </a:r>
            <a:r>
              <a:rPr lang="en-US" altLang="zh-CN" sz="2400" b="1" kern="0" dirty="0">
                <a:solidFill>
                  <a:srgbClr val="333399"/>
                </a:solidFill>
                <a:latin typeface="Arial"/>
                <a:ea typeface="宋体" charset="-122"/>
              </a:rPr>
              <a:t>0</a:t>
            </a:r>
            <a:r>
              <a:rPr lang="zh-CN" altLang="en-US" sz="2400" b="1" kern="0" dirty="0">
                <a:solidFill>
                  <a:srgbClr val="333399"/>
                </a:solidFill>
                <a:latin typeface="Arial"/>
                <a:ea typeface="幼圆"/>
              </a:rPr>
              <a:t>。因此在循环定时或循环计数应用时就</a:t>
            </a:r>
            <a:r>
              <a:rPr lang="zh-CN" altLang="en-US" sz="2400" b="1" kern="0" dirty="0">
                <a:solidFill>
                  <a:srgbClr val="3333CC"/>
                </a:solidFill>
                <a:latin typeface="Arial"/>
                <a:ea typeface="幼圆"/>
              </a:rPr>
              <a:t>存在用指令反复装入计数初值的</a:t>
            </a:r>
            <a:r>
              <a:rPr lang="zh-CN" altLang="en-US" sz="2400" b="1" kern="0" dirty="0">
                <a:solidFill>
                  <a:srgbClr val="FF3300"/>
                </a:solidFill>
                <a:latin typeface="Arial"/>
                <a:ea typeface="幼圆"/>
              </a:rPr>
              <a:t>问题</a:t>
            </a:r>
            <a:r>
              <a:rPr lang="zh-CN" altLang="en-US" sz="2400" b="1" kern="0" dirty="0">
                <a:solidFill>
                  <a:srgbClr val="3333CC"/>
                </a:solidFill>
                <a:latin typeface="Arial"/>
                <a:ea typeface="幼圆"/>
              </a:rPr>
              <a:t>。</a:t>
            </a:r>
            <a:r>
              <a:rPr lang="zh-CN" altLang="en-US" sz="2400" b="1" kern="0" dirty="0">
                <a:solidFill>
                  <a:srgbClr val="333399"/>
                </a:solidFill>
                <a:latin typeface="Arial"/>
                <a:ea typeface="幼圆"/>
              </a:rPr>
              <a:t>这不仅影响定时精度，也给程序设计带来麻烦。方式</a:t>
            </a:r>
            <a:r>
              <a:rPr lang="en-US" altLang="zh-CN" sz="2400" b="1" kern="0" dirty="0">
                <a:solidFill>
                  <a:srgbClr val="333399"/>
                </a:solidFill>
                <a:latin typeface="Arial"/>
                <a:ea typeface="宋体" charset="-122"/>
              </a:rPr>
              <a:t>2</a:t>
            </a:r>
            <a:r>
              <a:rPr lang="zh-CN" altLang="en-US" sz="2400" b="1" kern="0" dirty="0">
                <a:solidFill>
                  <a:srgbClr val="333399"/>
                </a:solidFill>
                <a:latin typeface="Arial"/>
                <a:ea typeface="幼圆"/>
              </a:rPr>
              <a:t>就是针对此问题而设置的。</a:t>
            </a:r>
          </a:p>
          <a:p>
            <a:pPr lvl="0" algn="l">
              <a:lnSpc>
                <a:spcPct val="150000"/>
              </a:lnSpc>
              <a:spcBef>
                <a:spcPts val="0"/>
              </a:spcBef>
            </a:pPr>
            <a:r>
              <a:rPr lang="zh-CN" altLang="en-US" sz="2400" b="1" kern="0" dirty="0">
                <a:solidFill>
                  <a:srgbClr val="333399"/>
                </a:solidFill>
                <a:latin typeface="Arial"/>
                <a:ea typeface="幼圆"/>
              </a:rPr>
              <a:t>        </a:t>
            </a:r>
            <a:endParaRPr lang="zh-CN" altLang="en-US" dirty="0"/>
          </a:p>
        </p:txBody>
      </p:sp>
      <p:sp>
        <p:nvSpPr>
          <p:cNvPr id="3" name="矩形 2"/>
          <p:cNvSpPr/>
          <p:nvPr/>
        </p:nvSpPr>
        <p:spPr>
          <a:xfrm>
            <a:off x="0" y="3918812"/>
            <a:ext cx="9144000" cy="1200329"/>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当</a:t>
            </a:r>
            <a:r>
              <a:rPr lang="en-US" altLang="zh-CN" sz="2400" b="1" kern="0" dirty="0">
                <a:solidFill>
                  <a:srgbClr val="333399"/>
                </a:solidFill>
                <a:latin typeface="Arial"/>
                <a:ea typeface="宋体" charset="-122"/>
              </a:rPr>
              <a:t>M1</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M0</a:t>
            </a:r>
            <a:r>
              <a:rPr lang="zh-CN" altLang="en-US" sz="2400" b="1" kern="0" dirty="0">
                <a:solidFill>
                  <a:srgbClr val="333399"/>
                </a:solidFill>
                <a:latin typeface="Arial"/>
                <a:ea typeface="幼圆"/>
              </a:rPr>
              <a:t>为</a:t>
            </a:r>
            <a:r>
              <a:rPr lang="en-US" altLang="zh-CN" sz="2400" b="1" kern="0" dirty="0">
                <a:solidFill>
                  <a:srgbClr val="333399"/>
                </a:solidFill>
                <a:latin typeface="Arial"/>
                <a:ea typeface="宋体" charset="-122"/>
              </a:rPr>
              <a:t>10</a:t>
            </a:r>
            <a:r>
              <a:rPr lang="zh-CN" altLang="en-US" sz="2400" b="1" kern="0" dirty="0">
                <a:solidFill>
                  <a:srgbClr val="333399"/>
                </a:solidFill>
                <a:latin typeface="Arial"/>
                <a:ea typeface="幼圆"/>
              </a:rPr>
              <a:t>时，定时器</a:t>
            </a:r>
            <a:r>
              <a:rPr lang="en-US" altLang="zh-CN" sz="2400" b="1" kern="0" dirty="0">
                <a:solidFill>
                  <a:srgbClr val="333399"/>
                </a:solidFill>
                <a:latin typeface="Arial"/>
                <a:ea typeface="宋体" charset="-122"/>
              </a:rPr>
              <a:t>/</a:t>
            </a:r>
            <a:r>
              <a:rPr lang="zh-CN" altLang="en-US" sz="2400" b="1" kern="0" dirty="0">
                <a:solidFill>
                  <a:srgbClr val="333399"/>
                </a:solidFill>
                <a:latin typeface="Arial"/>
                <a:ea typeface="幼圆"/>
              </a:rPr>
              <a:t>计数器处于工作方式</a:t>
            </a:r>
            <a:r>
              <a:rPr lang="en-US" altLang="zh-CN" sz="2400" b="1" kern="0" dirty="0">
                <a:solidFill>
                  <a:srgbClr val="333399"/>
                </a:solidFill>
                <a:latin typeface="Arial"/>
                <a:ea typeface="宋体" charset="-122"/>
              </a:rPr>
              <a:t>2</a:t>
            </a:r>
            <a:r>
              <a:rPr lang="zh-CN" altLang="en-US" sz="2400" b="1" kern="0" dirty="0">
                <a:solidFill>
                  <a:srgbClr val="333399"/>
                </a:solidFill>
                <a:latin typeface="Arial"/>
                <a:ea typeface="幼圆"/>
              </a:rPr>
              <a:t>，这时定时器</a:t>
            </a:r>
            <a:r>
              <a:rPr lang="en-US" altLang="zh-CN" sz="2400" b="1" kern="0" dirty="0">
                <a:solidFill>
                  <a:srgbClr val="333399"/>
                </a:solidFill>
                <a:latin typeface="Arial"/>
                <a:ea typeface="宋体" charset="-122"/>
              </a:rPr>
              <a:t>/</a:t>
            </a:r>
            <a:r>
              <a:rPr lang="zh-CN" altLang="en-US" sz="2400" b="1" kern="0" dirty="0">
                <a:solidFill>
                  <a:srgbClr val="333399"/>
                </a:solidFill>
                <a:latin typeface="Arial"/>
                <a:ea typeface="幼圆"/>
              </a:rPr>
              <a:t>计数器的等效逻辑结构如</a:t>
            </a:r>
            <a:r>
              <a:rPr lang="zh-CN" altLang="en-US" sz="2400" b="1" kern="0" dirty="0">
                <a:solidFill>
                  <a:srgbClr val="3333CC"/>
                </a:solidFill>
                <a:latin typeface="Arial"/>
                <a:ea typeface="幼圆"/>
                <a:hlinkClick r:id="rId3" action="ppaction://hlinksldjump"/>
              </a:rPr>
              <a:t>图</a:t>
            </a:r>
            <a:r>
              <a:rPr lang="en-US" altLang="zh-CN" sz="2400" b="1" kern="0" dirty="0">
                <a:solidFill>
                  <a:srgbClr val="3333CC"/>
                </a:solidFill>
                <a:latin typeface="Arial"/>
                <a:ea typeface="幼圆"/>
                <a:hlinkClick r:id="rId3" action="ppaction://hlinksldjump"/>
              </a:rPr>
              <a:t>9</a:t>
            </a:r>
            <a:r>
              <a:rPr lang="en-US" altLang="zh-CN" sz="2400" b="1" kern="0" dirty="0">
                <a:solidFill>
                  <a:srgbClr val="3333CC"/>
                </a:solidFill>
                <a:latin typeface="Arial"/>
                <a:ea typeface="宋体" charset="-122"/>
                <a:hlinkClick r:id="rId3" action="ppaction://hlinksldjump"/>
              </a:rPr>
              <a:t>-6</a:t>
            </a:r>
            <a:r>
              <a:rPr lang="zh-CN" altLang="en-US" sz="2400" b="1" kern="0" dirty="0">
                <a:solidFill>
                  <a:srgbClr val="333399"/>
                </a:solidFill>
                <a:latin typeface="Arial"/>
                <a:ea typeface="宋体" charset="-122"/>
              </a:rPr>
              <a:t>所示</a:t>
            </a:r>
            <a:r>
              <a:rPr lang="zh-CN" altLang="en-US" sz="2400" b="1" kern="0" dirty="0">
                <a:solidFill>
                  <a:srgbClr val="333399"/>
                </a:solidFill>
                <a:latin typeface="Arial"/>
                <a:ea typeface="幼圆"/>
              </a:rPr>
              <a:t>（以定时器</a:t>
            </a:r>
            <a:r>
              <a:rPr lang="en-US" altLang="zh-CN" sz="2400" b="1" kern="0" dirty="0">
                <a:solidFill>
                  <a:srgbClr val="333399"/>
                </a:solidFill>
                <a:latin typeface="Arial"/>
                <a:ea typeface="宋体" charset="-122"/>
              </a:rPr>
              <a:t>T1</a:t>
            </a:r>
            <a:r>
              <a:rPr lang="zh-CN" altLang="en-US" sz="2400" b="1" kern="0" dirty="0">
                <a:solidFill>
                  <a:srgbClr val="333399"/>
                </a:solidFill>
                <a:latin typeface="Arial"/>
                <a:ea typeface="幼圆"/>
              </a:rPr>
              <a:t>为例，</a:t>
            </a:r>
            <a:r>
              <a:rPr lang="en-US" altLang="zh-CN" sz="2400" b="1" i="1" kern="0" dirty="0">
                <a:solidFill>
                  <a:srgbClr val="333399"/>
                </a:solidFill>
                <a:latin typeface="Arial"/>
                <a:ea typeface="宋体" charset="-122"/>
              </a:rPr>
              <a:t>x</a:t>
            </a:r>
            <a:r>
              <a:rPr lang="en-US" altLang="zh-CN" sz="2400" b="1" kern="0" dirty="0">
                <a:solidFill>
                  <a:srgbClr val="333399"/>
                </a:solidFill>
                <a:latin typeface="Arial"/>
                <a:ea typeface="宋体" charset="-122"/>
              </a:rPr>
              <a:t>= 1</a:t>
            </a:r>
            <a:r>
              <a:rPr lang="zh-CN" altLang="en-US" sz="2400" b="1" kern="0" dirty="0">
                <a:solidFill>
                  <a:srgbClr val="333399"/>
                </a:solidFill>
                <a:latin typeface="Arial"/>
                <a:ea typeface="幼圆"/>
              </a:rPr>
              <a:t>）</a:t>
            </a:r>
            <a:endParaRPr lang="zh-CN" altLang="en-US" dirty="0">
              <a:solidFill>
                <a:srgbClr val="000000"/>
              </a:solidFill>
            </a:endParaRPr>
          </a:p>
        </p:txBody>
      </p:sp>
    </p:spTree>
    <p:extLst>
      <p:ext uri="{BB962C8B-B14F-4D97-AF65-F5344CB8AC3E}">
        <p14:creationId xmlns:p14="http://schemas.microsoft.com/office/powerpoint/2010/main" val="4287028966"/>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90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build="p"/>
      <p:bldP spid="2" grpId="0"/>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noChangeArrowheads="1"/>
          </p:cNvSpPr>
          <p:nvPr>
            <p:ph type="body" idx="1"/>
          </p:nvPr>
        </p:nvSpPr>
        <p:spPr>
          <a:xfrm>
            <a:off x="0" y="638175"/>
            <a:ext cx="9144000" cy="1414361"/>
          </a:xfrm>
        </p:spPr>
        <p:txBody>
          <a:bodyPr/>
          <a:lstStyle/>
          <a:p>
            <a:pPr marL="0" indent="0" algn="l" eaLnBrk="1" hangingPunct="1">
              <a:lnSpc>
                <a:spcPct val="150000"/>
              </a:lnSpc>
              <a:spcBef>
                <a:spcPts val="0"/>
              </a:spcBef>
              <a:buFont typeface="Wingdings" pitchFamily="2" charset="2"/>
              <a:buNone/>
            </a:pPr>
            <a:r>
              <a:rPr lang="zh-CN" altLang="en-US" sz="2400" dirty="0" smtClean="0"/>
              <a:t>            定时器</a:t>
            </a:r>
            <a:r>
              <a:rPr lang="en-US" altLang="zh-CN" sz="2400" dirty="0" smtClean="0">
                <a:ea typeface="宋体" charset="-122"/>
              </a:rPr>
              <a:t>/</a:t>
            </a:r>
            <a:r>
              <a:rPr lang="zh-CN" altLang="en-US" sz="2400" dirty="0" smtClean="0"/>
              <a:t>计数器的</a:t>
            </a:r>
            <a:r>
              <a:rPr lang="zh-CN" altLang="en-US" sz="2400" b="1" dirty="0" smtClean="0">
                <a:solidFill>
                  <a:srgbClr val="FF3300"/>
                </a:solidFill>
              </a:rPr>
              <a:t>方式</a:t>
            </a:r>
            <a:r>
              <a:rPr lang="en-US" altLang="zh-CN" sz="2400" b="1" dirty="0" smtClean="0">
                <a:solidFill>
                  <a:srgbClr val="FF3300"/>
                </a:solidFill>
                <a:ea typeface="宋体" charset="-122"/>
              </a:rPr>
              <a:t>2</a:t>
            </a:r>
            <a:r>
              <a:rPr lang="zh-CN" altLang="en-US" sz="2400" b="1" dirty="0" smtClean="0">
                <a:solidFill>
                  <a:srgbClr val="3333CC"/>
                </a:solidFill>
              </a:rPr>
              <a:t>为自动恢复初值</a:t>
            </a:r>
            <a:r>
              <a:rPr lang="zh-CN" altLang="en-US" sz="2400" dirty="0" smtClean="0"/>
              <a:t>（初值自动装入）的</a:t>
            </a:r>
            <a:r>
              <a:rPr lang="en-US" altLang="zh-CN" sz="2400" b="1" dirty="0" smtClean="0">
                <a:solidFill>
                  <a:srgbClr val="FF3300"/>
                </a:solidFill>
                <a:ea typeface="宋体" charset="-122"/>
              </a:rPr>
              <a:t>8</a:t>
            </a:r>
            <a:r>
              <a:rPr lang="zh-CN" altLang="en-US" sz="2400" b="1" dirty="0" smtClean="0">
                <a:solidFill>
                  <a:srgbClr val="FF3300"/>
                </a:solidFill>
              </a:rPr>
              <a:t>位</a:t>
            </a:r>
            <a:r>
              <a:rPr lang="zh-CN" altLang="en-US" sz="2400" b="1" dirty="0" smtClean="0">
                <a:solidFill>
                  <a:srgbClr val="3333CC"/>
                </a:solidFill>
              </a:rPr>
              <a:t>定时器</a:t>
            </a:r>
            <a:r>
              <a:rPr lang="en-US" altLang="zh-CN" sz="2400" b="1" dirty="0" smtClean="0">
                <a:solidFill>
                  <a:srgbClr val="3333CC"/>
                </a:solidFill>
                <a:ea typeface="宋体" charset="-122"/>
              </a:rPr>
              <a:t>/</a:t>
            </a:r>
            <a:r>
              <a:rPr lang="zh-CN" altLang="en-US" sz="2400" b="1" dirty="0" smtClean="0">
                <a:solidFill>
                  <a:srgbClr val="3333CC"/>
                </a:solidFill>
              </a:rPr>
              <a:t>计数器</a:t>
            </a:r>
            <a:r>
              <a:rPr lang="zh-CN" altLang="en-US" sz="2400" dirty="0" smtClean="0"/>
              <a:t>。</a:t>
            </a:r>
          </a:p>
          <a:p>
            <a:pPr marL="0" indent="0" algn="l" eaLnBrk="1" hangingPunct="1">
              <a:lnSpc>
                <a:spcPct val="150000"/>
              </a:lnSpc>
              <a:spcBef>
                <a:spcPts val="0"/>
              </a:spcBef>
              <a:buFont typeface="Wingdings" pitchFamily="2" charset="2"/>
              <a:buNone/>
            </a:pPr>
            <a:r>
              <a:rPr lang="en-US" altLang="zh-CN" sz="2400" dirty="0" smtClean="0">
                <a:ea typeface="宋体" charset="-122"/>
              </a:rPr>
              <a:t>        </a:t>
            </a:r>
            <a:endParaRPr lang="zh-CN" altLang="en-US" sz="2400" dirty="0" smtClean="0"/>
          </a:p>
          <a:p>
            <a:pPr>
              <a:lnSpc>
                <a:spcPct val="150000"/>
              </a:lnSpc>
            </a:pPr>
            <a:endParaRPr lang="zh-CN" altLang="en-US" dirty="0" smtClean="0">
              <a:ea typeface="宋体" charset="-122"/>
            </a:endParaRPr>
          </a:p>
        </p:txBody>
      </p:sp>
      <p:sp>
        <p:nvSpPr>
          <p:cNvPr id="2" name="矩形 1"/>
          <p:cNvSpPr/>
          <p:nvPr/>
        </p:nvSpPr>
        <p:spPr>
          <a:xfrm>
            <a:off x="0" y="1720520"/>
            <a:ext cx="9075906" cy="1569660"/>
          </a:xfrm>
          <a:prstGeom prst="rect">
            <a:avLst/>
          </a:prstGeom>
        </p:spPr>
        <p:txBody>
          <a:bodyPr wrap="square">
            <a:spAutoFit/>
          </a:bodyPr>
          <a:lstStyle/>
          <a:p>
            <a:pPr algn="l"/>
            <a:r>
              <a:rPr lang="en-US" altLang="zh-CN" sz="2400" b="1" kern="0" dirty="0" smtClean="0">
                <a:solidFill>
                  <a:srgbClr val="333399"/>
                </a:solidFill>
                <a:latin typeface="Arial"/>
                <a:ea typeface="宋体" charset="-122"/>
              </a:rPr>
              <a:t>          TL</a:t>
            </a:r>
            <a:r>
              <a:rPr lang="en-US" altLang="zh-CN" sz="2400" b="1" i="1" kern="0" dirty="0" smtClean="0">
                <a:solidFill>
                  <a:srgbClr val="333399"/>
                </a:solidFill>
                <a:latin typeface="Arial"/>
                <a:ea typeface="宋体" charset="-122"/>
              </a:rPr>
              <a:t>x</a:t>
            </a:r>
            <a:r>
              <a:rPr lang="zh-CN" altLang="en-US" sz="2400" b="1" kern="0" dirty="0">
                <a:solidFill>
                  <a:srgbClr val="333399"/>
                </a:solidFill>
                <a:latin typeface="Arial"/>
                <a:ea typeface="幼圆"/>
              </a:rPr>
              <a:t>（</a:t>
            </a:r>
            <a:r>
              <a:rPr lang="en-US" altLang="zh-CN" sz="2400" b="1" i="1" kern="0" dirty="0">
                <a:solidFill>
                  <a:srgbClr val="333399"/>
                </a:solidFill>
                <a:latin typeface="Arial"/>
                <a:ea typeface="宋体" charset="-122"/>
              </a:rPr>
              <a:t>x</a:t>
            </a:r>
            <a:r>
              <a:rPr lang="en-US" altLang="zh-CN" sz="2400" b="1" kern="0" dirty="0">
                <a:solidFill>
                  <a:srgbClr val="333399"/>
                </a:solidFill>
                <a:latin typeface="Arial"/>
                <a:ea typeface="宋体" charset="-122"/>
              </a:rPr>
              <a:t> = 0</a:t>
            </a:r>
            <a:r>
              <a:rPr lang="en-US" altLang="zh-CN" sz="2400" b="1" kern="0" dirty="0">
                <a:solidFill>
                  <a:srgbClr val="333399"/>
                </a:solidFill>
                <a:latin typeface="Arial"/>
                <a:ea typeface="幼圆"/>
              </a:rPr>
              <a:t>,</a:t>
            </a:r>
            <a:r>
              <a:rPr lang="en-US" altLang="zh-CN" sz="2400" b="1" kern="0" dirty="0">
                <a:solidFill>
                  <a:srgbClr val="333399"/>
                </a:solidFill>
                <a:latin typeface="Arial"/>
                <a:ea typeface="宋体" charset="-122"/>
              </a:rPr>
              <a:t>1</a:t>
            </a:r>
            <a:r>
              <a:rPr lang="zh-CN" altLang="en-US" sz="2400" b="1" kern="0" dirty="0">
                <a:solidFill>
                  <a:srgbClr val="333399"/>
                </a:solidFill>
                <a:latin typeface="Arial"/>
                <a:ea typeface="幼圆"/>
              </a:rPr>
              <a:t>）作为常数缓冲器，当</a:t>
            </a:r>
            <a:r>
              <a:rPr lang="en-US" altLang="zh-CN" sz="2400" b="1" kern="0" dirty="0">
                <a:solidFill>
                  <a:srgbClr val="333399"/>
                </a:solidFill>
                <a:latin typeface="Arial"/>
                <a:ea typeface="宋体" charset="-122"/>
              </a:rPr>
              <a:t>TL</a:t>
            </a:r>
            <a:r>
              <a:rPr lang="en-US" altLang="zh-CN" sz="2400" b="1" i="1" kern="0" dirty="0">
                <a:solidFill>
                  <a:srgbClr val="333399"/>
                </a:solidFill>
                <a:latin typeface="Arial"/>
                <a:ea typeface="宋体" charset="-122"/>
              </a:rPr>
              <a:t>x</a:t>
            </a:r>
            <a:r>
              <a:rPr lang="zh-CN" altLang="en-US" sz="2400" b="1" kern="0" dirty="0">
                <a:solidFill>
                  <a:srgbClr val="333399"/>
                </a:solidFill>
                <a:latin typeface="Arial"/>
                <a:ea typeface="幼圆"/>
              </a:rPr>
              <a:t>计数溢出时，在溢出标志</a:t>
            </a:r>
            <a:r>
              <a:rPr lang="en-US" altLang="zh-CN" sz="2400" b="1" kern="0" dirty="0" err="1">
                <a:solidFill>
                  <a:srgbClr val="333399"/>
                </a:solidFill>
                <a:latin typeface="Arial"/>
                <a:ea typeface="宋体" charset="-122"/>
              </a:rPr>
              <a:t>TF</a:t>
            </a:r>
            <a:r>
              <a:rPr lang="en-US" altLang="zh-CN" sz="2400" b="1" i="1" kern="0" dirty="0" err="1">
                <a:solidFill>
                  <a:srgbClr val="333399"/>
                </a:solidFill>
                <a:latin typeface="Arial"/>
                <a:ea typeface="宋体" charset="-122"/>
              </a:rPr>
              <a:t>x</a:t>
            </a:r>
            <a:r>
              <a:rPr lang="zh-CN" altLang="en-US" sz="2400" b="1" kern="0" dirty="0">
                <a:solidFill>
                  <a:srgbClr val="333399"/>
                </a:solidFill>
                <a:latin typeface="Arial"/>
                <a:ea typeface="幼圆"/>
              </a:rPr>
              <a:t>置“</a:t>
            </a:r>
            <a:r>
              <a:rPr lang="en-US" altLang="zh-CN" sz="2400" b="1" kern="0" dirty="0">
                <a:solidFill>
                  <a:srgbClr val="333399"/>
                </a:solidFill>
                <a:latin typeface="Arial"/>
                <a:ea typeface="宋体" charset="-122"/>
              </a:rPr>
              <a:t>1</a:t>
            </a:r>
            <a:r>
              <a:rPr lang="zh-CN" altLang="en-US" sz="2400" b="1" kern="0" dirty="0">
                <a:solidFill>
                  <a:srgbClr val="333399"/>
                </a:solidFill>
                <a:latin typeface="Arial"/>
                <a:ea typeface="幼圆"/>
              </a:rPr>
              <a:t>”的同时，还</a:t>
            </a:r>
            <a:r>
              <a:rPr lang="zh-CN" altLang="en-US" sz="2400" b="1" kern="0" dirty="0">
                <a:solidFill>
                  <a:srgbClr val="3333CC"/>
                </a:solidFill>
                <a:latin typeface="Arial"/>
                <a:ea typeface="幼圆"/>
              </a:rPr>
              <a:t>自动将</a:t>
            </a:r>
            <a:r>
              <a:rPr lang="en-US" altLang="zh-CN" sz="2400" b="1" kern="0" dirty="0" err="1">
                <a:solidFill>
                  <a:srgbClr val="3333CC"/>
                </a:solidFill>
                <a:latin typeface="Arial"/>
                <a:ea typeface="宋体" charset="-122"/>
              </a:rPr>
              <a:t>TH</a:t>
            </a:r>
            <a:r>
              <a:rPr lang="en-US" altLang="zh-CN" sz="2400" b="1" i="1" kern="0" dirty="0" err="1">
                <a:solidFill>
                  <a:srgbClr val="3333CC"/>
                </a:solidFill>
                <a:latin typeface="Arial"/>
                <a:ea typeface="宋体" charset="-122"/>
              </a:rPr>
              <a:t>x</a:t>
            </a:r>
            <a:r>
              <a:rPr lang="zh-CN" altLang="en-US" sz="2400" b="1" kern="0" dirty="0">
                <a:solidFill>
                  <a:srgbClr val="3333CC"/>
                </a:solidFill>
                <a:latin typeface="Arial"/>
                <a:ea typeface="幼圆"/>
              </a:rPr>
              <a:t>中的初值送至</a:t>
            </a:r>
            <a:r>
              <a:rPr lang="en-US" altLang="zh-CN" sz="2400" b="1" kern="0" dirty="0">
                <a:solidFill>
                  <a:srgbClr val="3333CC"/>
                </a:solidFill>
                <a:latin typeface="Arial"/>
                <a:ea typeface="宋体" charset="-122"/>
              </a:rPr>
              <a:t>TL</a:t>
            </a:r>
            <a:r>
              <a:rPr lang="en-US" altLang="zh-CN" sz="2400" b="1" i="1" kern="0" dirty="0">
                <a:solidFill>
                  <a:srgbClr val="3333CC"/>
                </a:solidFill>
                <a:latin typeface="Arial"/>
                <a:ea typeface="宋体" charset="-122"/>
              </a:rPr>
              <a:t>x</a:t>
            </a:r>
            <a:r>
              <a:rPr lang="zh-CN" altLang="en-US" sz="2400" b="1" kern="0" dirty="0">
                <a:solidFill>
                  <a:srgbClr val="333399"/>
                </a:solidFill>
                <a:latin typeface="Arial"/>
                <a:ea typeface="幼圆"/>
              </a:rPr>
              <a:t>，使</a:t>
            </a:r>
            <a:r>
              <a:rPr lang="en-US" altLang="zh-CN" sz="2400" b="1" kern="0" dirty="0">
                <a:solidFill>
                  <a:srgbClr val="333399"/>
                </a:solidFill>
                <a:latin typeface="Arial"/>
                <a:ea typeface="宋体" charset="-122"/>
              </a:rPr>
              <a:t>TL</a:t>
            </a:r>
            <a:r>
              <a:rPr lang="en-US" altLang="zh-CN" sz="2400" b="1" i="1" kern="0" dirty="0">
                <a:solidFill>
                  <a:srgbClr val="333399"/>
                </a:solidFill>
                <a:latin typeface="Arial"/>
                <a:ea typeface="宋体" charset="-122"/>
              </a:rPr>
              <a:t>x</a:t>
            </a:r>
            <a:r>
              <a:rPr lang="zh-CN" altLang="en-US" sz="2400" b="1" kern="0" dirty="0">
                <a:solidFill>
                  <a:srgbClr val="333399"/>
                </a:solidFill>
                <a:latin typeface="Arial"/>
                <a:ea typeface="幼圆"/>
              </a:rPr>
              <a:t>从初值开始重新计数。定时器</a:t>
            </a:r>
            <a:r>
              <a:rPr lang="en-US" altLang="zh-CN" sz="2400" b="1" kern="0" dirty="0">
                <a:solidFill>
                  <a:srgbClr val="333399"/>
                </a:solidFill>
                <a:latin typeface="Arial"/>
                <a:ea typeface="宋体" charset="-122"/>
              </a:rPr>
              <a:t>/</a:t>
            </a:r>
            <a:r>
              <a:rPr lang="zh-CN" altLang="en-US" sz="2400" b="1" kern="0" dirty="0">
                <a:solidFill>
                  <a:srgbClr val="333399"/>
                </a:solidFill>
                <a:latin typeface="Arial"/>
                <a:ea typeface="幼圆"/>
              </a:rPr>
              <a:t>计数器的方式</a:t>
            </a:r>
            <a:r>
              <a:rPr lang="en-US" altLang="zh-CN" sz="2400" b="1" kern="0" dirty="0">
                <a:solidFill>
                  <a:srgbClr val="333399"/>
                </a:solidFill>
                <a:latin typeface="Arial"/>
                <a:ea typeface="宋体" charset="-122"/>
              </a:rPr>
              <a:t>2</a:t>
            </a:r>
            <a:r>
              <a:rPr lang="zh-CN" altLang="en-US" sz="2400" b="1" kern="0" dirty="0">
                <a:solidFill>
                  <a:srgbClr val="333399"/>
                </a:solidFill>
                <a:latin typeface="Arial"/>
                <a:ea typeface="幼圆"/>
              </a:rPr>
              <a:t>工作过程</a:t>
            </a:r>
            <a:r>
              <a:rPr lang="zh-CN" altLang="en-US" sz="2400" b="1" kern="0" dirty="0" smtClean="0">
                <a:solidFill>
                  <a:srgbClr val="333399"/>
                </a:solidFill>
                <a:latin typeface="Arial"/>
                <a:ea typeface="幼圆"/>
              </a:rPr>
              <a:t>如下图所示</a:t>
            </a:r>
            <a:r>
              <a:rPr lang="zh-CN" altLang="en-US" sz="2400" b="1" kern="0" dirty="0">
                <a:solidFill>
                  <a:srgbClr val="333399"/>
                </a:solidFill>
                <a:latin typeface="Arial"/>
                <a:ea typeface="幼圆"/>
              </a:rPr>
              <a:t>。</a:t>
            </a:r>
            <a:endParaRPr lang="zh-CN" altLang="en-US" dirty="0"/>
          </a:p>
        </p:txBody>
      </p:sp>
      <p:pic>
        <p:nvPicPr>
          <p:cNvPr id="4" name="Picture 12" descr="6-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0160" y="3072860"/>
            <a:ext cx="1823885" cy="2608094"/>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903113" y="5680954"/>
            <a:ext cx="3337773" cy="492443"/>
          </a:xfrm>
          <a:prstGeom prst="rect">
            <a:avLst/>
          </a:prstGeom>
        </p:spPr>
        <p:txBody>
          <a:bodyPr wrap="none">
            <a:spAutoFit/>
          </a:bodyPr>
          <a:lstStyle/>
          <a:p>
            <a:pPr marL="342900" lvl="0" indent="342900" algn="just">
              <a:lnSpc>
                <a:spcPct val="130000"/>
              </a:lnSpc>
              <a:spcBef>
                <a:spcPct val="20000"/>
              </a:spcBef>
            </a:pPr>
            <a:r>
              <a:rPr lang="zh-CN" altLang="en-US" sz="2000" b="1" kern="0" dirty="0">
                <a:solidFill>
                  <a:srgbClr val="FF3300"/>
                </a:solidFill>
                <a:latin typeface="Arial"/>
                <a:ea typeface="幼圆"/>
              </a:rPr>
              <a:t>图</a:t>
            </a:r>
            <a:r>
              <a:rPr lang="en-US" altLang="zh-CN" sz="2000" b="1" kern="0" dirty="0">
                <a:solidFill>
                  <a:srgbClr val="FF3300"/>
                </a:solidFill>
                <a:latin typeface="Arial"/>
                <a:ea typeface="宋体" charset="-122"/>
              </a:rPr>
              <a:t>9-7  </a:t>
            </a:r>
            <a:r>
              <a:rPr lang="zh-CN" altLang="en-US" sz="2000" b="1" kern="0" dirty="0">
                <a:solidFill>
                  <a:srgbClr val="3333CC"/>
                </a:solidFill>
                <a:latin typeface="Arial"/>
                <a:ea typeface="幼圆"/>
              </a:rPr>
              <a:t>方式</a:t>
            </a:r>
            <a:r>
              <a:rPr lang="en-US" altLang="zh-CN" sz="2000" b="1" kern="0" dirty="0">
                <a:solidFill>
                  <a:srgbClr val="3333CC"/>
                </a:solidFill>
                <a:latin typeface="Arial"/>
                <a:ea typeface="宋体" charset="-122"/>
              </a:rPr>
              <a:t>2</a:t>
            </a:r>
            <a:r>
              <a:rPr lang="zh-CN" altLang="en-US" sz="2000" b="1" kern="0" dirty="0">
                <a:solidFill>
                  <a:srgbClr val="3333CC"/>
                </a:solidFill>
                <a:latin typeface="Arial"/>
                <a:ea typeface="幼圆"/>
              </a:rPr>
              <a:t>工作过程</a:t>
            </a:r>
            <a:endParaRPr lang="en-US" altLang="zh-CN" sz="2000" b="1" kern="0" dirty="0">
              <a:solidFill>
                <a:srgbClr val="3333CC"/>
              </a:solidFill>
              <a:latin typeface="Arial"/>
              <a:ea typeface="幼圆"/>
            </a:endParaRPr>
          </a:p>
        </p:txBody>
      </p:sp>
      <p:sp>
        <p:nvSpPr>
          <p:cNvPr id="5" name="矩形 4"/>
          <p:cNvSpPr/>
          <p:nvPr/>
        </p:nvSpPr>
        <p:spPr>
          <a:xfrm>
            <a:off x="6342434" y="3376633"/>
            <a:ext cx="2568102" cy="2308324"/>
          </a:xfrm>
          <a:prstGeom prst="rect">
            <a:avLst/>
          </a:prstGeom>
        </p:spPr>
        <p:txBody>
          <a:bodyPr wrap="square">
            <a:spAutoFit/>
          </a:bodyPr>
          <a:lstStyle/>
          <a:p>
            <a:pPr algn="l"/>
            <a:r>
              <a:rPr lang="zh-CN" altLang="en-US" sz="2000" b="1" kern="0" dirty="0">
                <a:solidFill>
                  <a:srgbClr val="333399"/>
                </a:solidFill>
                <a:latin typeface="Arial"/>
                <a:ea typeface="幼圆"/>
              </a:rPr>
              <a:t> 该方式可省去用户软件中重装初值的指令执行时间，简化定时初值的计算方法，</a:t>
            </a:r>
            <a:r>
              <a:rPr lang="zh-CN" altLang="en-US" sz="2000" b="1" kern="0" dirty="0" smtClean="0">
                <a:solidFill>
                  <a:srgbClr val="333399"/>
                </a:solidFill>
                <a:latin typeface="Arial"/>
                <a:ea typeface="幼圆"/>
              </a:rPr>
              <a:t>可以</a:t>
            </a:r>
            <a:endParaRPr lang="en-US" altLang="zh-CN" sz="2000" b="1" kern="0" dirty="0" smtClean="0">
              <a:solidFill>
                <a:srgbClr val="333399"/>
              </a:solidFill>
              <a:latin typeface="Arial"/>
              <a:ea typeface="幼圆"/>
            </a:endParaRPr>
          </a:p>
          <a:p>
            <a:pPr algn="l"/>
            <a:r>
              <a:rPr lang="zh-CN" altLang="en-US" sz="2000" b="1" kern="0" dirty="0" smtClean="0">
                <a:solidFill>
                  <a:srgbClr val="3333CC"/>
                </a:solidFill>
                <a:latin typeface="Arial"/>
                <a:ea typeface="幼圆"/>
              </a:rPr>
              <a:t>相当</a:t>
            </a:r>
            <a:r>
              <a:rPr lang="zh-CN" altLang="en-US" sz="2000" b="1" kern="0" dirty="0">
                <a:solidFill>
                  <a:srgbClr val="3333CC"/>
                </a:solidFill>
                <a:latin typeface="Arial"/>
                <a:ea typeface="幼圆"/>
              </a:rPr>
              <a:t>精确地</a:t>
            </a:r>
            <a:r>
              <a:rPr lang="zh-CN" altLang="en-US" sz="2000" b="1" kern="0" dirty="0" smtClean="0">
                <a:solidFill>
                  <a:srgbClr val="3333CC"/>
                </a:solidFill>
                <a:latin typeface="Arial"/>
                <a:ea typeface="幼圆"/>
              </a:rPr>
              <a:t>确定</a:t>
            </a:r>
            <a:endParaRPr lang="en-US" altLang="zh-CN" sz="2000" b="1" kern="0" dirty="0" smtClean="0">
              <a:solidFill>
                <a:srgbClr val="3333CC"/>
              </a:solidFill>
              <a:latin typeface="Arial"/>
              <a:ea typeface="幼圆"/>
            </a:endParaRPr>
          </a:p>
          <a:p>
            <a:pPr algn="l"/>
            <a:r>
              <a:rPr lang="zh-CN" altLang="en-US" sz="2000" b="1" kern="0" dirty="0" smtClean="0">
                <a:solidFill>
                  <a:srgbClr val="FF0066"/>
                </a:solidFill>
                <a:latin typeface="Arial"/>
                <a:ea typeface="幼圆"/>
              </a:rPr>
              <a:t>定时</a:t>
            </a:r>
            <a:r>
              <a:rPr lang="zh-CN" altLang="en-US" sz="2000" b="1" kern="0" dirty="0">
                <a:solidFill>
                  <a:srgbClr val="FF0066"/>
                </a:solidFill>
                <a:latin typeface="Arial"/>
                <a:ea typeface="幼圆"/>
              </a:rPr>
              <a:t>时间</a:t>
            </a:r>
            <a:r>
              <a:rPr lang="zh-CN" altLang="en-US" sz="2400" b="1" kern="0" dirty="0">
                <a:solidFill>
                  <a:srgbClr val="333399"/>
                </a:solidFill>
                <a:latin typeface="Arial"/>
                <a:ea typeface="幼圆"/>
              </a:rPr>
              <a:t>。</a:t>
            </a:r>
            <a:endParaRPr lang="zh-CN" altLang="en-US" dirty="0"/>
          </a:p>
        </p:txBody>
      </p:sp>
    </p:spTree>
    <p:extLst>
      <p:ext uri="{BB962C8B-B14F-4D97-AF65-F5344CB8AC3E}">
        <p14:creationId xmlns:p14="http://schemas.microsoft.com/office/powerpoint/2010/main" val="1046344527"/>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80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80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inVertical)">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heel(1)">
                                      <p:cBhvr>
                                        <p:cTn id="2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p:bldP spid="3"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77E14FD7-7251-4438-91F9-D43829F8CBA6}" type="slidenum">
              <a:rPr lang="zh-CN" altLang="en-US"/>
              <a:pPr>
                <a:defRPr/>
              </a:pPr>
              <a:t>24</a:t>
            </a:fld>
            <a:endParaRPr lang="en-US" altLang="zh-CN"/>
          </a:p>
        </p:txBody>
      </p:sp>
      <p:pic>
        <p:nvPicPr>
          <p:cNvPr id="16396" name="Picture 12" descr="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813" y="785812"/>
            <a:ext cx="8861574" cy="4560887"/>
          </a:xfrm>
          <a:prstGeom prst="rect">
            <a:avLst/>
          </a:prstGeom>
          <a:noFill/>
          <a:extLst>
            <a:ext uri="{909E8E84-426E-40DD-AFC4-6F175D3DCCD1}">
              <a14:hiddenFill xmlns:a14="http://schemas.microsoft.com/office/drawing/2010/main">
                <a:solidFill>
                  <a:srgbClr val="FFFFFF"/>
                </a:solidFill>
              </a14:hiddenFill>
            </a:ext>
          </a:extLst>
        </p:spPr>
      </p:pic>
      <p:sp>
        <p:nvSpPr>
          <p:cNvPr id="16397" name="Rectangle 13"/>
          <p:cNvSpPr>
            <a:spLocks noChangeArrowheads="1"/>
          </p:cNvSpPr>
          <p:nvPr/>
        </p:nvSpPr>
        <p:spPr bwMode="auto">
          <a:xfrm>
            <a:off x="2158206" y="5851525"/>
            <a:ext cx="4851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dirty="0" smtClean="0">
                <a:solidFill>
                  <a:srgbClr val="FF3300"/>
                </a:solidFill>
                <a:ea typeface="黑体" pitchFamily="2" charset="-122"/>
                <a:cs typeface="Arial" charset="0"/>
              </a:rPr>
              <a:t>图</a:t>
            </a:r>
            <a:r>
              <a:rPr lang="en-US" altLang="zh-CN" sz="2000" dirty="0">
                <a:solidFill>
                  <a:srgbClr val="FF3300"/>
                </a:solidFill>
                <a:ea typeface="黑体" pitchFamily="2" charset="-122"/>
                <a:cs typeface="Arial" charset="0"/>
              </a:rPr>
              <a:t>9</a:t>
            </a:r>
            <a:r>
              <a:rPr lang="en-US" altLang="zh-CN" sz="2000" dirty="0" smtClean="0">
                <a:solidFill>
                  <a:srgbClr val="FF3300"/>
                </a:solidFill>
                <a:ea typeface="黑体" pitchFamily="2" charset="-122"/>
                <a:cs typeface="Arial" charset="0"/>
              </a:rPr>
              <a:t>-6</a:t>
            </a:r>
            <a:r>
              <a:rPr lang="en-US" altLang="zh-CN" sz="2000" dirty="0" smtClean="0">
                <a:solidFill>
                  <a:srgbClr val="3333CC"/>
                </a:solidFill>
                <a:ea typeface="黑体" pitchFamily="2" charset="-122"/>
                <a:cs typeface="Arial" charset="0"/>
              </a:rPr>
              <a:t>    </a:t>
            </a:r>
            <a:r>
              <a:rPr lang="zh-CN" altLang="en-US" sz="2000" dirty="0">
                <a:solidFill>
                  <a:srgbClr val="3333CC"/>
                </a:solidFill>
                <a:ea typeface="黑体" pitchFamily="2" charset="-122"/>
                <a:cs typeface="Arial" charset="0"/>
              </a:rPr>
              <a:t>定时器</a:t>
            </a:r>
            <a:r>
              <a:rPr lang="en-US" altLang="zh-CN" sz="2000" dirty="0">
                <a:solidFill>
                  <a:srgbClr val="3333CC"/>
                </a:solidFill>
                <a:ea typeface="黑体" pitchFamily="2" charset="-122"/>
                <a:cs typeface="Arial" charset="0"/>
              </a:rPr>
              <a:t>/</a:t>
            </a:r>
            <a:r>
              <a:rPr lang="zh-CN" altLang="en-US" sz="2000" dirty="0">
                <a:solidFill>
                  <a:srgbClr val="3333CC"/>
                </a:solidFill>
                <a:ea typeface="黑体" pitchFamily="2" charset="-122"/>
                <a:cs typeface="Arial" charset="0"/>
              </a:rPr>
              <a:t>计数器方式</a:t>
            </a:r>
            <a:r>
              <a:rPr lang="en-US" altLang="zh-CN" sz="2000" dirty="0">
                <a:solidFill>
                  <a:srgbClr val="3333CC"/>
                </a:solidFill>
                <a:ea typeface="黑体" pitchFamily="2" charset="-122"/>
                <a:cs typeface="Arial" charset="0"/>
              </a:rPr>
              <a:t>2</a:t>
            </a:r>
            <a:r>
              <a:rPr lang="zh-CN" altLang="en-US" sz="2000" dirty="0">
                <a:solidFill>
                  <a:srgbClr val="3333CC"/>
                </a:solidFill>
                <a:ea typeface="黑体" pitchFamily="2" charset="-122"/>
                <a:cs typeface="Arial" charset="0"/>
              </a:rPr>
              <a:t>逻辑结构框图</a:t>
            </a:r>
          </a:p>
        </p:txBody>
      </p:sp>
    </p:spTree>
    <p:extLst>
      <p:ext uri="{BB962C8B-B14F-4D97-AF65-F5344CB8AC3E}">
        <p14:creationId xmlns:p14="http://schemas.microsoft.com/office/powerpoint/2010/main" val="13659296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4C4D4923-781F-455D-BB77-39C849D422C8}" type="slidenum">
              <a:rPr lang="zh-CN" altLang="en-US"/>
              <a:pPr>
                <a:defRPr/>
              </a:pPr>
              <a:t>25</a:t>
            </a:fld>
            <a:endParaRPr lang="en-US" altLang="zh-CN"/>
          </a:p>
        </p:txBody>
      </p:sp>
      <p:sp>
        <p:nvSpPr>
          <p:cNvPr id="18434" name="内容占位符 1"/>
          <p:cNvSpPr>
            <a:spLocks noGrp="1"/>
          </p:cNvSpPr>
          <p:nvPr>
            <p:ph/>
          </p:nvPr>
        </p:nvSpPr>
        <p:spPr>
          <a:xfrm>
            <a:off x="0" y="603654"/>
            <a:ext cx="9144000" cy="583119"/>
          </a:xfrm>
        </p:spPr>
        <p:txBody>
          <a:bodyPr/>
          <a:lstStyle/>
          <a:p>
            <a:pPr marL="0" indent="0" algn="l" eaLnBrk="1" hangingPunct="1">
              <a:lnSpc>
                <a:spcPct val="150000"/>
              </a:lnSpc>
              <a:spcBef>
                <a:spcPts val="0"/>
              </a:spcBef>
            </a:pPr>
            <a:r>
              <a:rPr lang="en-US" altLang="zh-CN" b="1" dirty="0" smtClean="0">
                <a:solidFill>
                  <a:srgbClr val="FF0000"/>
                </a:solidFill>
                <a:ea typeface="宋体" charset="-122"/>
              </a:rPr>
              <a:t>        </a:t>
            </a:r>
            <a:r>
              <a:rPr lang="en-US" altLang="zh-CN" dirty="0" smtClean="0">
                <a:solidFill>
                  <a:srgbClr val="9900CC"/>
                </a:solidFill>
                <a:latin typeface="Arial"/>
                <a:ea typeface="幼圆"/>
              </a:rPr>
              <a:t>9.3.4  </a:t>
            </a:r>
            <a:r>
              <a:rPr lang="zh-CN" altLang="en-US" dirty="0">
                <a:solidFill>
                  <a:srgbClr val="9900CC"/>
                </a:solidFill>
                <a:latin typeface="Arial"/>
                <a:ea typeface="幼圆"/>
              </a:rPr>
              <a:t>方式</a:t>
            </a:r>
            <a:r>
              <a:rPr lang="en-US" altLang="zh-CN" dirty="0">
                <a:solidFill>
                  <a:srgbClr val="9900CC"/>
                </a:solidFill>
                <a:latin typeface="Arial"/>
                <a:ea typeface="幼圆"/>
              </a:rPr>
              <a:t>3</a:t>
            </a:r>
            <a:endParaRPr lang="zh-CN" altLang="en-US" dirty="0">
              <a:solidFill>
                <a:srgbClr val="9900CC"/>
              </a:solidFill>
              <a:latin typeface="Arial"/>
              <a:ea typeface="幼圆"/>
            </a:endParaRPr>
          </a:p>
          <a:p>
            <a:pPr marL="0" indent="0" algn="l" eaLnBrk="1" hangingPunct="1">
              <a:lnSpc>
                <a:spcPct val="150000"/>
              </a:lnSpc>
              <a:spcBef>
                <a:spcPts val="0"/>
              </a:spcBef>
            </a:pPr>
            <a:r>
              <a:rPr lang="zh-CN" altLang="en-US" dirty="0" smtClean="0"/>
              <a:t>        </a:t>
            </a:r>
          </a:p>
        </p:txBody>
      </p:sp>
      <p:sp>
        <p:nvSpPr>
          <p:cNvPr id="2" name="矩形 1"/>
          <p:cNvSpPr/>
          <p:nvPr/>
        </p:nvSpPr>
        <p:spPr>
          <a:xfrm>
            <a:off x="0" y="1178006"/>
            <a:ext cx="9144000" cy="1754326"/>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是</a:t>
            </a:r>
            <a:r>
              <a:rPr lang="zh-CN" altLang="en-US" sz="2400" b="1" kern="0" dirty="0">
                <a:solidFill>
                  <a:srgbClr val="333399"/>
                </a:solidFill>
                <a:latin typeface="Arial"/>
                <a:ea typeface="幼圆"/>
              </a:rPr>
              <a:t>为</a:t>
            </a:r>
            <a:r>
              <a:rPr lang="zh-CN" altLang="en-US" sz="2400" b="1" kern="0" dirty="0">
                <a:solidFill>
                  <a:srgbClr val="3333CC"/>
                </a:solidFill>
                <a:latin typeface="Arial"/>
                <a:ea typeface="幼圆"/>
              </a:rPr>
              <a:t>增加一个</a:t>
            </a:r>
            <a:r>
              <a:rPr lang="en-US" altLang="zh-CN" sz="2400" b="1" kern="0" dirty="0">
                <a:solidFill>
                  <a:srgbClr val="3333CC"/>
                </a:solidFill>
                <a:latin typeface="Arial"/>
                <a:ea typeface="宋体" charset="-122"/>
              </a:rPr>
              <a:t>8</a:t>
            </a:r>
            <a:r>
              <a:rPr lang="zh-CN" altLang="en-US" sz="2400" b="1" kern="0" dirty="0">
                <a:solidFill>
                  <a:srgbClr val="3333CC"/>
                </a:solidFill>
                <a:latin typeface="Arial"/>
                <a:ea typeface="幼圆"/>
              </a:rPr>
              <a:t>位定时器</a:t>
            </a:r>
            <a:r>
              <a:rPr lang="en-US" altLang="zh-CN" sz="2400" b="1" kern="0" dirty="0">
                <a:solidFill>
                  <a:srgbClr val="3333CC"/>
                </a:solidFill>
                <a:latin typeface="Arial"/>
                <a:ea typeface="宋体" charset="-122"/>
              </a:rPr>
              <a:t>/</a:t>
            </a:r>
            <a:r>
              <a:rPr lang="zh-CN" altLang="en-US" sz="2400" b="1" kern="0" dirty="0">
                <a:solidFill>
                  <a:srgbClr val="3333CC"/>
                </a:solidFill>
                <a:latin typeface="Arial"/>
                <a:ea typeface="幼圆"/>
              </a:rPr>
              <a:t>计数器</a:t>
            </a:r>
            <a:r>
              <a:rPr lang="zh-CN" altLang="en-US" sz="2400" b="1" kern="0" dirty="0">
                <a:solidFill>
                  <a:srgbClr val="333399"/>
                </a:solidFill>
                <a:latin typeface="Arial"/>
                <a:ea typeface="幼圆"/>
              </a:rPr>
              <a:t>而设，使</a:t>
            </a:r>
            <a:r>
              <a:rPr lang="en-US" altLang="zh-CN" sz="2400" b="1" kern="0" dirty="0">
                <a:solidFill>
                  <a:srgbClr val="333399"/>
                </a:solidFill>
                <a:latin typeface="Arial"/>
                <a:ea typeface="宋体" charset="-122"/>
              </a:rPr>
              <a:t>AT89S51</a:t>
            </a:r>
            <a:r>
              <a:rPr lang="zh-CN" altLang="en-US" sz="2400" b="1" kern="0" dirty="0">
                <a:solidFill>
                  <a:srgbClr val="333399"/>
                </a:solidFill>
                <a:latin typeface="Arial"/>
                <a:ea typeface="幼圆"/>
              </a:rPr>
              <a:t>单片机具有</a:t>
            </a:r>
            <a:r>
              <a:rPr lang="en-US" altLang="zh-CN" sz="2400" b="1" kern="0" dirty="0">
                <a:solidFill>
                  <a:srgbClr val="FF0000"/>
                </a:solidFill>
                <a:latin typeface="Arial"/>
                <a:ea typeface="宋体" charset="-122"/>
              </a:rPr>
              <a:t>3</a:t>
            </a:r>
            <a:r>
              <a:rPr lang="zh-CN" altLang="en-US" sz="2400" b="1" kern="0" dirty="0">
                <a:solidFill>
                  <a:srgbClr val="3333CC"/>
                </a:solidFill>
                <a:latin typeface="Arial"/>
                <a:ea typeface="幼圆"/>
              </a:rPr>
              <a:t>个</a:t>
            </a:r>
            <a:r>
              <a:rPr lang="zh-CN" altLang="en-US" sz="2400" b="1" kern="0" dirty="0">
                <a:solidFill>
                  <a:srgbClr val="333399"/>
                </a:solidFill>
                <a:latin typeface="Arial"/>
                <a:ea typeface="幼圆"/>
              </a:rPr>
              <a:t>定时器</a:t>
            </a:r>
            <a:r>
              <a:rPr lang="en-US" altLang="zh-CN" sz="2400" b="1" kern="0" dirty="0">
                <a:solidFill>
                  <a:srgbClr val="333399"/>
                </a:solidFill>
                <a:latin typeface="Arial"/>
                <a:ea typeface="宋体" charset="-122"/>
              </a:rPr>
              <a:t>/</a:t>
            </a:r>
            <a:r>
              <a:rPr lang="zh-CN" altLang="en-US" sz="2400" b="1" kern="0" dirty="0">
                <a:solidFill>
                  <a:srgbClr val="333399"/>
                </a:solidFill>
                <a:latin typeface="Arial"/>
                <a:ea typeface="幼圆"/>
              </a:rPr>
              <a:t>计数器。</a:t>
            </a:r>
          </a:p>
          <a:p>
            <a:pPr lvl="0" algn="l">
              <a:lnSpc>
                <a:spcPct val="150000"/>
              </a:lnSpc>
              <a:spcBef>
                <a:spcPts val="0"/>
              </a:spcBef>
            </a:pPr>
            <a:r>
              <a:rPr lang="zh-CN" altLang="en-US" sz="2400" b="1" kern="0" dirty="0">
                <a:solidFill>
                  <a:srgbClr val="3333CC"/>
                </a:solidFill>
                <a:latin typeface="Arial"/>
                <a:ea typeface="幼圆"/>
              </a:rPr>
              <a:t>        </a:t>
            </a:r>
            <a:endParaRPr lang="zh-CN" altLang="en-US" sz="2400" b="1" kern="0" dirty="0">
              <a:solidFill>
                <a:srgbClr val="333399"/>
              </a:solidFill>
              <a:latin typeface="Arial"/>
              <a:ea typeface="幼圆"/>
            </a:endParaRPr>
          </a:p>
        </p:txBody>
      </p:sp>
      <p:sp>
        <p:nvSpPr>
          <p:cNvPr id="3" name="矩形 2"/>
          <p:cNvSpPr/>
          <p:nvPr/>
        </p:nvSpPr>
        <p:spPr>
          <a:xfrm>
            <a:off x="0" y="2300834"/>
            <a:ext cx="9144000" cy="1128579"/>
          </a:xfrm>
          <a:prstGeom prst="rect">
            <a:avLst/>
          </a:prstGeom>
        </p:spPr>
        <p:txBody>
          <a:bodyPr wrap="square">
            <a:spAutoFit/>
          </a:bodyPr>
          <a:lstStyle/>
          <a:p>
            <a:pPr lvl="0" algn="l">
              <a:lnSpc>
                <a:spcPct val="150000"/>
              </a:lnSpc>
              <a:spcBef>
                <a:spcPts val="0"/>
              </a:spcBef>
            </a:pPr>
            <a:r>
              <a:rPr lang="zh-CN" altLang="en-US" sz="2400" b="1" kern="0" dirty="0" smtClean="0">
                <a:solidFill>
                  <a:srgbClr val="3333CC"/>
                </a:solidFill>
                <a:latin typeface="Arial"/>
                <a:ea typeface="幼圆"/>
              </a:rPr>
              <a:t>      方式</a:t>
            </a:r>
            <a:r>
              <a:rPr lang="en-US" altLang="zh-CN" sz="2400" b="1" kern="0" dirty="0">
                <a:solidFill>
                  <a:srgbClr val="3333CC"/>
                </a:solidFill>
                <a:latin typeface="Arial"/>
                <a:ea typeface="宋体" charset="-122"/>
              </a:rPr>
              <a:t>3</a:t>
            </a:r>
            <a:r>
              <a:rPr lang="zh-CN" altLang="en-US" sz="2400" b="1" kern="0" dirty="0">
                <a:solidFill>
                  <a:srgbClr val="3333CC"/>
                </a:solidFill>
                <a:latin typeface="Arial"/>
                <a:ea typeface="幼圆"/>
              </a:rPr>
              <a:t>只适用于</a:t>
            </a:r>
            <a:r>
              <a:rPr lang="en-US" altLang="zh-CN" sz="2400" b="1" kern="0" dirty="0">
                <a:solidFill>
                  <a:srgbClr val="FF3300"/>
                </a:solidFill>
                <a:latin typeface="Arial"/>
                <a:ea typeface="宋体" charset="-122"/>
              </a:rPr>
              <a:t>T0</a:t>
            </a:r>
            <a:r>
              <a:rPr lang="zh-CN" altLang="en-US" sz="2400" b="1" kern="0" dirty="0">
                <a:solidFill>
                  <a:srgbClr val="333399"/>
                </a:solidFill>
                <a:latin typeface="Arial"/>
                <a:ea typeface="幼圆"/>
              </a:rPr>
              <a:t>，</a:t>
            </a:r>
            <a:r>
              <a:rPr lang="en-US" altLang="zh-CN" sz="2400" b="1" kern="0" dirty="0">
                <a:solidFill>
                  <a:srgbClr val="3333CC"/>
                </a:solidFill>
                <a:latin typeface="Arial"/>
                <a:ea typeface="宋体" charset="-122"/>
              </a:rPr>
              <a:t>T1</a:t>
            </a:r>
            <a:r>
              <a:rPr lang="zh-CN" altLang="en-US" sz="2400" b="1" kern="0" dirty="0">
                <a:solidFill>
                  <a:srgbClr val="FF3300"/>
                </a:solidFill>
                <a:latin typeface="Arial"/>
                <a:ea typeface="幼圆"/>
              </a:rPr>
              <a:t>不能工作在方式</a:t>
            </a:r>
            <a:r>
              <a:rPr lang="en-US" altLang="zh-CN" sz="2400" b="1" kern="0" dirty="0">
                <a:solidFill>
                  <a:srgbClr val="FF3300"/>
                </a:solidFill>
                <a:latin typeface="Arial"/>
                <a:ea typeface="宋体" charset="-122"/>
              </a:rPr>
              <a:t>3</a:t>
            </a:r>
            <a:r>
              <a:rPr lang="zh-CN" altLang="en-US" sz="2400" b="1" kern="0" dirty="0">
                <a:solidFill>
                  <a:srgbClr val="333399"/>
                </a:solidFill>
                <a:latin typeface="Arial"/>
                <a:ea typeface="幼圆"/>
              </a:rPr>
              <a:t>。（此时</a:t>
            </a:r>
            <a:r>
              <a:rPr lang="en-US" altLang="zh-CN" sz="2400" b="1" kern="0" dirty="0">
                <a:solidFill>
                  <a:srgbClr val="333399"/>
                </a:solidFill>
                <a:latin typeface="Arial"/>
                <a:ea typeface="宋体" charset="-122"/>
              </a:rPr>
              <a:t>T1</a:t>
            </a:r>
            <a:r>
              <a:rPr lang="zh-CN" altLang="en-US" sz="2400" b="1" kern="0" dirty="0">
                <a:solidFill>
                  <a:srgbClr val="333399"/>
                </a:solidFill>
                <a:latin typeface="Arial"/>
                <a:ea typeface="幼圆"/>
              </a:rPr>
              <a:t>可用来作为串行口波特率发生器）</a:t>
            </a:r>
            <a:r>
              <a:rPr lang="zh-CN" altLang="en-US" sz="2400" b="1" kern="0" dirty="0" smtClean="0">
                <a:solidFill>
                  <a:srgbClr val="333399"/>
                </a:solidFill>
                <a:latin typeface="Arial"/>
                <a:ea typeface="幼圆"/>
              </a:rPr>
              <a:t>。</a:t>
            </a:r>
            <a:endParaRPr lang="zh-CN" altLang="en-US" sz="2400" b="1" kern="0" dirty="0">
              <a:solidFill>
                <a:srgbClr val="333399"/>
              </a:solidFill>
              <a:latin typeface="Arial"/>
              <a:ea typeface="幼圆"/>
            </a:endParaRPr>
          </a:p>
        </p:txBody>
      </p:sp>
      <p:sp>
        <p:nvSpPr>
          <p:cNvPr id="4" name="矩形 3"/>
          <p:cNvSpPr/>
          <p:nvPr/>
        </p:nvSpPr>
        <p:spPr>
          <a:xfrm>
            <a:off x="0" y="3438665"/>
            <a:ext cx="9144000" cy="1754326"/>
          </a:xfrm>
          <a:prstGeom prst="rect">
            <a:avLst/>
          </a:prstGeom>
        </p:spPr>
        <p:txBody>
          <a:bodyPr wrap="square">
            <a:spAutoFit/>
          </a:bodyPr>
          <a:lstStyle/>
          <a:p>
            <a:pPr lvl="0" algn="l">
              <a:lnSpc>
                <a:spcPct val="150000"/>
              </a:lnSpc>
              <a:spcBef>
                <a:spcPts val="0"/>
              </a:spcBef>
            </a:pPr>
            <a:r>
              <a:rPr lang="en-US" altLang="zh-CN" sz="2400" b="1" kern="0" dirty="0" smtClean="0">
                <a:solidFill>
                  <a:srgbClr val="FF3300"/>
                </a:solidFill>
                <a:latin typeface="Arial"/>
                <a:ea typeface="宋体" charset="-122"/>
              </a:rPr>
              <a:t>        </a:t>
            </a:r>
            <a:r>
              <a:rPr lang="en-US" altLang="zh-CN" sz="2400" b="1" kern="0" dirty="0">
                <a:solidFill>
                  <a:srgbClr val="0000FF"/>
                </a:solidFill>
                <a:latin typeface="Arial"/>
                <a:ea typeface="宋体" charset="-122"/>
              </a:rPr>
              <a:t>1</a:t>
            </a:r>
            <a:r>
              <a:rPr lang="zh-CN" altLang="en-US" sz="2400" b="1" kern="0" dirty="0">
                <a:solidFill>
                  <a:srgbClr val="0000FF"/>
                </a:solidFill>
                <a:latin typeface="Arial"/>
                <a:ea typeface="幼圆"/>
              </a:rPr>
              <a:t>．工作方式</a:t>
            </a:r>
            <a:r>
              <a:rPr lang="en-US" altLang="zh-CN" sz="2400" b="1" kern="0" dirty="0">
                <a:solidFill>
                  <a:srgbClr val="0000FF"/>
                </a:solidFill>
                <a:latin typeface="Arial"/>
                <a:ea typeface="宋体" charset="-122"/>
              </a:rPr>
              <a:t>3</a:t>
            </a:r>
            <a:r>
              <a:rPr lang="zh-CN" altLang="en-US" sz="2400" b="1" kern="0" dirty="0">
                <a:solidFill>
                  <a:srgbClr val="0000FF"/>
                </a:solidFill>
                <a:latin typeface="Arial"/>
                <a:ea typeface="幼圆"/>
              </a:rPr>
              <a:t>下的</a:t>
            </a:r>
            <a:r>
              <a:rPr lang="en-US" altLang="zh-CN" sz="2400" b="1" kern="0" dirty="0">
                <a:solidFill>
                  <a:srgbClr val="0000FF"/>
                </a:solidFill>
                <a:latin typeface="Arial"/>
                <a:ea typeface="宋体" charset="-122"/>
              </a:rPr>
              <a:t>T0</a:t>
            </a:r>
            <a:endParaRPr lang="zh-CN" altLang="en-US" sz="2400" b="1" kern="0" dirty="0">
              <a:solidFill>
                <a:srgbClr val="0000FF"/>
              </a:solidFill>
              <a:latin typeface="Arial"/>
              <a:ea typeface="幼圆"/>
            </a:endParaRPr>
          </a:p>
          <a:p>
            <a:pPr lvl="0" algn="l">
              <a:lnSpc>
                <a:spcPct val="150000"/>
              </a:lnSpc>
              <a:spcBef>
                <a:spcPts val="0"/>
              </a:spcBef>
            </a:pPr>
            <a:r>
              <a:rPr lang="en-US" altLang="zh-CN" sz="2400" b="1" kern="0" dirty="0">
                <a:solidFill>
                  <a:srgbClr val="3333CC"/>
                </a:solidFill>
                <a:latin typeface="Arial"/>
                <a:ea typeface="宋体" charset="-122"/>
              </a:rPr>
              <a:t>        TMOD</a:t>
            </a:r>
            <a:r>
              <a:rPr lang="zh-CN" altLang="en-US" sz="2400" b="1" kern="0" dirty="0">
                <a:solidFill>
                  <a:srgbClr val="3333CC"/>
                </a:solidFill>
                <a:latin typeface="Arial"/>
                <a:ea typeface="幼圆"/>
              </a:rPr>
              <a:t>的低</a:t>
            </a:r>
            <a:r>
              <a:rPr lang="en-US" altLang="zh-CN" sz="2400" b="1" kern="0" dirty="0">
                <a:solidFill>
                  <a:srgbClr val="3333CC"/>
                </a:solidFill>
                <a:latin typeface="Arial"/>
                <a:ea typeface="宋体" charset="-122"/>
              </a:rPr>
              <a:t>2</a:t>
            </a:r>
            <a:r>
              <a:rPr lang="zh-CN" altLang="en-US" sz="2400" b="1" kern="0" dirty="0">
                <a:solidFill>
                  <a:srgbClr val="3333CC"/>
                </a:solidFill>
                <a:latin typeface="Arial"/>
                <a:ea typeface="幼圆"/>
              </a:rPr>
              <a:t>位为</a:t>
            </a:r>
            <a:r>
              <a:rPr lang="en-US" altLang="zh-CN" sz="2400" b="1" kern="0" dirty="0">
                <a:solidFill>
                  <a:srgbClr val="3333CC"/>
                </a:solidFill>
                <a:latin typeface="Arial"/>
                <a:ea typeface="宋体" charset="-122"/>
              </a:rPr>
              <a:t>11</a:t>
            </a:r>
            <a:r>
              <a:rPr lang="zh-CN" altLang="en-US" sz="2400" b="1" kern="0" dirty="0">
                <a:solidFill>
                  <a:srgbClr val="333399"/>
                </a:solidFill>
                <a:latin typeface="Arial"/>
                <a:ea typeface="幼圆"/>
              </a:rPr>
              <a:t>时，</a:t>
            </a:r>
            <a:r>
              <a:rPr lang="en-US" altLang="zh-CN" sz="2400" b="1" kern="0" dirty="0">
                <a:solidFill>
                  <a:srgbClr val="333399"/>
                </a:solidFill>
                <a:latin typeface="Arial"/>
                <a:ea typeface="宋体" charset="-122"/>
              </a:rPr>
              <a:t>T0</a:t>
            </a:r>
            <a:r>
              <a:rPr lang="zh-CN" altLang="en-US" sz="2400" b="1" kern="0" dirty="0">
                <a:solidFill>
                  <a:srgbClr val="333399"/>
                </a:solidFill>
                <a:latin typeface="Arial"/>
                <a:ea typeface="幼圆"/>
              </a:rPr>
              <a:t>的工作方式被选为方式</a:t>
            </a:r>
            <a:r>
              <a:rPr lang="en-US" altLang="zh-CN" sz="2400" b="1" kern="0" dirty="0">
                <a:solidFill>
                  <a:srgbClr val="333399"/>
                </a:solidFill>
                <a:latin typeface="Arial"/>
                <a:ea typeface="宋体" charset="-122"/>
              </a:rPr>
              <a:t>3</a:t>
            </a:r>
            <a:r>
              <a:rPr lang="zh-CN" altLang="en-US" sz="2400" b="1" kern="0" dirty="0">
                <a:solidFill>
                  <a:srgbClr val="333399"/>
                </a:solidFill>
                <a:latin typeface="Arial"/>
                <a:ea typeface="幼圆"/>
              </a:rPr>
              <a:t>，各引脚与</a:t>
            </a:r>
            <a:r>
              <a:rPr lang="en-US" altLang="zh-CN" sz="2400" b="1" kern="0" dirty="0">
                <a:solidFill>
                  <a:srgbClr val="333399"/>
                </a:solidFill>
                <a:latin typeface="Arial"/>
                <a:ea typeface="宋体" charset="-122"/>
              </a:rPr>
              <a:t>T0</a:t>
            </a:r>
            <a:r>
              <a:rPr lang="zh-CN" altLang="en-US" sz="2400" b="1" kern="0" dirty="0">
                <a:solidFill>
                  <a:srgbClr val="333399"/>
                </a:solidFill>
                <a:latin typeface="Arial"/>
                <a:ea typeface="幼圆"/>
              </a:rPr>
              <a:t>的逻辑关系如</a:t>
            </a:r>
            <a:r>
              <a:rPr lang="zh-CN" altLang="en-US" sz="2400" b="1" kern="0" dirty="0">
                <a:solidFill>
                  <a:srgbClr val="FF3300"/>
                </a:solidFill>
                <a:latin typeface="Arial"/>
                <a:ea typeface="幼圆"/>
                <a:hlinkClick r:id="rId2" action="ppaction://hlinksldjump"/>
              </a:rPr>
              <a:t>图</a:t>
            </a:r>
            <a:r>
              <a:rPr lang="en-US" altLang="zh-CN" sz="2400" b="1" kern="0" dirty="0">
                <a:solidFill>
                  <a:srgbClr val="FF3300"/>
                </a:solidFill>
                <a:latin typeface="Arial"/>
                <a:ea typeface="幼圆"/>
                <a:hlinkClick r:id="rId2" action="ppaction://hlinksldjump"/>
              </a:rPr>
              <a:t>9</a:t>
            </a:r>
            <a:r>
              <a:rPr lang="en-US" altLang="zh-CN" sz="2400" b="1" kern="0" dirty="0">
                <a:solidFill>
                  <a:srgbClr val="FF3300"/>
                </a:solidFill>
                <a:latin typeface="Arial"/>
                <a:ea typeface="宋体" charset="-122"/>
                <a:hlinkClick r:id="rId2" action="ppaction://hlinksldjump"/>
              </a:rPr>
              <a:t>-8</a:t>
            </a:r>
            <a:r>
              <a:rPr lang="zh-CN" altLang="en-US" sz="2400" b="1" kern="0" dirty="0">
                <a:solidFill>
                  <a:srgbClr val="333399"/>
                </a:solidFill>
                <a:latin typeface="Arial"/>
                <a:ea typeface="宋体" charset="-122"/>
              </a:rPr>
              <a:t>所示</a:t>
            </a:r>
            <a:r>
              <a:rPr lang="zh-CN" altLang="en-US" sz="2400" b="1" kern="0" dirty="0" smtClean="0">
                <a:solidFill>
                  <a:srgbClr val="333399"/>
                </a:solidFill>
                <a:latin typeface="Arial"/>
                <a:ea typeface="幼圆"/>
              </a:rPr>
              <a:t>。</a:t>
            </a:r>
            <a:endParaRPr lang="zh-CN" altLang="en-US" sz="2400" b="1" kern="0" dirty="0">
              <a:solidFill>
                <a:srgbClr val="333399"/>
              </a:solidFill>
              <a:latin typeface="Arial"/>
              <a:ea typeface="幼圆"/>
            </a:endParaRPr>
          </a:p>
        </p:txBody>
      </p:sp>
    </p:spTree>
    <p:extLst>
      <p:ext uri="{BB962C8B-B14F-4D97-AF65-F5344CB8AC3E}">
        <p14:creationId xmlns:p14="http://schemas.microsoft.com/office/powerpoint/2010/main" val="864622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uiExpand="1" build="p"/>
      <p:bldP spid="2" grpId="0"/>
      <p:bldP spid="3"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71E66123-DCE0-4211-BE57-EC5129B1D1D9}" type="slidenum">
              <a:rPr lang="zh-CN" altLang="en-US"/>
              <a:pPr>
                <a:defRPr/>
              </a:pPr>
              <a:t>26</a:t>
            </a:fld>
            <a:endParaRPr lang="en-US" altLang="zh-CN"/>
          </a:p>
        </p:txBody>
      </p:sp>
      <p:sp>
        <p:nvSpPr>
          <p:cNvPr id="20482" name="内容占位符 1"/>
          <p:cNvSpPr>
            <a:spLocks noGrp="1"/>
          </p:cNvSpPr>
          <p:nvPr>
            <p:ph/>
          </p:nvPr>
        </p:nvSpPr>
        <p:spPr>
          <a:xfrm>
            <a:off x="495300" y="730250"/>
            <a:ext cx="8229600" cy="5410200"/>
          </a:xfrm>
        </p:spPr>
        <p:txBody>
          <a:bodyPr/>
          <a:lstStyle/>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r>
              <a:rPr lang="zh-CN" altLang="en-US" sz="2000" smtClean="0"/>
              <a:t>         </a:t>
            </a:r>
          </a:p>
        </p:txBody>
      </p:sp>
      <p:pic>
        <p:nvPicPr>
          <p:cNvPr id="20492" name="Picture 12" descr="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622300"/>
            <a:ext cx="6530975" cy="5302250"/>
          </a:xfrm>
          <a:prstGeom prst="rect">
            <a:avLst/>
          </a:prstGeom>
          <a:noFill/>
          <a:extLst>
            <a:ext uri="{909E8E84-426E-40DD-AFC4-6F175D3DCCD1}">
              <a14:hiddenFill xmlns:a14="http://schemas.microsoft.com/office/drawing/2010/main">
                <a:solidFill>
                  <a:srgbClr val="FFFFFF"/>
                </a:solidFill>
              </a14:hiddenFill>
            </a:ext>
          </a:extLst>
        </p:spPr>
      </p:pic>
      <p:sp>
        <p:nvSpPr>
          <p:cNvPr id="20493" name="Rectangle 13"/>
          <p:cNvSpPr>
            <a:spLocks noChangeArrowheads="1"/>
          </p:cNvSpPr>
          <p:nvPr/>
        </p:nvSpPr>
        <p:spPr bwMode="auto">
          <a:xfrm>
            <a:off x="2116138" y="6049962"/>
            <a:ext cx="526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ea typeface="黑体" pitchFamily="2" charset="-122"/>
                <a:cs typeface="Arial" charset="0"/>
              </a:rPr>
              <a:t>图</a:t>
            </a:r>
            <a:r>
              <a:rPr lang="en-US" altLang="zh-CN" sz="2000" b="1" dirty="0">
                <a:solidFill>
                  <a:srgbClr val="FF3300"/>
                </a:solidFill>
                <a:ea typeface="黑体" pitchFamily="2" charset="-122"/>
                <a:cs typeface="Arial" charset="0"/>
              </a:rPr>
              <a:t>9</a:t>
            </a:r>
            <a:r>
              <a:rPr lang="en-US" altLang="zh-CN" sz="2000" b="1" dirty="0" smtClean="0">
                <a:solidFill>
                  <a:srgbClr val="FF3300"/>
                </a:solidFill>
                <a:ea typeface="黑体" pitchFamily="2" charset="-122"/>
                <a:cs typeface="Arial" charset="0"/>
              </a:rPr>
              <a:t>-8</a:t>
            </a:r>
            <a:r>
              <a:rPr lang="en-US" altLang="zh-CN" sz="2000" dirty="0" smtClean="0">
                <a:solidFill>
                  <a:srgbClr val="FF3300"/>
                </a:solidFill>
                <a:ea typeface="黑体" pitchFamily="2" charset="-122"/>
                <a:cs typeface="Arial" charset="0"/>
              </a:rPr>
              <a:t>  </a:t>
            </a:r>
            <a:r>
              <a:rPr lang="zh-CN" altLang="en-US" sz="2000" dirty="0">
                <a:solidFill>
                  <a:srgbClr val="3333CC"/>
                </a:solidFill>
                <a:ea typeface="黑体" pitchFamily="2" charset="-122"/>
                <a:cs typeface="Arial" charset="0"/>
              </a:rPr>
              <a:t>定时器</a:t>
            </a:r>
            <a:r>
              <a:rPr lang="en-US" altLang="zh-CN" sz="2000" dirty="0">
                <a:solidFill>
                  <a:srgbClr val="3333CC"/>
                </a:solidFill>
                <a:ea typeface="黑体" pitchFamily="2" charset="-122"/>
                <a:cs typeface="Arial" charset="0"/>
              </a:rPr>
              <a:t>/</a:t>
            </a:r>
            <a:r>
              <a:rPr lang="zh-CN" altLang="en-US" sz="2000" dirty="0">
                <a:solidFill>
                  <a:srgbClr val="3333CC"/>
                </a:solidFill>
                <a:ea typeface="黑体" pitchFamily="2" charset="-122"/>
                <a:cs typeface="Arial" charset="0"/>
              </a:rPr>
              <a:t>计数器</a:t>
            </a:r>
            <a:r>
              <a:rPr lang="en-US" altLang="zh-CN" sz="2000" dirty="0">
                <a:solidFill>
                  <a:srgbClr val="3333CC"/>
                </a:solidFill>
                <a:ea typeface="黑体" pitchFamily="2" charset="-122"/>
                <a:cs typeface="Arial" charset="0"/>
              </a:rPr>
              <a:t>T0</a:t>
            </a:r>
            <a:r>
              <a:rPr lang="zh-CN" altLang="en-US" sz="2000" dirty="0">
                <a:solidFill>
                  <a:srgbClr val="3333CC"/>
                </a:solidFill>
                <a:ea typeface="黑体" pitchFamily="2" charset="-122"/>
                <a:cs typeface="Arial" charset="0"/>
              </a:rPr>
              <a:t>方式</a:t>
            </a:r>
            <a:r>
              <a:rPr lang="en-US" altLang="zh-CN" sz="2000" dirty="0">
                <a:solidFill>
                  <a:srgbClr val="3333CC"/>
                </a:solidFill>
                <a:ea typeface="黑体" pitchFamily="2" charset="-122"/>
                <a:cs typeface="Arial" charset="0"/>
              </a:rPr>
              <a:t>3</a:t>
            </a:r>
            <a:r>
              <a:rPr lang="zh-CN" altLang="en-US" sz="2000" dirty="0">
                <a:solidFill>
                  <a:srgbClr val="3333CC"/>
                </a:solidFill>
                <a:ea typeface="黑体" pitchFamily="2" charset="-122"/>
                <a:cs typeface="Arial" charset="0"/>
              </a:rPr>
              <a:t>的逻辑结构框图</a:t>
            </a:r>
          </a:p>
        </p:txBody>
      </p:sp>
    </p:spTree>
    <p:extLst>
      <p:ext uri="{BB962C8B-B14F-4D97-AF65-F5344CB8AC3E}">
        <p14:creationId xmlns:p14="http://schemas.microsoft.com/office/powerpoint/2010/main" val="31420454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1"/>
          </p:nvPr>
        </p:nvSpPr>
        <p:spPr/>
        <p:txBody>
          <a:bodyPr/>
          <a:lstStyle/>
          <a:p>
            <a:pPr>
              <a:defRPr/>
            </a:pPr>
            <a:fld id="{E1854D42-F448-43DB-8882-84EAB6567F0A}" type="slidenum">
              <a:rPr lang="zh-CN" altLang="en-US" smtClean="0"/>
              <a:pPr>
                <a:defRPr/>
              </a:pPr>
              <a:t>27</a:t>
            </a:fld>
            <a:endParaRPr lang="en-US" altLang="zh-CN"/>
          </a:p>
        </p:txBody>
      </p:sp>
      <p:sp>
        <p:nvSpPr>
          <p:cNvPr id="4" name="矩形 3"/>
          <p:cNvSpPr/>
          <p:nvPr/>
        </p:nvSpPr>
        <p:spPr>
          <a:xfrm>
            <a:off x="0" y="737868"/>
            <a:ext cx="9144000" cy="1061829"/>
          </a:xfrm>
          <a:prstGeom prst="rect">
            <a:avLst/>
          </a:prstGeom>
        </p:spPr>
        <p:txBody>
          <a:bodyPr wrap="square">
            <a:spAutoFit/>
          </a:bodyPr>
          <a:lstStyle/>
          <a:p>
            <a:pPr lvl="0" algn="l" fontAlgn="ctr">
              <a:lnSpc>
                <a:spcPct val="150000"/>
              </a:lnSpc>
              <a:spcBef>
                <a:spcPts val="0"/>
              </a:spcBef>
            </a:pPr>
            <a:r>
              <a:rPr lang="zh-CN" altLang="en-US" sz="2400" b="1" kern="0" dirty="0">
                <a:solidFill>
                  <a:srgbClr val="333399"/>
                </a:solidFill>
                <a:latin typeface="Arial"/>
                <a:ea typeface="幼圆"/>
              </a:rPr>
              <a:t> </a:t>
            </a:r>
            <a:r>
              <a:rPr lang="zh-CN" altLang="en-US" sz="2400" b="1" kern="0" dirty="0" smtClean="0">
                <a:solidFill>
                  <a:srgbClr val="333399"/>
                </a:solidFill>
                <a:latin typeface="Arial"/>
                <a:ea typeface="幼圆"/>
              </a:rPr>
              <a:t>        定时器</a:t>
            </a:r>
            <a:r>
              <a:rPr lang="en-US" altLang="zh-CN" sz="2400" b="1" kern="0" dirty="0">
                <a:solidFill>
                  <a:srgbClr val="333399"/>
                </a:solidFill>
                <a:latin typeface="Arial"/>
                <a:ea typeface="宋体" charset="-122"/>
              </a:rPr>
              <a:t>/</a:t>
            </a:r>
            <a:r>
              <a:rPr lang="zh-CN" altLang="en-US" sz="2400" b="1" kern="0" dirty="0">
                <a:solidFill>
                  <a:srgbClr val="333399"/>
                </a:solidFill>
                <a:latin typeface="Arial"/>
                <a:ea typeface="幼圆"/>
              </a:rPr>
              <a:t>计数器</a:t>
            </a:r>
            <a:r>
              <a:rPr lang="en-US" altLang="zh-CN" sz="2400" b="1" kern="0" dirty="0">
                <a:solidFill>
                  <a:srgbClr val="3333CC"/>
                </a:solidFill>
                <a:latin typeface="Arial"/>
                <a:ea typeface="宋体" charset="-122"/>
              </a:rPr>
              <a:t>T0</a:t>
            </a:r>
            <a:r>
              <a:rPr lang="zh-CN" altLang="en-US" sz="2400" b="1" kern="0" dirty="0">
                <a:solidFill>
                  <a:srgbClr val="3333CC"/>
                </a:solidFill>
                <a:latin typeface="Arial"/>
                <a:ea typeface="幼圆"/>
              </a:rPr>
              <a:t>分为两个独立的</a:t>
            </a:r>
            <a:r>
              <a:rPr lang="en-US" altLang="zh-CN" sz="2400" b="1" kern="0" dirty="0">
                <a:solidFill>
                  <a:srgbClr val="3333CC"/>
                </a:solidFill>
                <a:latin typeface="Arial"/>
                <a:ea typeface="宋体" charset="-122"/>
              </a:rPr>
              <a:t>8</a:t>
            </a:r>
            <a:r>
              <a:rPr lang="zh-CN" altLang="en-US" sz="2400" b="1" kern="0" dirty="0">
                <a:solidFill>
                  <a:srgbClr val="3333CC"/>
                </a:solidFill>
                <a:latin typeface="Arial"/>
                <a:ea typeface="幼圆"/>
              </a:rPr>
              <a:t>位计数器</a:t>
            </a:r>
            <a:r>
              <a:rPr lang="en-US" altLang="zh-CN" sz="2400" b="1" kern="0" dirty="0">
                <a:solidFill>
                  <a:srgbClr val="FF3300"/>
                </a:solidFill>
                <a:latin typeface="Arial"/>
                <a:ea typeface="宋体" charset="-122"/>
              </a:rPr>
              <a:t>TL0</a:t>
            </a:r>
            <a:r>
              <a:rPr lang="zh-CN" altLang="en-US" sz="2400" b="1" kern="0" dirty="0">
                <a:solidFill>
                  <a:srgbClr val="3333CC"/>
                </a:solidFill>
                <a:latin typeface="Arial"/>
                <a:ea typeface="幼圆"/>
              </a:rPr>
              <a:t>和</a:t>
            </a:r>
            <a:r>
              <a:rPr lang="en-US" altLang="zh-CN" sz="2400" b="1" kern="0" dirty="0">
                <a:solidFill>
                  <a:srgbClr val="FF3300"/>
                </a:solidFill>
                <a:latin typeface="Arial"/>
                <a:ea typeface="宋体" charset="-122"/>
              </a:rPr>
              <a:t>TH0</a:t>
            </a:r>
            <a:r>
              <a:rPr lang="zh-CN" altLang="en-US" sz="2400" b="1" kern="0" dirty="0">
                <a:solidFill>
                  <a:srgbClr val="333399"/>
                </a:solidFill>
                <a:latin typeface="Arial"/>
                <a:ea typeface="幼圆"/>
              </a:rPr>
              <a:t>，</a:t>
            </a:r>
            <a:endParaRPr lang="en-US" altLang="zh-CN" sz="2400" b="1" kern="0" dirty="0">
              <a:solidFill>
                <a:srgbClr val="333399"/>
              </a:solidFill>
              <a:latin typeface="Arial"/>
              <a:ea typeface="幼圆"/>
            </a:endParaRPr>
          </a:p>
          <a:p>
            <a:pPr lvl="0" algn="l" fontAlgn="ctr">
              <a:lnSpc>
                <a:spcPct val="150000"/>
              </a:lnSpc>
              <a:spcBef>
                <a:spcPts val="0"/>
              </a:spcBef>
            </a:pPr>
            <a:endParaRPr lang="zh-CN" altLang="en-US" dirty="0"/>
          </a:p>
        </p:txBody>
      </p:sp>
      <p:graphicFrame>
        <p:nvGraphicFramePr>
          <p:cNvPr id="5" name="对象 4"/>
          <p:cNvGraphicFramePr>
            <a:graphicFrameLocks noChangeAspect="1"/>
          </p:cNvGraphicFramePr>
          <p:nvPr>
            <p:extLst>
              <p:ext uri="{D42A27DB-BD31-4B8C-83A1-F6EECF244321}">
                <p14:modId xmlns:p14="http://schemas.microsoft.com/office/powerpoint/2010/main" val="3903918669"/>
              </p:ext>
            </p:extLst>
          </p:nvPr>
        </p:nvGraphicFramePr>
        <p:xfrm>
          <a:off x="4384388" y="2313221"/>
          <a:ext cx="268220" cy="365873"/>
        </p:xfrm>
        <a:graphic>
          <a:graphicData uri="http://schemas.openxmlformats.org/presentationml/2006/ole">
            <mc:AlternateContent xmlns:mc="http://schemas.openxmlformats.org/markup-compatibility/2006">
              <mc:Choice xmlns:v="urn:schemas-microsoft-com:vml" Requires="v">
                <p:oleObj spid="_x0000_s282632" name="Equation" r:id="rId3" imgW="139639" imgH="190417" progId="Equation.DSMT4">
                  <p:embed/>
                </p:oleObj>
              </mc:Choice>
              <mc:Fallback>
                <p:oleObj name="Equation" r:id="rId3" imgW="139639" imgH="190417" progId="Equation.DSMT4">
                  <p:embed/>
                  <p:pic>
                    <p:nvPicPr>
                      <p:cNvPr id="0" name="Object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4388" y="2313221"/>
                        <a:ext cx="268220" cy="365873"/>
                      </a:xfrm>
                      <a:prstGeom prst="rect">
                        <a:avLst/>
                      </a:prstGeom>
                      <a:noFill/>
                      <a:ln>
                        <a:noFill/>
                      </a:ln>
                      <a:effectLst/>
                    </p:spPr>
                  </p:pic>
                </p:oleObj>
              </mc:Fallback>
            </mc:AlternateContent>
          </a:graphicData>
        </a:graphic>
      </p:graphicFrame>
      <p:sp>
        <p:nvSpPr>
          <p:cNvPr id="6" name="矩形 5"/>
          <p:cNvSpPr/>
          <p:nvPr/>
        </p:nvSpPr>
        <p:spPr>
          <a:xfrm>
            <a:off x="0" y="3048426"/>
            <a:ext cx="9144000" cy="1754326"/>
          </a:xfrm>
          <a:prstGeom prst="rect">
            <a:avLst/>
          </a:prstGeom>
        </p:spPr>
        <p:txBody>
          <a:bodyPr wrap="square">
            <a:spAutoFit/>
          </a:bodyPr>
          <a:lstStyle/>
          <a:p>
            <a:pPr lvl="0" algn="l" fontAlgn="ctr">
              <a:lnSpc>
                <a:spcPct val="150000"/>
              </a:lnSpc>
              <a:spcBef>
                <a:spcPts val="0"/>
              </a:spcBef>
            </a:pPr>
            <a:r>
              <a:rPr lang="en-US" altLang="zh-CN" sz="2400" b="1" kern="0" dirty="0" smtClean="0">
                <a:solidFill>
                  <a:srgbClr val="FF3300"/>
                </a:solidFill>
                <a:latin typeface="Arial"/>
                <a:ea typeface="宋体" charset="-122"/>
              </a:rPr>
              <a:t>        TH0</a:t>
            </a:r>
            <a:r>
              <a:rPr lang="zh-CN" altLang="en-US" sz="2400" b="1" kern="0" dirty="0">
                <a:solidFill>
                  <a:srgbClr val="333399"/>
                </a:solidFill>
                <a:latin typeface="Arial"/>
                <a:ea typeface="幼圆"/>
              </a:rPr>
              <a:t>被</a:t>
            </a:r>
            <a:r>
              <a:rPr lang="zh-CN" altLang="en-US" sz="2400" b="1" kern="0" dirty="0">
                <a:solidFill>
                  <a:srgbClr val="3366FF"/>
                </a:solidFill>
                <a:latin typeface="Arial"/>
                <a:ea typeface="幼圆"/>
              </a:rPr>
              <a:t>固定为一个</a:t>
            </a:r>
            <a:r>
              <a:rPr lang="en-US" altLang="zh-CN" sz="2400" b="1" kern="0" dirty="0">
                <a:solidFill>
                  <a:srgbClr val="3366FF"/>
                </a:solidFill>
                <a:latin typeface="Arial"/>
                <a:ea typeface="宋体" charset="-122"/>
              </a:rPr>
              <a:t>8</a:t>
            </a:r>
            <a:r>
              <a:rPr lang="zh-CN" altLang="en-US" sz="2400" b="1" kern="0" dirty="0">
                <a:solidFill>
                  <a:srgbClr val="3366FF"/>
                </a:solidFill>
                <a:latin typeface="Arial"/>
                <a:ea typeface="幼圆"/>
              </a:rPr>
              <a:t>位定时器</a:t>
            </a:r>
            <a:r>
              <a:rPr lang="zh-CN" altLang="en-US" sz="2400" b="1" kern="0" dirty="0">
                <a:solidFill>
                  <a:srgbClr val="333399"/>
                </a:solidFill>
                <a:latin typeface="Arial"/>
                <a:ea typeface="幼圆"/>
              </a:rPr>
              <a:t>（不能作为外部计数模式</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fontAlgn="ctr">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并</a:t>
            </a:r>
            <a:r>
              <a:rPr lang="zh-CN" altLang="en-US" sz="2400" b="1" kern="0" dirty="0">
                <a:solidFill>
                  <a:srgbClr val="333399"/>
                </a:solidFill>
                <a:latin typeface="Arial"/>
                <a:ea typeface="幼圆"/>
              </a:rPr>
              <a:t>使用定时器</a:t>
            </a:r>
            <a:r>
              <a:rPr lang="en-US" altLang="zh-CN" sz="2400" b="1" kern="0" dirty="0">
                <a:solidFill>
                  <a:srgbClr val="333399"/>
                </a:solidFill>
                <a:latin typeface="Arial"/>
                <a:ea typeface="宋体" charset="-122"/>
              </a:rPr>
              <a:t>T1</a:t>
            </a:r>
            <a:r>
              <a:rPr lang="zh-CN" altLang="en-US" sz="2400" b="1" kern="0" dirty="0">
                <a:solidFill>
                  <a:srgbClr val="333399"/>
                </a:solidFill>
                <a:latin typeface="Arial"/>
                <a:ea typeface="幼圆"/>
              </a:rPr>
              <a:t>的状态控制位</a:t>
            </a:r>
            <a:r>
              <a:rPr lang="en-US" altLang="zh-CN" sz="2400" b="1" kern="0" dirty="0">
                <a:solidFill>
                  <a:srgbClr val="333399"/>
                </a:solidFill>
                <a:latin typeface="Arial"/>
                <a:ea typeface="宋体" charset="-122"/>
              </a:rPr>
              <a:t>TR1</a:t>
            </a:r>
            <a:r>
              <a:rPr lang="zh-CN" altLang="en-US" sz="2400" b="1" kern="0" dirty="0">
                <a:solidFill>
                  <a:srgbClr val="333399"/>
                </a:solidFill>
                <a:latin typeface="Arial"/>
                <a:ea typeface="幼圆"/>
              </a:rPr>
              <a:t>和</a:t>
            </a:r>
            <a:r>
              <a:rPr lang="en-US" altLang="zh-CN" sz="2400" b="1" kern="0" dirty="0">
                <a:solidFill>
                  <a:srgbClr val="333399"/>
                </a:solidFill>
                <a:latin typeface="Arial"/>
                <a:ea typeface="宋体" charset="-122"/>
              </a:rPr>
              <a:t>TF1</a:t>
            </a:r>
            <a:r>
              <a:rPr lang="zh-CN" altLang="en-US" sz="2400" b="1" kern="0" dirty="0">
                <a:solidFill>
                  <a:srgbClr val="333399"/>
                </a:solidFill>
                <a:latin typeface="Arial"/>
                <a:ea typeface="幼圆"/>
              </a:rPr>
              <a:t>，同时占用定时器</a:t>
            </a:r>
            <a:r>
              <a:rPr lang="en-US" altLang="zh-CN" sz="2400" b="1" kern="0" dirty="0">
                <a:solidFill>
                  <a:srgbClr val="333399"/>
                </a:solidFill>
                <a:latin typeface="Arial"/>
                <a:ea typeface="宋体" charset="-122"/>
              </a:rPr>
              <a:t>T1</a:t>
            </a:r>
            <a:r>
              <a:rPr lang="zh-CN" altLang="en-US" sz="2400" b="1" kern="0" dirty="0">
                <a:solidFill>
                  <a:srgbClr val="333399"/>
                </a:solidFill>
                <a:latin typeface="Arial"/>
                <a:ea typeface="幼圆"/>
              </a:rPr>
              <a:t>的中断请求源</a:t>
            </a:r>
            <a:r>
              <a:rPr lang="en-US" altLang="zh-CN" sz="2400" b="1" kern="0" dirty="0">
                <a:solidFill>
                  <a:srgbClr val="333399"/>
                </a:solidFill>
                <a:latin typeface="Arial"/>
                <a:ea typeface="宋体" charset="-122"/>
              </a:rPr>
              <a:t>TF1</a:t>
            </a:r>
            <a:r>
              <a:rPr lang="zh-CN" altLang="en-US" sz="2400" b="1" kern="0" dirty="0">
                <a:solidFill>
                  <a:srgbClr val="333399"/>
                </a:solidFill>
                <a:latin typeface="Arial"/>
                <a:ea typeface="幼圆"/>
              </a:rPr>
              <a:t>。</a:t>
            </a:r>
          </a:p>
        </p:txBody>
      </p:sp>
      <p:sp>
        <p:nvSpPr>
          <p:cNvPr id="7" name="矩形 6"/>
          <p:cNvSpPr/>
          <p:nvPr/>
        </p:nvSpPr>
        <p:spPr>
          <a:xfrm>
            <a:off x="0" y="2217429"/>
            <a:ext cx="9036996" cy="461665"/>
          </a:xfrm>
          <a:prstGeom prst="rect">
            <a:avLst/>
          </a:prstGeom>
        </p:spPr>
        <p:txBody>
          <a:bodyPr wrap="square">
            <a:spAutoFit/>
          </a:bodyPr>
          <a:lstStyle/>
          <a:p>
            <a:pPr algn="l"/>
            <a:r>
              <a:rPr lang="en-US" altLang="zh-CN" sz="2400" b="1" kern="0" dirty="0">
                <a:solidFill>
                  <a:srgbClr val="333399"/>
                </a:solidFill>
                <a:latin typeface="Arial"/>
                <a:ea typeface="宋体" charset="-122"/>
              </a:rPr>
              <a:t> </a:t>
            </a:r>
            <a:r>
              <a:rPr lang="en-US" altLang="zh-CN" sz="2400" b="1" kern="0" dirty="0" smtClean="0">
                <a:solidFill>
                  <a:srgbClr val="333399"/>
                </a:solidFill>
                <a:latin typeface="Arial"/>
                <a:ea typeface="宋体" charset="-122"/>
              </a:rPr>
              <a:t>       </a:t>
            </a:r>
            <a:r>
              <a:rPr lang="en-US" altLang="zh-CN" sz="2400" b="1" kern="0" dirty="0" smtClean="0">
                <a:solidFill>
                  <a:srgbClr val="FF0000"/>
                </a:solidFill>
                <a:latin typeface="Arial"/>
                <a:ea typeface="宋体" charset="-122"/>
              </a:rPr>
              <a:t>TL0</a:t>
            </a:r>
            <a:r>
              <a:rPr lang="zh-CN" altLang="en-US" sz="2400" b="1" kern="0" dirty="0">
                <a:solidFill>
                  <a:srgbClr val="333399"/>
                </a:solidFill>
                <a:latin typeface="Arial"/>
                <a:ea typeface="幼圆"/>
              </a:rPr>
              <a:t>使用</a:t>
            </a:r>
            <a:r>
              <a:rPr lang="en-US" altLang="zh-CN" sz="2400" b="1" kern="0" dirty="0">
                <a:solidFill>
                  <a:srgbClr val="333399"/>
                </a:solidFill>
                <a:latin typeface="Arial"/>
                <a:ea typeface="宋体" charset="-122"/>
              </a:rPr>
              <a:t>T0</a:t>
            </a:r>
            <a:r>
              <a:rPr lang="zh-CN" altLang="en-US" sz="2400" b="1" kern="0" dirty="0">
                <a:solidFill>
                  <a:srgbClr val="333399"/>
                </a:solidFill>
                <a:latin typeface="Arial"/>
                <a:ea typeface="幼圆"/>
              </a:rPr>
              <a:t>的状态控制位</a:t>
            </a:r>
            <a:r>
              <a:rPr lang="en-US" altLang="zh-CN" sz="2400" b="1" kern="0" dirty="0">
                <a:solidFill>
                  <a:srgbClr val="333399"/>
                </a:solidFill>
                <a:latin typeface="Arial"/>
                <a:ea typeface="宋体" charset="-122"/>
              </a:rPr>
              <a:t>C/    </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GATE</a:t>
            </a:r>
            <a:r>
              <a:rPr lang="zh-CN" altLang="en-US" sz="2400" b="1" kern="0" dirty="0">
                <a:solidFill>
                  <a:srgbClr val="333399"/>
                </a:solidFill>
                <a:latin typeface="Arial"/>
                <a:ea typeface="幼圆"/>
              </a:rPr>
              <a:t>、</a:t>
            </a:r>
            <a:r>
              <a:rPr lang="en-US" altLang="zh-CN" sz="2400" b="1" kern="0" dirty="0">
                <a:solidFill>
                  <a:srgbClr val="333399"/>
                </a:solidFill>
                <a:latin typeface="Arial"/>
                <a:ea typeface="宋体" charset="-122"/>
              </a:rPr>
              <a:t>TR0</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 TF0 </a:t>
            </a:r>
            <a:endParaRPr lang="zh-CN" altLang="en-US" dirty="0"/>
          </a:p>
        </p:txBody>
      </p:sp>
    </p:spTree>
    <p:extLst>
      <p:ext uri="{BB962C8B-B14F-4D97-AF65-F5344CB8AC3E}">
        <p14:creationId xmlns:p14="http://schemas.microsoft.com/office/powerpoint/2010/main" val="410972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1)">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4"/>
          <p:cNvSpPr>
            <a:spLocks noGrp="1"/>
          </p:cNvSpPr>
          <p:nvPr>
            <p:ph type="sldNum" sz="quarter" idx="4294967295"/>
          </p:nvPr>
        </p:nvSpPr>
        <p:spPr>
          <a:xfrm>
            <a:off x="8470900" y="6489700"/>
            <a:ext cx="2133600" cy="457200"/>
          </a:xfrm>
          <a:prstGeom prst="rect">
            <a:avLst/>
          </a:prstGeom>
        </p:spPr>
        <p:txBody>
          <a:bodyPr/>
          <a:lstStyle/>
          <a:p>
            <a:pPr>
              <a:defRPr/>
            </a:pPr>
            <a:fld id="{88BB2A3C-3889-46E0-A8AB-16AC10FB0A51}" type="slidenum">
              <a:rPr lang="zh-CN" altLang="en-US"/>
              <a:pPr>
                <a:defRPr/>
              </a:pPr>
              <a:t>28</a:t>
            </a:fld>
            <a:endParaRPr lang="en-US" altLang="zh-CN"/>
          </a:p>
        </p:txBody>
      </p:sp>
      <p:sp>
        <p:nvSpPr>
          <p:cNvPr id="93187" name="Rectangle 3"/>
          <p:cNvSpPr>
            <a:spLocks noGrp="1" noChangeArrowheads="1"/>
          </p:cNvSpPr>
          <p:nvPr>
            <p:ph type="body" idx="1"/>
          </p:nvPr>
        </p:nvSpPr>
        <p:spPr>
          <a:xfrm>
            <a:off x="0" y="630237"/>
            <a:ext cx="9144000" cy="5903913"/>
          </a:xfrm>
        </p:spPr>
        <p:txBody>
          <a:bodyPr/>
          <a:lstStyle/>
          <a:p>
            <a:pPr marL="0" indent="0" algn="l" eaLnBrk="1" fontAlgn="ctr" hangingPunct="1">
              <a:lnSpc>
                <a:spcPct val="150000"/>
              </a:lnSpc>
              <a:spcBef>
                <a:spcPts val="0"/>
              </a:spcBef>
              <a:buFont typeface="Wingdings" pitchFamily="2" charset="2"/>
              <a:buNone/>
            </a:pPr>
            <a:r>
              <a:rPr lang="en-US" altLang="zh-CN" sz="2400" b="1" dirty="0" smtClean="0">
                <a:solidFill>
                  <a:srgbClr val="0000FF"/>
                </a:solidFill>
                <a:ea typeface="宋体" charset="-122"/>
              </a:rPr>
              <a:t>        2</a:t>
            </a:r>
            <a:r>
              <a:rPr lang="zh-CN" altLang="en-US" sz="2400" b="1" dirty="0" smtClean="0">
                <a:solidFill>
                  <a:srgbClr val="0000FF"/>
                </a:solidFill>
              </a:rPr>
              <a:t>．</a:t>
            </a:r>
            <a:r>
              <a:rPr lang="en-US" altLang="zh-CN" sz="2400" b="1" dirty="0" smtClean="0">
                <a:solidFill>
                  <a:srgbClr val="0000FF"/>
                </a:solidFill>
                <a:ea typeface="宋体" charset="-122"/>
              </a:rPr>
              <a:t>T0</a:t>
            </a:r>
            <a:r>
              <a:rPr lang="zh-CN" altLang="en-US" sz="2400" b="1" dirty="0" smtClean="0">
                <a:solidFill>
                  <a:srgbClr val="0000FF"/>
                </a:solidFill>
              </a:rPr>
              <a:t>工作在方式</a:t>
            </a:r>
            <a:r>
              <a:rPr lang="en-US" altLang="zh-CN" sz="2400" b="1" dirty="0" smtClean="0">
                <a:solidFill>
                  <a:srgbClr val="0000FF"/>
                </a:solidFill>
                <a:ea typeface="宋体" charset="-122"/>
              </a:rPr>
              <a:t>3</a:t>
            </a:r>
            <a:r>
              <a:rPr lang="zh-CN" altLang="en-US" sz="2400" b="1" dirty="0" smtClean="0">
                <a:solidFill>
                  <a:srgbClr val="0000FF"/>
                </a:solidFill>
              </a:rPr>
              <a:t>时</a:t>
            </a:r>
            <a:r>
              <a:rPr lang="en-US" altLang="zh-CN" sz="2400" b="1" dirty="0" smtClean="0">
                <a:solidFill>
                  <a:srgbClr val="0000FF"/>
                </a:solidFill>
                <a:ea typeface="宋体" charset="-122"/>
              </a:rPr>
              <a:t>T1</a:t>
            </a:r>
            <a:r>
              <a:rPr lang="zh-CN" altLang="en-US" sz="2400" b="1" dirty="0" smtClean="0">
                <a:solidFill>
                  <a:srgbClr val="0000FF"/>
                </a:solidFill>
              </a:rPr>
              <a:t>的各种工作方式</a:t>
            </a:r>
          </a:p>
          <a:p>
            <a:pPr marL="0" indent="0" algn="l" eaLnBrk="1" hangingPunct="1">
              <a:lnSpc>
                <a:spcPct val="150000"/>
              </a:lnSpc>
              <a:spcBef>
                <a:spcPts val="0"/>
              </a:spcBef>
              <a:buFont typeface="Wingdings" pitchFamily="2" charset="2"/>
              <a:buNone/>
            </a:pPr>
            <a:r>
              <a:rPr lang="zh-CN" altLang="en-US" sz="2400" dirty="0" smtClean="0"/>
              <a:t>        一般情况下，</a:t>
            </a:r>
            <a:r>
              <a:rPr lang="zh-CN" altLang="en-US" sz="2400" b="1" dirty="0" smtClean="0">
                <a:solidFill>
                  <a:srgbClr val="3366FF"/>
                </a:solidFill>
              </a:rPr>
              <a:t>当</a:t>
            </a:r>
            <a:r>
              <a:rPr lang="en-US" altLang="zh-CN" sz="2400" b="1" dirty="0" smtClean="0">
                <a:solidFill>
                  <a:srgbClr val="FF3300"/>
                </a:solidFill>
                <a:ea typeface="宋体" charset="-122"/>
              </a:rPr>
              <a:t>T1</a:t>
            </a:r>
            <a:r>
              <a:rPr lang="zh-CN" altLang="en-US" sz="2400" b="1" dirty="0" smtClean="0">
                <a:solidFill>
                  <a:srgbClr val="3366FF"/>
                </a:solidFill>
              </a:rPr>
              <a:t>用作串行口的波特率发生器时，</a:t>
            </a:r>
            <a:r>
              <a:rPr lang="en-US" altLang="zh-CN" sz="2400" b="1" dirty="0" smtClean="0">
                <a:solidFill>
                  <a:srgbClr val="FF3300"/>
                </a:solidFill>
                <a:ea typeface="宋体" charset="-122"/>
              </a:rPr>
              <a:t>T0</a:t>
            </a:r>
            <a:r>
              <a:rPr lang="zh-CN" altLang="en-US" sz="2400" b="1" dirty="0" smtClean="0">
                <a:solidFill>
                  <a:srgbClr val="3366FF"/>
                </a:solidFill>
              </a:rPr>
              <a:t>才工作在方式</a:t>
            </a:r>
            <a:r>
              <a:rPr lang="en-US" altLang="zh-CN" sz="2400" b="1" dirty="0" smtClean="0">
                <a:solidFill>
                  <a:srgbClr val="3366FF"/>
                </a:solidFill>
                <a:ea typeface="宋体" charset="-122"/>
              </a:rPr>
              <a:t>3</a:t>
            </a:r>
            <a:r>
              <a:rPr lang="zh-CN" altLang="en-US" sz="2400" b="1" dirty="0" smtClean="0">
                <a:solidFill>
                  <a:srgbClr val="3366FF"/>
                </a:solidFill>
              </a:rPr>
              <a:t>。</a:t>
            </a:r>
            <a:r>
              <a:rPr lang="en-US" altLang="zh-CN" sz="2400" dirty="0" smtClean="0">
                <a:ea typeface="宋体" charset="-122"/>
              </a:rPr>
              <a:t>T0</a:t>
            </a:r>
            <a:r>
              <a:rPr lang="zh-CN" altLang="en-US" sz="2400" dirty="0" smtClean="0"/>
              <a:t>处于工作方式</a:t>
            </a:r>
            <a:r>
              <a:rPr lang="en-US" altLang="zh-CN" sz="2400" dirty="0" smtClean="0">
                <a:ea typeface="宋体" charset="-122"/>
              </a:rPr>
              <a:t>3</a:t>
            </a:r>
            <a:r>
              <a:rPr lang="zh-CN" altLang="en-US" sz="2400" dirty="0" smtClean="0"/>
              <a:t>时，</a:t>
            </a:r>
            <a:r>
              <a:rPr lang="en-US" altLang="zh-CN" sz="2400" dirty="0" smtClean="0">
                <a:ea typeface="宋体" charset="-122"/>
              </a:rPr>
              <a:t>T1</a:t>
            </a:r>
            <a:r>
              <a:rPr lang="zh-CN" altLang="en-US" sz="2400" dirty="0" smtClean="0"/>
              <a:t>可定为方式</a:t>
            </a:r>
            <a:r>
              <a:rPr lang="en-US" altLang="zh-CN" sz="2400" dirty="0" smtClean="0">
                <a:ea typeface="宋体" charset="-122"/>
              </a:rPr>
              <a:t>0</a:t>
            </a:r>
            <a:r>
              <a:rPr lang="zh-CN" altLang="en-US" sz="2400" dirty="0" smtClean="0"/>
              <a:t>、方式</a:t>
            </a:r>
            <a:r>
              <a:rPr lang="en-US" altLang="zh-CN" sz="2400" dirty="0" smtClean="0">
                <a:ea typeface="宋体" charset="-122"/>
              </a:rPr>
              <a:t>1</a:t>
            </a:r>
            <a:r>
              <a:rPr lang="zh-CN" altLang="en-US" sz="2400" dirty="0" smtClean="0"/>
              <a:t>和方式</a:t>
            </a:r>
            <a:r>
              <a:rPr lang="en-US" altLang="zh-CN" sz="2400" dirty="0" smtClean="0">
                <a:ea typeface="宋体" charset="-122"/>
              </a:rPr>
              <a:t>2</a:t>
            </a:r>
            <a:r>
              <a:rPr lang="zh-CN" altLang="en-US" sz="2400" dirty="0" smtClean="0"/>
              <a:t>，用来作为串行口的波特率发生器，或不需要中断的场合。</a:t>
            </a:r>
          </a:p>
          <a:p>
            <a:pPr marL="0" indent="0">
              <a:lnSpc>
                <a:spcPct val="150000"/>
              </a:lnSpc>
              <a:buNone/>
            </a:pPr>
            <a:endParaRPr lang="zh-CN" altLang="en-US" dirty="0" smtClean="0">
              <a:ea typeface="宋体" charset="-122"/>
            </a:endParaRPr>
          </a:p>
        </p:txBody>
      </p:sp>
    </p:spTree>
    <p:extLst>
      <p:ext uri="{BB962C8B-B14F-4D97-AF65-F5344CB8AC3E}">
        <p14:creationId xmlns:p14="http://schemas.microsoft.com/office/powerpoint/2010/main" val="1291448682"/>
      </p:ext>
    </p:extLst>
  </p:cSld>
  <p:clrMapOvr>
    <a:masterClrMapping/>
  </p:clrMapOvr>
  <p:transition>
    <p:random/>
    <p:sndAc>
      <p:stSnd>
        <p:snd r:embed="rId2" name="camera.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1D592778-B9DF-4724-9E96-C16DF5E5AC6D}" type="slidenum">
              <a:rPr lang="zh-CN" altLang="en-US"/>
              <a:pPr>
                <a:defRPr/>
              </a:pPr>
              <a:t>29</a:t>
            </a:fld>
            <a:endParaRPr lang="en-US" altLang="zh-CN"/>
          </a:p>
        </p:txBody>
      </p:sp>
      <p:sp>
        <p:nvSpPr>
          <p:cNvPr id="21506" name="内容占位符 1"/>
          <p:cNvSpPr>
            <a:spLocks noGrp="1"/>
          </p:cNvSpPr>
          <p:nvPr>
            <p:ph/>
          </p:nvPr>
        </p:nvSpPr>
        <p:spPr>
          <a:xfrm>
            <a:off x="0" y="622300"/>
            <a:ext cx="9144000" cy="5410200"/>
          </a:xfrm>
        </p:spPr>
        <p:txBody>
          <a:bodyPr/>
          <a:lstStyle/>
          <a:p>
            <a:pPr eaLnBrk="1" hangingPunct="1">
              <a:lnSpc>
                <a:spcPct val="130000"/>
              </a:lnSpc>
            </a:pPr>
            <a:r>
              <a:rPr lang="zh-CN" altLang="en-US" b="1" dirty="0" smtClean="0">
                <a:solidFill>
                  <a:srgbClr val="0000FF"/>
                </a:solidFill>
                <a:latin typeface="黑体" pitchFamily="2" charset="-122"/>
              </a:rPr>
              <a:t>（</a:t>
            </a:r>
            <a:r>
              <a:rPr lang="en-US" altLang="zh-CN" b="1" dirty="0" smtClean="0">
                <a:solidFill>
                  <a:srgbClr val="0000FF"/>
                </a:solidFill>
                <a:latin typeface="黑体" pitchFamily="2" charset="-122"/>
              </a:rPr>
              <a:t>1</a:t>
            </a:r>
            <a:r>
              <a:rPr lang="zh-CN" altLang="en-US" b="1" dirty="0" smtClean="0">
                <a:solidFill>
                  <a:srgbClr val="0000FF"/>
                </a:solidFill>
                <a:latin typeface="黑体" pitchFamily="2" charset="-122"/>
              </a:rPr>
              <a:t>）</a:t>
            </a:r>
            <a:r>
              <a:rPr lang="en-US" altLang="zh-CN" b="1" dirty="0" smtClean="0">
                <a:solidFill>
                  <a:srgbClr val="0000FF"/>
                </a:solidFill>
                <a:latin typeface="黑体" pitchFamily="2" charset="-122"/>
              </a:rPr>
              <a:t>T1</a:t>
            </a:r>
            <a:r>
              <a:rPr lang="zh-CN" altLang="en-US" b="1" dirty="0" smtClean="0">
                <a:solidFill>
                  <a:srgbClr val="0000FF"/>
                </a:solidFill>
                <a:latin typeface="黑体" pitchFamily="2" charset="-122"/>
              </a:rPr>
              <a:t>工作在方式</a:t>
            </a:r>
            <a:r>
              <a:rPr lang="en-US" altLang="zh-CN" b="1" dirty="0" smtClean="0">
                <a:solidFill>
                  <a:srgbClr val="0000FF"/>
                </a:solidFill>
                <a:latin typeface="黑体" pitchFamily="2" charset="-122"/>
              </a:rPr>
              <a:t>0</a:t>
            </a:r>
            <a:endParaRPr lang="zh-CN" altLang="en-US" b="1" dirty="0" smtClean="0">
              <a:solidFill>
                <a:srgbClr val="0000FF"/>
              </a:solidFill>
              <a:latin typeface="黑体" pitchFamily="2" charset="-122"/>
            </a:endParaRPr>
          </a:p>
          <a:p>
            <a:pPr marL="0" indent="0" algn="l" eaLnBrk="1" hangingPunct="1">
              <a:lnSpc>
                <a:spcPct val="150000"/>
              </a:lnSpc>
              <a:spcBef>
                <a:spcPts val="0"/>
              </a:spcBef>
            </a:pPr>
            <a:r>
              <a:rPr lang="en-US" altLang="zh-CN" dirty="0" smtClean="0">
                <a:ea typeface="宋体" charset="-122"/>
              </a:rPr>
              <a:t>        T1</a:t>
            </a:r>
            <a:r>
              <a:rPr lang="zh-CN" altLang="en-US" dirty="0" smtClean="0"/>
              <a:t>的控制字中</a:t>
            </a:r>
            <a:r>
              <a:rPr lang="en-US" altLang="zh-CN" b="1" dirty="0" smtClean="0">
                <a:solidFill>
                  <a:srgbClr val="3366FF"/>
                </a:solidFill>
                <a:ea typeface="宋体" charset="-122"/>
              </a:rPr>
              <a:t>M1</a:t>
            </a:r>
            <a:r>
              <a:rPr lang="zh-CN" altLang="en-US" b="1" dirty="0" smtClean="0">
                <a:solidFill>
                  <a:srgbClr val="3366FF"/>
                </a:solidFill>
              </a:rPr>
              <a:t>、</a:t>
            </a:r>
            <a:r>
              <a:rPr lang="en-US" altLang="zh-CN" b="1" dirty="0" smtClean="0">
                <a:solidFill>
                  <a:srgbClr val="3366FF"/>
                </a:solidFill>
                <a:ea typeface="宋体" charset="-122"/>
              </a:rPr>
              <a:t>M0 = 00</a:t>
            </a:r>
            <a:r>
              <a:rPr lang="zh-CN" altLang="en-US" dirty="0" smtClean="0"/>
              <a:t>时，</a:t>
            </a:r>
            <a:r>
              <a:rPr lang="en-US" altLang="zh-CN" dirty="0" smtClean="0">
                <a:ea typeface="宋体" charset="-122"/>
              </a:rPr>
              <a:t>T1</a:t>
            </a:r>
            <a:r>
              <a:rPr lang="zh-CN" altLang="en-US" dirty="0" smtClean="0"/>
              <a:t>工作在方式</a:t>
            </a:r>
            <a:r>
              <a:rPr lang="en-US" altLang="zh-CN" dirty="0" smtClean="0">
                <a:ea typeface="宋体" charset="-122"/>
              </a:rPr>
              <a:t>0</a:t>
            </a:r>
            <a:r>
              <a:rPr lang="zh-CN" altLang="en-US" dirty="0" smtClean="0"/>
              <a:t>，工作示意图如</a:t>
            </a:r>
            <a:r>
              <a:rPr lang="zh-CN" altLang="en-US" b="1" dirty="0" smtClean="0">
                <a:solidFill>
                  <a:srgbClr val="3366FF"/>
                </a:solidFill>
              </a:rPr>
              <a:t>图</a:t>
            </a:r>
            <a:r>
              <a:rPr lang="en-US" altLang="zh-CN" dirty="0">
                <a:solidFill>
                  <a:srgbClr val="3366FF"/>
                </a:solidFill>
                <a:ea typeface="宋体" charset="-122"/>
              </a:rPr>
              <a:t>9</a:t>
            </a:r>
            <a:r>
              <a:rPr lang="en-US" altLang="zh-CN" b="1" dirty="0" smtClean="0">
                <a:solidFill>
                  <a:srgbClr val="3366FF"/>
                </a:solidFill>
                <a:ea typeface="宋体" charset="-122"/>
              </a:rPr>
              <a:t>-9</a:t>
            </a:r>
            <a:r>
              <a:rPr lang="zh-CN" altLang="en-US" b="1" dirty="0" smtClean="0">
                <a:ea typeface="宋体" charset="-122"/>
              </a:rPr>
              <a:t>所示</a:t>
            </a:r>
            <a:r>
              <a:rPr lang="zh-CN" altLang="en-US" dirty="0" smtClean="0"/>
              <a:t>。</a:t>
            </a:r>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r>
              <a:rPr lang="zh-CN" altLang="en-US" sz="2000" dirty="0" smtClean="0"/>
              <a:t>      </a:t>
            </a:r>
          </a:p>
          <a:p>
            <a:pPr eaLnBrk="1" hangingPunct="1">
              <a:lnSpc>
                <a:spcPct val="130000"/>
              </a:lnSpc>
            </a:pPr>
            <a:endParaRPr lang="zh-CN" altLang="en-US" sz="2000" dirty="0" smtClean="0"/>
          </a:p>
        </p:txBody>
      </p:sp>
      <p:pic>
        <p:nvPicPr>
          <p:cNvPr id="21516" name="Picture 12" descr="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550" y="2276474"/>
            <a:ext cx="8797932" cy="2816225"/>
          </a:xfrm>
          <a:prstGeom prst="rect">
            <a:avLst/>
          </a:prstGeom>
          <a:noFill/>
          <a:extLst>
            <a:ext uri="{909E8E84-426E-40DD-AFC4-6F175D3DCCD1}">
              <a14:hiddenFill xmlns:a14="http://schemas.microsoft.com/office/drawing/2010/main">
                <a:solidFill>
                  <a:srgbClr val="FFFFFF"/>
                </a:solidFill>
              </a14:hiddenFill>
            </a:ext>
          </a:extLst>
        </p:spPr>
      </p:pic>
      <p:sp>
        <p:nvSpPr>
          <p:cNvPr id="21517" name="Rectangle 13"/>
          <p:cNvSpPr>
            <a:spLocks noChangeArrowheads="1"/>
          </p:cNvSpPr>
          <p:nvPr/>
        </p:nvSpPr>
        <p:spPr bwMode="auto">
          <a:xfrm>
            <a:off x="1806575" y="5772151"/>
            <a:ext cx="5630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dirty="0" smtClean="0">
                <a:solidFill>
                  <a:srgbClr val="FF3300"/>
                </a:solidFill>
                <a:ea typeface="黑体" pitchFamily="2" charset="-122"/>
                <a:cs typeface="Arial" charset="0"/>
              </a:rPr>
              <a:t>图</a:t>
            </a:r>
            <a:r>
              <a:rPr lang="en-US" altLang="zh-CN" sz="2000" dirty="0">
                <a:solidFill>
                  <a:srgbClr val="FF3300"/>
                </a:solidFill>
                <a:ea typeface="黑体" pitchFamily="2" charset="-122"/>
                <a:cs typeface="Arial" charset="0"/>
              </a:rPr>
              <a:t>9</a:t>
            </a:r>
            <a:r>
              <a:rPr lang="en-US" altLang="zh-CN" sz="2000" dirty="0" smtClean="0">
                <a:solidFill>
                  <a:srgbClr val="FF3300"/>
                </a:solidFill>
                <a:ea typeface="黑体" pitchFamily="2" charset="-122"/>
                <a:cs typeface="Arial" charset="0"/>
              </a:rPr>
              <a:t>-9  </a:t>
            </a:r>
            <a:r>
              <a:rPr lang="en-US" altLang="zh-CN" sz="2000" dirty="0">
                <a:solidFill>
                  <a:srgbClr val="3333CC"/>
                </a:solidFill>
                <a:ea typeface="黑体" pitchFamily="2" charset="-122"/>
                <a:cs typeface="Arial" charset="0"/>
              </a:rPr>
              <a:t>T0</a:t>
            </a:r>
            <a:r>
              <a:rPr lang="zh-CN" altLang="en-US" sz="2000" dirty="0">
                <a:solidFill>
                  <a:srgbClr val="3333CC"/>
                </a:solidFill>
                <a:ea typeface="黑体" pitchFamily="2" charset="-122"/>
                <a:cs typeface="Arial" charset="0"/>
              </a:rPr>
              <a:t>工作在方式</a:t>
            </a:r>
            <a:r>
              <a:rPr lang="en-US" altLang="zh-CN" sz="2000" dirty="0">
                <a:solidFill>
                  <a:srgbClr val="3333CC"/>
                </a:solidFill>
                <a:ea typeface="黑体" pitchFamily="2" charset="-122"/>
                <a:cs typeface="Arial" charset="0"/>
              </a:rPr>
              <a:t>3</a:t>
            </a:r>
            <a:r>
              <a:rPr lang="zh-CN" altLang="en-US" sz="2000" dirty="0">
                <a:solidFill>
                  <a:srgbClr val="3333CC"/>
                </a:solidFill>
                <a:ea typeface="黑体" pitchFamily="2" charset="-122"/>
                <a:cs typeface="Arial" charset="0"/>
              </a:rPr>
              <a:t>时</a:t>
            </a:r>
            <a:r>
              <a:rPr lang="en-US" altLang="zh-CN" sz="2000" dirty="0">
                <a:solidFill>
                  <a:srgbClr val="3333CC"/>
                </a:solidFill>
                <a:ea typeface="黑体" pitchFamily="2" charset="-122"/>
                <a:cs typeface="Arial" charset="0"/>
              </a:rPr>
              <a:t>T1</a:t>
            </a:r>
            <a:r>
              <a:rPr lang="zh-CN" altLang="en-US" sz="2000" dirty="0">
                <a:solidFill>
                  <a:srgbClr val="3333CC"/>
                </a:solidFill>
                <a:ea typeface="黑体" pitchFamily="2" charset="-122"/>
                <a:cs typeface="Arial" charset="0"/>
              </a:rPr>
              <a:t>为方式</a:t>
            </a:r>
            <a:r>
              <a:rPr lang="en-US" altLang="zh-CN" sz="2000" dirty="0">
                <a:solidFill>
                  <a:srgbClr val="3333CC"/>
                </a:solidFill>
                <a:ea typeface="黑体" pitchFamily="2" charset="-122"/>
                <a:cs typeface="Arial" charset="0"/>
              </a:rPr>
              <a:t>0</a:t>
            </a:r>
            <a:r>
              <a:rPr lang="zh-CN" altLang="en-US" sz="2000" dirty="0">
                <a:solidFill>
                  <a:srgbClr val="3333CC"/>
                </a:solidFill>
                <a:ea typeface="黑体" pitchFamily="2" charset="-122"/>
                <a:cs typeface="Arial" charset="0"/>
              </a:rPr>
              <a:t>的工作示意图</a:t>
            </a:r>
          </a:p>
        </p:txBody>
      </p:sp>
    </p:spTree>
    <p:extLst>
      <p:ext uri="{BB962C8B-B14F-4D97-AF65-F5344CB8AC3E}">
        <p14:creationId xmlns:p14="http://schemas.microsoft.com/office/powerpoint/2010/main" val="16588589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813D2FDC-13E3-4DDE-8AC9-9ED035814EDE}" type="slidenum">
              <a:rPr lang="zh-CN" altLang="en-US"/>
              <a:pPr>
                <a:defRPr/>
              </a:pPr>
              <a:t>30</a:t>
            </a:fld>
            <a:endParaRPr lang="en-US" altLang="zh-CN"/>
          </a:p>
        </p:txBody>
      </p:sp>
      <p:sp>
        <p:nvSpPr>
          <p:cNvPr id="22530" name="内容占位符 1"/>
          <p:cNvSpPr>
            <a:spLocks noGrp="1"/>
          </p:cNvSpPr>
          <p:nvPr>
            <p:ph/>
          </p:nvPr>
        </p:nvSpPr>
        <p:spPr>
          <a:xfrm>
            <a:off x="0" y="667544"/>
            <a:ext cx="8686800" cy="5410200"/>
          </a:xfrm>
        </p:spPr>
        <p:txBody>
          <a:bodyPr/>
          <a:lstStyle/>
          <a:p>
            <a:pPr eaLnBrk="1" hangingPunct="1">
              <a:lnSpc>
                <a:spcPct val="130000"/>
              </a:lnSpc>
            </a:pPr>
            <a:r>
              <a:rPr lang="zh-CN" altLang="en-US" b="1" dirty="0" smtClean="0">
                <a:solidFill>
                  <a:srgbClr val="0000FF"/>
                </a:solidFill>
              </a:rPr>
              <a:t>（</a:t>
            </a:r>
            <a:r>
              <a:rPr lang="en-US" altLang="zh-CN" b="1" dirty="0" smtClean="0">
                <a:solidFill>
                  <a:srgbClr val="0000FF"/>
                </a:solidFill>
                <a:ea typeface="宋体" charset="-122"/>
              </a:rPr>
              <a:t>2</a:t>
            </a:r>
            <a:r>
              <a:rPr lang="zh-CN" altLang="en-US" b="1" dirty="0" smtClean="0">
                <a:solidFill>
                  <a:srgbClr val="0000FF"/>
                </a:solidFill>
              </a:rPr>
              <a:t>）</a:t>
            </a:r>
            <a:r>
              <a:rPr lang="en-US" altLang="zh-CN" b="1" dirty="0" smtClean="0">
                <a:solidFill>
                  <a:srgbClr val="0000FF"/>
                </a:solidFill>
                <a:ea typeface="宋体" charset="-122"/>
              </a:rPr>
              <a:t>T1</a:t>
            </a:r>
            <a:r>
              <a:rPr lang="zh-CN" altLang="en-US" b="1" dirty="0" smtClean="0">
                <a:solidFill>
                  <a:srgbClr val="0000FF"/>
                </a:solidFill>
              </a:rPr>
              <a:t>工作在方式</a:t>
            </a:r>
            <a:r>
              <a:rPr lang="en-US" altLang="zh-CN" b="1" dirty="0" smtClean="0">
                <a:solidFill>
                  <a:srgbClr val="0000FF"/>
                </a:solidFill>
                <a:ea typeface="宋体" charset="-122"/>
              </a:rPr>
              <a:t>1</a:t>
            </a:r>
            <a:endParaRPr lang="zh-CN" altLang="en-US" b="1" dirty="0" smtClean="0">
              <a:solidFill>
                <a:srgbClr val="0000FF"/>
              </a:solidFill>
            </a:endParaRPr>
          </a:p>
          <a:p>
            <a:pPr marL="0" indent="0" algn="l" eaLnBrk="1" hangingPunct="1">
              <a:lnSpc>
                <a:spcPct val="150000"/>
              </a:lnSpc>
              <a:spcBef>
                <a:spcPts val="0"/>
              </a:spcBef>
            </a:pPr>
            <a:r>
              <a:rPr lang="zh-CN" altLang="en-US" dirty="0" smtClean="0"/>
              <a:t>        当</a:t>
            </a:r>
            <a:r>
              <a:rPr lang="en-US" altLang="zh-CN" dirty="0" smtClean="0">
                <a:ea typeface="宋体" charset="-122"/>
              </a:rPr>
              <a:t>T1</a:t>
            </a:r>
            <a:r>
              <a:rPr lang="zh-CN" altLang="en-US" dirty="0" smtClean="0"/>
              <a:t>的控制字中</a:t>
            </a:r>
            <a:r>
              <a:rPr lang="en-US" altLang="zh-CN" b="1" dirty="0" smtClean="0">
                <a:solidFill>
                  <a:srgbClr val="3366FF"/>
                </a:solidFill>
                <a:ea typeface="宋体" charset="-122"/>
              </a:rPr>
              <a:t>M1</a:t>
            </a:r>
            <a:r>
              <a:rPr lang="zh-CN" altLang="en-US" b="1" dirty="0" smtClean="0">
                <a:solidFill>
                  <a:srgbClr val="3366FF"/>
                </a:solidFill>
              </a:rPr>
              <a:t>、</a:t>
            </a:r>
            <a:r>
              <a:rPr lang="en-US" altLang="zh-CN" b="1" dirty="0" smtClean="0">
                <a:solidFill>
                  <a:srgbClr val="3366FF"/>
                </a:solidFill>
                <a:ea typeface="宋体" charset="-122"/>
              </a:rPr>
              <a:t>M0 = 01</a:t>
            </a:r>
            <a:r>
              <a:rPr lang="zh-CN" altLang="en-US" dirty="0" smtClean="0"/>
              <a:t>时，</a:t>
            </a:r>
            <a:r>
              <a:rPr lang="en-US" altLang="zh-CN" dirty="0" smtClean="0">
                <a:ea typeface="宋体" charset="-122"/>
              </a:rPr>
              <a:t>T1</a:t>
            </a:r>
            <a:r>
              <a:rPr lang="zh-CN" altLang="en-US" dirty="0" smtClean="0"/>
              <a:t>工作在方式</a:t>
            </a:r>
            <a:r>
              <a:rPr lang="en-US" altLang="zh-CN" dirty="0" smtClean="0">
                <a:ea typeface="宋体" charset="-122"/>
              </a:rPr>
              <a:t>1</a:t>
            </a:r>
            <a:r>
              <a:rPr lang="zh-CN" altLang="en-US" dirty="0" smtClean="0"/>
              <a:t>，工作示意图如图</a:t>
            </a:r>
            <a:r>
              <a:rPr lang="en-US" altLang="zh-CN" dirty="0">
                <a:ea typeface="宋体" charset="-122"/>
              </a:rPr>
              <a:t>9</a:t>
            </a:r>
            <a:r>
              <a:rPr lang="en-US" altLang="zh-CN" dirty="0" smtClean="0">
                <a:ea typeface="宋体" charset="-122"/>
              </a:rPr>
              <a:t>-10</a:t>
            </a:r>
            <a:r>
              <a:rPr lang="zh-CN" altLang="en-US" dirty="0" smtClean="0"/>
              <a:t>所示。</a:t>
            </a:r>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r>
              <a:rPr lang="zh-CN" altLang="en-US" sz="2000" dirty="0" smtClean="0"/>
              <a:t>    </a:t>
            </a:r>
            <a:endParaRPr lang="zh-CN" altLang="en-US" dirty="0" smtClean="0"/>
          </a:p>
        </p:txBody>
      </p:sp>
      <p:pic>
        <p:nvPicPr>
          <p:cNvPr id="22540" name="Picture 12" descr="6-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937" y="2370138"/>
            <a:ext cx="8358159" cy="3014662"/>
          </a:xfrm>
          <a:prstGeom prst="rect">
            <a:avLst/>
          </a:prstGeom>
          <a:noFill/>
          <a:extLst>
            <a:ext uri="{909E8E84-426E-40DD-AFC4-6F175D3DCCD1}">
              <a14:hiddenFill xmlns:a14="http://schemas.microsoft.com/office/drawing/2010/main">
                <a:solidFill>
                  <a:srgbClr val="FFFFFF"/>
                </a:solidFill>
              </a14:hiddenFill>
            </a:ext>
          </a:extLst>
        </p:spPr>
      </p:pic>
      <p:sp>
        <p:nvSpPr>
          <p:cNvPr id="22541" name="Rectangle 13"/>
          <p:cNvSpPr>
            <a:spLocks noChangeArrowheads="1"/>
          </p:cNvSpPr>
          <p:nvPr/>
        </p:nvSpPr>
        <p:spPr bwMode="auto">
          <a:xfrm>
            <a:off x="1814827" y="5755957"/>
            <a:ext cx="5824223"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30000"/>
              </a:lnSpc>
              <a:spcBef>
                <a:spcPct val="20000"/>
              </a:spcBef>
              <a:buClr>
                <a:schemeClr val="bg2"/>
              </a:buClr>
              <a:buSzPct val="75000"/>
              <a:buFont typeface="Wingdings" pitchFamily="2" charset="2"/>
              <a:buNone/>
            </a:pPr>
            <a:r>
              <a:rPr lang="zh-CN" altLang="en-US" sz="2000" b="1" dirty="0" smtClean="0">
                <a:solidFill>
                  <a:srgbClr val="FF3300"/>
                </a:solidFill>
                <a:ea typeface="黑体" pitchFamily="2" charset="-122"/>
                <a:cs typeface="Arial" charset="0"/>
              </a:rPr>
              <a:t>图</a:t>
            </a:r>
            <a:r>
              <a:rPr lang="en-US" altLang="zh-CN" sz="2000" b="1" dirty="0">
                <a:solidFill>
                  <a:srgbClr val="FF3300"/>
                </a:solidFill>
                <a:ea typeface="黑体" pitchFamily="2" charset="-122"/>
                <a:cs typeface="Arial" charset="0"/>
              </a:rPr>
              <a:t>9</a:t>
            </a:r>
            <a:r>
              <a:rPr lang="en-US" altLang="zh-CN" sz="2000" b="1" dirty="0" smtClean="0">
                <a:solidFill>
                  <a:srgbClr val="FF3300"/>
                </a:solidFill>
                <a:ea typeface="黑体" pitchFamily="2" charset="-122"/>
                <a:cs typeface="Arial" charset="0"/>
              </a:rPr>
              <a:t>-10</a:t>
            </a:r>
            <a:r>
              <a:rPr lang="en-US" altLang="zh-CN" sz="2000" dirty="0" smtClean="0">
                <a:solidFill>
                  <a:srgbClr val="3333CC"/>
                </a:solidFill>
                <a:ea typeface="黑体" pitchFamily="2" charset="-122"/>
                <a:cs typeface="Arial" charset="0"/>
              </a:rPr>
              <a:t>  </a:t>
            </a:r>
            <a:r>
              <a:rPr lang="en-US" altLang="zh-CN" sz="2000" dirty="0">
                <a:solidFill>
                  <a:srgbClr val="3333CC"/>
                </a:solidFill>
                <a:ea typeface="黑体" pitchFamily="2" charset="-122"/>
                <a:cs typeface="Arial" charset="0"/>
              </a:rPr>
              <a:t>T0</a:t>
            </a:r>
            <a:r>
              <a:rPr lang="zh-CN" altLang="en-US" sz="2000" dirty="0">
                <a:solidFill>
                  <a:srgbClr val="3333CC"/>
                </a:solidFill>
                <a:ea typeface="黑体" pitchFamily="2" charset="-122"/>
                <a:cs typeface="Arial" charset="0"/>
              </a:rPr>
              <a:t>工作在方式</a:t>
            </a:r>
            <a:r>
              <a:rPr lang="en-US" altLang="zh-CN" sz="2000" dirty="0">
                <a:solidFill>
                  <a:srgbClr val="3333CC"/>
                </a:solidFill>
                <a:ea typeface="黑体" pitchFamily="2" charset="-122"/>
                <a:cs typeface="Arial" charset="0"/>
              </a:rPr>
              <a:t>3</a:t>
            </a:r>
            <a:r>
              <a:rPr lang="zh-CN" altLang="en-US" sz="2000" dirty="0">
                <a:solidFill>
                  <a:srgbClr val="3333CC"/>
                </a:solidFill>
                <a:ea typeface="黑体" pitchFamily="2" charset="-122"/>
                <a:cs typeface="Arial" charset="0"/>
              </a:rPr>
              <a:t>时</a:t>
            </a:r>
            <a:r>
              <a:rPr lang="en-US" altLang="zh-CN" sz="2000" dirty="0">
                <a:solidFill>
                  <a:srgbClr val="3333CC"/>
                </a:solidFill>
                <a:ea typeface="黑体" pitchFamily="2" charset="-122"/>
                <a:cs typeface="Arial" charset="0"/>
              </a:rPr>
              <a:t>T1</a:t>
            </a:r>
            <a:r>
              <a:rPr lang="zh-CN" altLang="en-US" sz="2000" dirty="0">
                <a:solidFill>
                  <a:srgbClr val="3333CC"/>
                </a:solidFill>
                <a:ea typeface="黑体" pitchFamily="2" charset="-122"/>
                <a:cs typeface="Arial" charset="0"/>
              </a:rPr>
              <a:t>为方式</a:t>
            </a:r>
            <a:r>
              <a:rPr lang="en-US" altLang="zh-CN" sz="2000" dirty="0">
                <a:solidFill>
                  <a:srgbClr val="3333CC"/>
                </a:solidFill>
                <a:ea typeface="黑体" pitchFamily="2" charset="-122"/>
                <a:cs typeface="Arial" charset="0"/>
              </a:rPr>
              <a:t>1</a:t>
            </a:r>
            <a:r>
              <a:rPr lang="zh-CN" altLang="en-US" sz="2000" dirty="0">
                <a:solidFill>
                  <a:srgbClr val="3333CC"/>
                </a:solidFill>
                <a:ea typeface="黑体" pitchFamily="2" charset="-122"/>
                <a:cs typeface="Arial" charset="0"/>
              </a:rPr>
              <a:t>的工作示意图</a:t>
            </a:r>
          </a:p>
        </p:txBody>
      </p:sp>
    </p:spTree>
    <p:extLst>
      <p:ext uri="{BB962C8B-B14F-4D97-AF65-F5344CB8AC3E}">
        <p14:creationId xmlns:p14="http://schemas.microsoft.com/office/powerpoint/2010/main" val="151961182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2B26A920-9856-468C-8AA0-AFD415AC7EA1}" type="slidenum">
              <a:rPr lang="zh-CN" altLang="en-US"/>
              <a:pPr>
                <a:defRPr/>
              </a:pPr>
              <a:t>31</a:t>
            </a:fld>
            <a:endParaRPr lang="en-US" altLang="zh-CN"/>
          </a:p>
        </p:txBody>
      </p:sp>
      <p:sp>
        <p:nvSpPr>
          <p:cNvPr id="23554" name="内容占位符 1"/>
          <p:cNvSpPr>
            <a:spLocks noGrp="1"/>
          </p:cNvSpPr>
          <p:nvPr>
            <p:ph/>
          </p:nvPr>
        </p:nvSpPr>
        <p:spPr>
          <a:xfrm>
            <a:off x="0" y="660400"/>
            <a:ext cx="8686800" cy="5410200"/>
          </a:xfrm>
        </p:spPr>
        <p:txBody>
          <a:bodyPr/>
          <a:lstStyle/>
          <a:p>
            <a:pPr eaLnBrk="1" hangingPunct="1">
              <a:lnSpc>
                <a:spcPct val="130000"/>
              </a:lnSpc>
            </a:pPr>
            <a:r>
              <a:rPr lang="zh-CN" altLang="en-US" dirty="0" smtClean="0">
                <a:solidFill>
                  <a:srgbClr val="0000FF"/>
                </a:solidFill>
              </a:rPr>
              <a:t>（</a:t>
            </a:r>
            <a:r>
              <a:rPr lang="en-US" altLang="zh-CN" dirty="0" smtClean="0">
                <a:solidFill>
                  <a:srgbClr val="0000FF"/>
                </a:solidFill>
                <a:ea typeface="宋体" charset="-122"/>
              </a:rPr>
              <a:t>3</a:t>
            </a:r>
            <a:r>
              <a:rPr lang="zh-CN" altLang="en-US" dirty="0" smtClean="0">
                <a:solidFill>
                  <a:srgbClr val="0000FF"/>
                </a:solidFill>
              </a:rPr>
              <a:t>）</a:t>
            </a:r>
            <a:r>
              <a:rPr lang="en-US" altLang="zh-CN" dirty="0" smtClean="0">
                <a:solidFill>
                  <a:srgbClr val="0000FF"/>
                </a:solidFill>
                <a:ea typeface="宋体" charset="-122"/>
              </a:rPr>
              <a:t>T1</a:t>
            </a:r>
            <a:r>
              <a:rPr lang="zh-CN" altLang="en-US" dirty="0" smtClean="0">
                <a:solidFill>
                  <a:srgbClr val="0000FF"/>
                </a:solidFill>
              </a:rPr>
              <a:t>工作在方式</a:t>
            </a:r>
            <a:r>
              <a:rPr lang="en-US" altLang="zh-CN" dirty="0" smtClean="0">
                <a:solidFill>
                  <a:srgbClr val="0000FF"/>
                </a:solidFill>
                <a:ea typeface="宋体" charset="-122"/>
              </a:rPr>
              <a:t>2</a:t>
            </a:r>
            <a:endParaRPr lang="zh-CN" altLang="en-US" dirty="0" smtClean="0">
              <a:solidFill>
                <a:srgbClr val="0000FF"/>
              </a:solidFill>
            </a:endParaRPr>
          </a:p>
          <a:p>
            <a:pPr marL="0" indent="0" algn="l" eaLnBrk="1" hangingPunct="1">
              <a:lnSpc>
                <a:spcPct val="150000"/>
              </a:lnSpc>
              <a:spcBef>
                <a:spcPts val="0"/>
              </a:spcBef>
            </a:pPr>
            <a:r>
              <a:rPr lang="zh-CN" altLang="en-US" dirty="0" smtClean="0"/>
              <a:t>        当</a:t>
            </a:r>
            <a:r>
              <a:rPr lang="en-US" altLang="zh-CN" dirty="0" smtClean="0">
                <a:ea typeface="宋体" charset="-122"/>
              </a:rPr>
              <a:t>T1</a:t>
            </a:r>
            <a:r>
              <a:rPr lang="zh-CN" altLang="en-US" dirty="0" smtClean="0"/>
              <a:t>的控制字中</a:t>
            </a:r>
            <a:r>
              <a:rPr lang="en-US" altLang="zh-CN" b="1" dirty="0" smtClean="0">
                <a:solidFill>
                  <a:srgbClr val="3366FF"/>
                </a:solidFill>
                <a:ea typeface="宋体" charset="-122"/>
              </a:rPr>
              <a:t>M1</a:t>
            </a:r>
            <a:r>
              <a:rPr lang="zh-CN" altLang="en-US" b="1" dirty="0" smtClean="0">
                <a:solidFill>
                  <a:srgbClr val="3366FF"/>
                </a:solidFill>
              </a:rPr>
              <a:t>、</a:t>
            </a:r>
            <a:r>
              <a:rPr lang="en-US" altLang="zh-CN" b="1" dirty="0" smtClean="0">
                <a:solidFill>
                  <a:srgbClr val="3366FF"/>
                </a:solidFill>
                <a:ea typeface="宋体" charset="-122"/>
              </a:rPr>
              <a:t>M0 = 10</a:t>
            </a:r>
            <a:r>
              <a:rPr lang="zh-CN" altLang="en-US" dirty="0" smtClean="0"/>
              <a:t>时，</a:t>
            </a:r>
            <a:r>
              <a:rPr lang="en-US" altLang="zh-CN" dirty="0" smtClean="0">
                <a:ea typeface="宋体" charset="-122"/>
              </a:rPr>
              <a:t>T1</a:t>
            </a:r>
            <a:r>
              <a:rPr lang="zh-CN" altLang="en-US" dirty="0" smtClean="0"/>
              <a:t>的工作方式为方式</a:t>
            </a:r>
            <a:r>
              <a:rPr lang="en-US" altLang="zh-CN" dirty="0" smtClean="0">
                <a:ea typeface="宋体" charset="-122"/>
              </a:rPr>
              <a:t>2</a:t>
            </a:r>
            <a:r>
              <a:rPr lang="zh-CN" altLang="en-US" dirty="0" smtClean="0"/>
              <a:t>，工作示意图如图</a:t>
            </a:r>
            <a:r>
              <a:rPr lang="en-US" altLang="zh-CN" dirty="0">
                <a:ea typeface="宋体" charset="-122"/>
              </a:rPr>
              <a:t>9</a:t>
            </a:r>
            <a:r>
              <a:rPr lang="en-US" altLang="zh-CN" dirty="0" smtClean="0">
                <a:ea typeface="宋体" charset="-122"/>
              </a:rPr>
              <a:t>-11</a:t>
            </a:r>
            <a:r>
              <a:rPr lang="zh-CN" altLang="en-US" dirty="0" smtClean="0"/>
              <a:t>所示。</a:t>
            </a: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r>
              <a:rPr lang="zh-CN" altLang="en-US" sz="2000" dirty="0" smtClean="0"/>
              <a:t>    </a:t>
            </a:r>
            <a:endParaRPr lang="zh-CN" altLang="en-US" dirty="0" smtClean="0"/>
          </a:p>
        </p:txBody>
      </p:sp>
      <p:pic>
        <p:nvPicPr>
          <p:cNvPr id="23564" name="Picture 12" descr="6-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4898" y="2394901"/>
            <a:ext cx="6477052" cy="3361056"/>
          </a:xfrm>
          <a:prstGeom prst="rect">
            <a:avLst/>
          </a:prstGeom>
          <a:noFill/>
          <a:extLst>
            <a:ext uri="{909E8E84-426E-40DD-AFC4-6F175D3DCCD1}">
              <a14:hiddenFill xmlns:a14="http://schemas.microsoft.com/office/drawing/2010/main">
                <a:solidFill>
                  <a:srgbClr val="FFFFFF"/>
                </a:solidFill>
              </a14:hiddenFill>
            </a:ext>
          </a:extLst>
        </p:spPr>
      </p:pic>
      <p:sp>
        <p:nvSpPr>
          <p:cNvPr id="23565" name="Rectangle 13"/>
          <p:cNvSpPr>
            <a:spLocks noChangeArrowheads="1"/>
          </p:cNvSpPr>
          <p:nvPr/>
        </p:nvSpPr>
        <p:spPr bwMode="auto">
          <a:xfrm>
            <a:off x="1809947" y="5755957"/>
            <a:ext cx="5810053"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30000"/>
              </a:lnSpc>
              <a:spcBef>
                <a:spcPct val="20000"/>
              </a:spcBef>
              <a:buClr>
                <a:schemeClr val="bg2"/>
              </a:buClr>
              <a:buSzPct val="75000"/>
              <a:buFont typeface="Wingdings" pitchFamily="2" charset="2"/>
              <a:buNone/>
            </a:pPr>
            <a:r>
              <a:rPr lang="zh-CN" altLang="en-US" sz="2000" b="1" dirty="0" smtClean="0">
                <a:solidFill>
                  <a:srgbClr val="FF3300"/>
                </a:solidFill>
                <a:ea typeface="黑体" pitchFamily="2" charset="-122"/>
                <a:cs typeface="Arial" charset="0"/>
              </a:rPr>
              <a:t>图</a:t>
            </a:r>
            <a:r>
              <a:rPr lang="en-US" altLang="zh-CN" sz="2000" b="1" dirty="0">
                <a:solidFill>
                  <a:srgbClr val="FF3300"/>
                </a:solidFill>
                <a:ea typeface="黑体" pitchFamily="2" charset="-122"/>
                <a:cs typeface="Arial" charset="0"/>
              </a:rPr>
              <a:t>9</a:t>
            </a:r>
            <a:r>
              <a:rPr lang="en-US" altLang="zh-CN" sz="2000" b="1" dirty="0" smtClean="0">
                <a:solidFill>
                  <a:srgbClr val="FF3300"/>
                </a:solidFill>
                <a:ea typeface="黑体" pitchFamily="2" charset="-122"/>
                <a:cs typeface="Arial" charset="0"/>
              </a:rPr>
              <a:t>-11</a:t>
            </a:r>
            <a:r>
              <a:rPr lang="en-US" altLang="zh-CN" sz="2000" dirty="0" smtClean="0">
                <a:solidFill>
                  <a:srgbClr val="FF3300"/>
                </a:solidFill>
                <a:ea typeface="黑体" pitchFamily="2" charset="-122"/>
                <a:cs typeface="Arial" charset="0"/>
              </a:rPr>
              <a:t>  </a:t>
            </a:r>
            <a:r>
              <a:rPr lang="en-US" altLang="zh-CN" sz="2000" dirty="0">
                <a:solidFill>
                  <a:srgbClr val="3333CC"/>
                </a:solidFill>
                <a:ea typeface="黑体" pitchFamily="2" charset="-122"/>
                <a:cs typeface="Arial" charset="0"/>
              </a:rPr>
              <a:t>T0</a:t>
            </a:r>
            <a:r>
              <a:rPr lang="zh-CN" altLang="en-US" sz="2000" dirty="0">
                <a:solidFill>
                  <a:srgbClr val="3333CC"/>
                </a:solidFill>
                <a:ea typeface="黑体" pitchFamily="2" charset="-122"/>
                <a:cs typeface="Arial" charset="0"/>
              </a:rPr>
              <a:t>工作在方式</a:t>
            </a:r>
            <a:r>
              <a:rPr lang="en-US" altLang="zh-CN" sz="2000" dirty="0">
                <a:solidFill>
                  <a:srgbClr val="3333CC"/>
                </a:solidFill>
                <a:ea typeface="黑体" pitchFamily="2" charset="-122"/>
                <a:cs typeface="Arial" charset="0"/>
              </a:rPr>
              <a:t>3</a:t>
            </a:r>
            <a:r>
              <a:rPr lang="zh-CN" altLang="en-US" sz="2000" dirty="0">
                <a:solidFill>
                  <a:srgbClr val="3333CC"/>
                </a:solidFill>
                <a:ea typeface="黑体" pitchFamily="2" charset="-122"/>
                <a:cs typeface="Arial" charset="0"/>
              </a:rPr>
              <a:t>时</a:t>
            </a:r>
            <a:r>
              <a:rPr lang="en-US" altLang="zh-CN" sz="2000" dirty="0">
                <a:solidFill>
                  <a:srgbClr val="3333CC"/>
                </a:solidFill>
                <a:ea typeface="黑体" pitchFamily="2" charset="-122"/>
                <a:cs typeface="Arial" charset="0"/>
              </a:rPr>
              <a:t>T1</a:t>
            </a:r>
            <a:r>
              <a:rPr lang="zh-CN" altLang="en-US" sz="2000" dirty="0">
                <a:solidFill>
                  <a:srgbClr val="3333CC"/>
                </a:solidFill>
                <a:ea typeface="黑体" pitchFamily="2" charset="-122"/>
                <a:cs typeface="Arial" charset="0"/>
              </a:rPr>
              <a:t>为方式</a:t>
            </a:r>
            <a:r>
              <a:rPr lang="en-US" altLang="zh-CN" sz="2000" dirty="0">
                <a:solidFill>
                  <a:srgbClr val="3333CC"/>
                </a:solidFill>
                <a:ea typeface="黑体" pitchFamily="2" charset="-122"/>
                <a:cs typeface="Arial" charset="0"/>
              </a:rPr>
              <a:t>2</a:t>
            </a:r>
            <a:r>
              <a:rPr lang="zh-CN" altLang="en-US" sz="2000" dirty="0">
                <a:solidFill>
                  <a:srgbClr val="3333CC"/>
                </a:solidFill>
                <a:ea typeface="黑体" pitchFamily="2" charset="-122"/>
                <a:cs typeface="Arial" charset="0"/>
              </a:rPr>
              <a:t>的工作示意图</a:t>
            </a:r>
          </a:p>
        </p:txBody>
      </p:sp>
    </p:spTree>
    <p:extLst>
      <p:ext uri="{BB962C8B-B14F-4D97-AF65-F5344CB8AC3E}">
        <p14:creationId xmlns:p14="http://schemas.microsoft.com/office/powerpoint/2010/main" val="263109320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4"/>
          <p:cNvSpPr>
            <a:spLocks noGrp="1"/>
          </p:cNvSpPr>
          <p:nvPr>
            <p:ph type="sldNum" sz="quarter" idx="4294967295"/>
          </p:nvPr>
        </p:nvSpPr>
        <p:spPr>
          <a:xfrm>
            <a:off x="8483600" y="6515100"/>
            <a:ext cx="2133600" cy="457200"/>
          </a:xfrm>
          <a:prstGeom prst="rect">
            <a:avLst/>
          </a:prstGeom>
        </p:spPr>
        <p:txBody>
          <a:bodyPr/>
          <a:lstStyle/>
          <a:p>
            <a:pPr>
              <a:defRPr/>
            </a:pPr>
            <a:fld id="{4044059F-D122-4B1B-B8D2-87AE144B74E3}" type="slidenum">
              <a:rPr lang="zh-CN" altLang="en-US"/>
              <a:pPr>
                <a:defRPr/>
              </a:pPr>
              <a:t>32</a:t>
            </a:fld>
            <a:endParaRPr lang="en-US" altLang="zh-CN"/>
          </a:p>
        </p:txBody>
      </p:sp>
      <p:sp>
        <p:nvSpPr>
          <p:cNvPr id="91139" name="Rectangle 3"/>
          <p:cNvSpPr>
            <a:spLocks noGrp="1" noChangeArrowheads="1"/>
          </p:cNvSpPr>
          <p:nvPr>
            <p:ph type="body" idx="1"/>
          </p:nvPr>
        </p:nvSpPr>
        <p:spPr>
          <a:xfrm>
            <a:off x="0" y="620713"/>
            <a:ext cx="9055100" cy="5832475"/>
          </a:xfrm>
        </p:spPr>
        <p:txBody>
          <a:bodyPr/>
          <a:lstStyle/>
          <a:p>
            <a:pPr eaLnBrk="1" hangingPunct="1">
              <a:lnSpc>
                <a:spcPct val="150000"/>
              </a:lnSpc>
              <a:buFont typeface="Wingdings" pitchFamily="2" charset="2"/>
              <a:buNone/>
            </a:pPr>
            <a:r>
              <a:rPr lang="zh-CN" altLang="en-US" sz="2400" b="1" dirty="0" smtClean="0">
                <a:solidFill>
                  <a:srgbClr val="FF3300"/>
                </a:solidFill>
              </a:rPr>
              <a:t>      </a:t>
            </a:r>
            <a:r>
              <a:rPr lang="zh-CN" altLang="en-US" sz="2400" b="1" dirty="0" smtClean="0">
                <a:solidFill>
                  <a:srgbClr val="0000FF"/>
                </a:solidFill>
              </a:rPr>
              <a:t>（</a:t>
            </a:r>
            <a:r>
              <a:rPr lang="en-US" altLang="zh-CN" sz="2400" b="1" dirty="0" smtClean="0">
                <a:solidFill>
                  <a:srgbClr val="0000FF"/>
                </a:solidFill>
                <a:ea typeface="宋体" charset="-122"/>
              </a:rPr>
              <a:t>4</a:t>
            </a:r>
            <a:r>
              <a:rPr lang="zh-CN" altLang="en-US" sz="2400" b="1" dirty="0" smtClean="0">
                <a:solidFill>
                  <a:srgbClr val="0000FF"/>
                </a:solidFill>
              </a:rPr>
              <a:t>）</a:t>
            </a:r>
            <a:r>
              <a:rPr lang="en-US" altLang="zh-CN" sz="2400" b="1" dirty="0" smtClean="0">
                <a:solidFill>
                  <a:srgbClr val="0000FF"/>
                </a:solidFill>
                <a:ea typeface="宋体" charset="-122"/>
              </a:rPr>
              <a:t>T1</a:t>
            </a:r>
            <a:r>
              <a:rPr lang="zh-CN" altLang="en-US" sz="2400" b="1" dirty="0" smtClean="0">
                <a:solidFill>
                  <a:srgbClr val="0000FF"/>
                </a:solidFill>
              </a:rPr>
              <a:t>设置在方式</a:t>
            </a:r>
            <a:r>
              <a:rPr lang="en-US" altLang="zh-CN" sz="2400" b="1" dirty="0" smtClean="0">
                <a:solidFill>
                  <a:srgbClr val="0000FF"/>
                </a:solidFill>
                <a:ea typeface="宋体" charset="-122"/>
              </a:rPr>
              <a:t>3</a:t>
            </a:r>
            <a:endParaRPr lang="zh-CN" altLang="en-US" sz="2400" b="1" dirty="0" smtClean="0">
              <a:solidFill>
                <a:srgbClr val="0000FF"/>
              </a:solidFill>
            </a:endParaRPr>
          </a:p>
          <a:p>
            <a:pPr eaLnBrk="1" hangingPunct="1">
              <a:lnSpc>
                <a:spcPct val="150000"/>
              </a:lnSpc>
              <a:buFont typeface="Wingdings" pitchFamily="2" charset="2"/>
              <a:buNone/>
            </a:pPr>
            <a:r>
              <a:rPr lang="zh-CN" altLang="en-US" sz="2400" dirty="0" smtClean="0"/>
              <a:t>        若硬要把</a:t>
            </a:r>
            <a:r>
              <a:rPr lang="en-US" altLang="zh-CN" sz="2400" dirty="0" smtClean="0">
                <a:ea typeface="宋体" charset="-122"/>
              </a:rPr>
              <a:t>T1</a:t>
            </a:r>
            <a:r>
              <a:rPr lang="zh-CN" altLang="en-US" sz="2400" dirty="0" smtClean="0"/>
              <a:t>设成方式</a:t>
            </a:r>
            <a:r>
              <a:rPr lang="en-US" altLang="zh-CN" sz="2400" dirty="0" smtClean="0">
                <a:ea typeface="宋体" charset="-122"/>
              </a:rPr>
              <a:t>3</a:t>
            </a:r>
            <a:r>
              <a:rPr lang="zh-CN" altLang="en-US" sz="2400" dirty="0" smtClean="0"/>
              <a:t>，则此时</a:t>
            </a:r>
            <a:r>
              <a:rPr lang="en-US" altLang="zh-CN" sz="2400" b="1" dirty="0" smtClean="0">
                <a:solidFill>
                  <a:srgbClr val="3333CC"/>
                </a:solidFill>
                <a:ea typeface="宋体" charset="-122"/>
              </a:rPr>
              <a:t>T1</a:t>
            </a:r>
            <a:r>
              <a:rPr lang="zh-CN" altLang="en-US" sz="2400" b="1" dirty="0" smtClean="0">
                <a:solidFill>
                  <a:srgbClr val="3333CC"/>
                </a:solidFill>
              </a:rPr>
              <a:t>停止工作</a:t>
            </a:r>
            <a:r>
              <a:rPr lang="zh-CN" altLang="en-US" sz="2400" dirty="0" smtClean="0"/>
              <a:t>。</a:t>
            </a:r>
          </a:p>
        </p:txBody>
      </p:sp>
    </p:spTree>
    <p:extLst>
      <p:ext uri="{BB962C8B-B14F-4D97-AF65-F5344CB8AC3E}">
        <p14:creationId xmlns:p14="http://schemas.microsoft.com/office/powerpoint/2010/main" val="2022178602"/>
      </p:ext>
    </p:extLst>
  </p:cSld>
  <p:clrMapOvr>
    <a:masterClrMapping/>
  </p:clrMapOvr>
  <p:transition>
    <p:random/>
    <p:sndAc>
      <p:stSnd>
        <p:snd r:embed="rId2" name="camera.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33</a:t>
            </a:fld>
            <a:endParaRPr lang="en-US" altLang="zh-CN" dirty="0"/>
          </a:p>
        </p:txBody>
      </p:sp>
      <p:sp>
        <p:nvSpPr>
          <p:cNvPr id="4" name="矩形 3"/>
          <p:cNvSpPr/>
          <p:nvPr/>
        </p:nvSpPr>
        <p:spPr>
          <a:xfrm>
            <a:off x="0" y="613773"/>
            <a:ext cx="9144000" cy="6007799"/>
          </a:xfrm>
          <a:prstGeom prst="rect">
            <a:avLst/>
          </a:prstGeom>
        </p:spPr>
        <p:txBody>
          <a:bodyPr wrap="square">
            <a:spAutoFit/>
          </a:bodyPr>
          <a:lstStyle/>
          <a:p>
            <a:pPr marL="342900" lvl="0" indent="-342900">
              <a:lnSpc>
                <a:spcPct val="150000"/>
              </a:lnSpc>
              <a:spcBef>
                <a:spcPct val="20000"/>
              </a:spcBef>
            </a:pPr>
            <a:r>
              <a:rPr lang="en-US" altLang="zh-CN" sz="2800" b="1" kern="0" dirty="0" smtClean="0">
                <a:solidFill>
                  <a:srgbClr val="FF0000"/>
                </a:solidFill>
                <a:latin typeface="Arial"/>
                <a:ea typeface="宋体" charset="-122"/>
              </a:rPr>
              <a:t>9.4  </a:t>
            </a:r>
            <a:r>
              <a:rPr lang="zh-CN" altLang="en-US" sz="2800" b="1" kern="0" dirty="0">
                <a:solidFill>
                  <a:srgbClr val="FF0000"/>
                </a:solidFill>
                <a:latin typeface="Arial"/>
                <a:ea typeface="幼圆"/>
              </a:rPr>
              <a:t>对外部输入的计数信号的要求</a:t>
            </a:r>
          </a:p>
          <a:p>
            <a:pPr lvl="0" algn="l">
              <a:lnSpc>
                <a:spcPct val="150000"/>
              </a:lnSpc>
              <a:spcBef>
                <a:spcPts val="0"/>
              </a:spcBef>
            </a:pPr>
            <a:r>
              <a:rPr lang="zh-CN" altLang="en-US" sz="2400" b="1" kern="0" dirty="0" smtClean="0">
                <a:solidFill>
                  <a:srgbClr val="333399"/>
                </a:solidFill>
                <a:latin typeface="Arial"/>
                <a:ea typeface="幼圆"/>
              </a:rPr>
              <a:t>        当</a:t>
            </a:r>
            <a:r>
              <a:rPr lang="zh-CN" altLang="en-US" sz="2400" b="1" kern="0" dirty="0">
                <a:solidFill>
                  <a:srgbClr val="333399"/>
                </a:solidFill>
                <a:latin typeface="Arial"/>
                <a:ea typeface="幼圆"/>
              </a:rPr>
              <a:t>定时器</a:t>
            </a:r>
            <a:r>
              <a:rPr lang="en-US" altLang="zh-CN" sz="2400" b="1" kern="0" dirty="0">
                <a:solidFill>
                  <a:srgbClr val="333399"/>
                </a:solidFill>
                <a:latin typeface="Arial"/>
                <a:ea typeface="宋体" charset="-122"/>
              </a:rPr>
              <a:t>/</a:t>
            </a:r>
            <a:r>
              <a:rPr lang="zh-CN" altLang="en-US" sz="2400" b="1" kern="0" dirty="0">
                <a:solidFill>
                  <a:srgbClr val="333399"/>
                </a:solidFill>
                <a:latin typeface="Arial"/>
                <a:ea typeface="幼圆"/>
              </a:rPr>
              <a:t>计数器工作在计数器模式时，计数脉冲来自外部输入引脚</a:t>
            </a:r>
            <a:r>
              <a:rPr lang="en-US" altLang="zh-CN" sz="2400" b="1" kern="0" dirty="0">
                <a:solidFill>
                  <a:srgbClr val="333399"/>
                </a:solidFill>
                <a:latin typeface="Arial"/>
                <a:ea typeface="宋体" charset="-122"/>
              </a:rPr>
              <a:t>T0</a:t>
            </a:r>
            <a:r>
              <a:rPr lang="zh-CN" altLang="en-US" sz="2400" b="1" kern="0" dirty="0">
                <a:solidFill>
                  <a:srgbClr val="333399"/>
                </a:solidFill>
                <a:latin typeface="Arial"/>
                <a:ea typeface="幼圆"/>
              </a:rPr>
              <a:t>或</a:t>
            </a:r>
            <a:r>
              <a:rPr lang="en-US" altLang="zh-CN" sz="2400" b="1" kern="0" dirty="0">
                <a:solidFill>
                  <a:srgbClr val="333399"/>
                </a:solidFill>
                <a:latin typeface="Arial"/>
                <a:ea typeface="宋体" charset="-122"/>
              </a:rPr>
              <a:t>T1</a:t>
            </a:r>
            <a:r>
              <a:rPr lang="zh-CN" altLang="en-US" sz="2400" b="1" kern="0" dirty="0">
                <a:solidFill>
                  <a:srgbClr val="333399"/>
                </a:solidFill>
                <a:latin typeface="Arial"/>
                <a:ea typeface="幼圆"/>
              </a:rPr>
              <a:t>。</a:t>
            </a:r>
          </a:p>
          <a:p>
            <a:pPr lvl="0" algn="l">
              <a:lnSpc>
                <a:spcPct val="150000"/>
              </a:lnSpc>
              <a:spcBef>
                <a:spcPts val="0"/>
              </a:spcBef>
            </a:pPr>
            <a:r>
              <a:rPr lang="zh-CN" altLang="en-US" sz="2400" b="1" kern="0" dirty="0" smtClean="0">
                <a:solidFill>
                  <a:srgbClr val="333399"/>
                </a:solidFill>
                <a:latin typeface="Arial"/>
                <a:ea typeface="幼圆"/>
              </a:rPr>
              <a:t>        当</a:t>
            </a:r>
            <a:r>
              <a:rPr lang="zh-CN" altLang="en-US" sz="2400" b="1" kern="0" dirty="0">
                <a:solidFill>
                  <a:srgbClr val="333399"/>
                </a:solidFill>
                <a:latin typeface="Arial"/>
                <a:ea typeface="幼圆"/>
              </a:rPr>
              <a:t>输入信号产生负跳变时，计数器的值增</a:t>
            </a:r>
            <a:r>
              <a:rPr lang="en-US" altLang="zh-CN" sz="2400" b="1" kern="0" dirty="0">
                <a:solidFill>
                  <a:srgbClr val="333399"/>
                </a:solidFill>
                <a:latin typeface="Arial"/>
                <a:ea typeface="宋体" charset="-122"/>
              </a:rPr>
              <a:t>1</a:t>
            </a:r>
            <a:r>
              <a:rPr lang="zh-CN" altLang="en-US" sz="2400" b="1" kern="0" dirty="0">
                <a:solidFill>
                  <a:srgbClr val="333399"/>
                </a:solidFill>
                <a:latin typeface="Arial"/>
                <a:ea typeface="幼圆"/>
              </a:rPr>
              <a:t>。</a:t>
            </a:r>
          </a:p>
          <a:p>
            <a:pPr lvl="0" algn="l">
              <a:lnSpc>
                <a:spcPct val="150000"/>
              </a:lnSpc>
              <a:spcBef>
                <a:spcPts val="0"/>
              </a:spcBef>
            </a:pPr>
            <a:r>
              <a:rPr lang="zh-CN" altLang="en-US" sz="2400" b="1" kern="0" dirty="0" smtClean="0">
                <a:solidFill>
                  <a:srgbClr val="3333CC"/>
                </a:solidFill>
                <a:latin typeface="Arial"/>
                <a:ea typeface="幼圆"/>
              </a:rPr>
              <a:t>        每个</a:t>
            </a:r>
            <a:r>
              <a:rPr lang="zh-CN" altLang="en-US" sz="2400" b="1" kern="0" dirty="0">
                <a:solidFill>
                  <a:srgbClr val="3333CC"/>
                </a:solidFill>
                <a:latin typeface="Arial"/>
                <a:ea typeface="幼圆"/>
              </a:rPr>
              <a:t>机器周期</a:t>
            </a:r>
            <a:r>
              <a:rPr lang="zh-CN" altLang="en-US" sz="2400" b="1" kern="0" dirty="0">
                <a:solidFill>
                  <a:srgbClr val="333399"/>
                </a:solidFill>
                <a:latin typeface="Arial"/>
                <a:ea typeface="幼圆"/>
              </a:rPr>
              <a:t>的</a:t>
            </a:r>
            <a:r>
              <a:rPr lang="en-US" altLang="zh-CN" sz="2400" b="1" kern="0" dirty="0">
                <a:solidFill>
                  <a:srgbClr val="333399"/>
                </a:solidFill>
                <a:latin typeface="Arial"/>
                <a:ea typeface="宋体" charset="-122"/>
              </a:rPr>
              <a:t>S5P2</a:t>
            </a:r>
            <a:r>
              <a:rPr lang="zh-CN" altLang="en-US" sz="2400" b="1" kern="0" dirty="0">
                <a:solidFill>
                  <a:srgbClr val="333399"/>
                </a:solidFill>
                <a:latin typeface="Arial"/>
                <a:ea typeface="幼圆"/>
              </a:rPr>
              <a:t>期间，都</a:t>
            </a:r>
            <a:r>
              <a:rPr lang="zh-CN" altLang="en-US" sz="2400" b="1" kern="0" dirty="0">
                <a:solidFill>
                  <a:srgbClr val="3333CC"/>
                </a:solidFill>
                <a:latin typeface="Arial"/>
                <a:ea typeface="幼圆"/>
              </a:rPr>
              <a:t>对外部输入引脚</a:t>
            </a:r>
            <a:r>
              <a:rPr lang="en-US" altLang="zh-CN" sz="2400" b="1" kern="0" dirty="0">
                <a:solidFill>
                  <a:srgbClr val="FF3300"/>
                </a:solidFill>
                <a:latin typeface="Arial"/>
                <a:ea typeface="宋体" charset="-122"/>
              </a:rPr>
              <a:t>T0</a:t>
            </a:r>
            <a:r>
              <a:rPr lang="zh-CN" altLang="en-US" sz="2400" b="1" kern="0" dirty="0">
                <a:solidFill>
                  <a:srgbClr val="3333CC"/>
                </a:solidFill>
                <a:latin typeface="Arial"/>
                <a:ea typeface="幼圆"/>
              </a:rPr>
              <a:t>或</a:t>
            </a:r>
            <a:r>
              <a:rPr lang="en-US" altLang="zh-CN" sz="2400" b="1" kern="0" dirty="0">
                <a:solidFill>
                  <a:srgbClr val="FF3300"/>
                </a:solidFill>
                <a:latin typeface="Arial"/>
                <a:ea typeface="宋体" charset="-122"/>
              </a:rPr>
              <a:t>T1</a:t>
            </a:r>
            <a:r>
              <a:rPr lang="zh-CN" altLang="en-US" sz="2400" b="1" kern="0" dirty="0">
                <a:solidFill>
                  <a:srgbClr val="333399"/>
                </a:solidFill>
                <a:latin typeface="Arial"/>
                <a:ea typeface="幼圆"/>
              </a:rPr>
              <a:t>进行采样。如在第一个机器周期中采得的值为</a:t>
            </a:r>
            <a:r>
              <a:rPr lang="en-US" altLang="zh-CN" sz="2400" b="1" kern="0" dirty="0">
                <a:solidFill>
                  <a:srgbClr val="333399"/>
                </a:solidFill>
                <a:latin typeface="Arial"/>
                <a:ea typeface="宋体" charset="-122"/>
              </a:rPr>
              <a:t>1</a:t>
            </a:r>
            <a:r>
              <a:rPr lang="zh-CN" altLang="en-US" sz="2400" b="1" kern="0" dirty="0">
                <a:solidFill>
                  <a:srgbClr val="333399"/>
                </a:solidFill>
                <a:latin typeface="Arial"/>
                <a:ea typeface="幼圆"/>
              </a:rPr>
              <a:t>，而在下一个机器周期中采得的值为</a:t>
            </a:r>
            <a:r>
              <a:rPr lang="en-US" altLang="zh-CN" sz="2400" b="1" kern="0" dirty="0">
                <a:solidFill>
                  <a:srgbClr val="333399"/>
                </a:solidFill>
                <a:latin typeface="Arial"/>
                <a:ea typeface="宋体" charset="-122"/>
              </a:rPr>
              <a:t>0</a:t>
            </a:r>
            <a:r>
              <a:rPr lang="zh-CN" altLang="en-US" sz="2400" b="1" kern="0" dirty="0">
                <a:solidFill>
                  <a:srgbClr val="333399"/>
                </a:solidFill>
                <a:latin typeface="Arial"/>
                <a:ea typeface="幼圆"/>
              </a:rPr>
              <a:t>，则在紧跟着的再下一个机器周期</a:t>
            </a:r>
            <a:r>
              <a:rPr lang="en-US" altLang="zh-CN" sz="2400" b="1" kern="0" dirty="0" smtClean="0">
                <a:solidFill>
                  <a:srgbClr val="333399"/>
                </a:solidFill>
                <a:latin typeface="Arial"/>
                <a:ea typeface="宋体" charset="-122"/>
              </a:rPr>
              <a:t>S3P1</a:t>
            </a:r>
            <a:r>
              <a:rPr lang="zh-CN" altLang="en-US" sz="2400" b="1" kern="0" dirty="0">
                <a:solidFill>
                  <a:srgbClr val="333399"/>
                </a:solidFill>
                <a:latin typeface="Arial"/>
                <a:ea typeface="幼圆"/>
              </a:rPr>
              <a:t>期间，计数器加</a:t>
            </a:r>
            <a:r>
              <a:rPr lang="en-US" altLang="zh-CN" sz="2400" b="1" kern="0" dirty="0">
                <a:solidFill>
                  <a:srgbClr val="333399"/>
                </a:solidFill>
                <a:latin typeface="Arial"/>
                <a:ea typeface="幼圆"/>
              </a:rPr>
              <a:t>1</a:t>
            </a:r>
            <a:r>
              <a:rPr lang="zh-CN" altLang="en-US" sz="2400" b="1" kern="0" dirty="0">
                <a:solidFill>
                  <a:srgbClr val="333399"/>
                </a:solidFill>
                <a:latin typeface="Arial"/>
                <a:ea typeface="幼圆"/>
              </a:rPr>
              <a:t>。由于确认一次负跳变要花</a:t>
            </a:r>
            <a:r>
              <a:rPr lang="en-US" altLang="zh-CN" sz="2400" b="1" kern="0" dirty="0">
                <a:solidFill>
                  <a:srgbClr val="333399"/>
                </a:solidFill>
                <a:latin typeface="Arial"/>
                <a:ea typeface="幼圆"/>
              </a:rPr>
              <a:t>2</a:t>
            </a:r>
            <a:r>
              <a:rPr lang="zh-CN" altLang="en-US" sz="2400" b="1" kern="0" dirty="0">
                <a:solidFill>
                  <a:srgbClr val="333399"/>
                </a:solidFill>
                <a:latin typeface="Arial"/>
                <a:ea typeface="幼圆"/>
              </a:rPr>
              <a:t>个机器周期，因此外部输入的计数脉冲的最高频率为系统振荡器频率的</a:t>
            </a:r>
            <a:r>
              <a:rPr lang="en-US" altLang="zh-CN" sz="2400" b="1" kern="0" dirty="0">
                <a:solidFill>
                  <a:srgbClr val="333399"/>
                </a:solidFill>
                <a:latin typeface="Arial"/>
                <a:ea typeface="幼圆"/>
              </a:rPr>
              <a:t>1/24</a:t>
            </a:r>
            <a:r>
              <a:rPr lang="zh-CN" altLang="en-US" sz="2400" b="1" kern="0" dirty="0">
                <a:solidFill>
                  <a:srgbClr val="333399"/>
                </a:solidFill>
                <a:latin typeface="Arial"/>
                <a:ea typeface="幼圆"/>
              </a:rPr>
              <a:t>。 </a:t>
            </a:r>
          </a:p>
          <a:p>
            <a:pPr lvl="0" algn="just">
              <a:lnSpc>
                <a:spcPct val="150000"/>
              </a:lnSpc>
              <a:spcBef>
                <a:spcPct val="20000"/>
              </a:spcBef>
            </a:pPr>
            <a:endParaRPr lang="zh-CN" altLang="en-US" sz="3200" b="1" kern="0" dirty="0">
              <a:solidFill>
                <a:srgbClr val="333399"/>
              </a:solidFill>
              <a:latin typeface="Arial"/>
              <a:ea typeface="宋体" charset="-122"/>
            </a:endParaRPr>
          </a:p>
        </p:txBody>
      </p:sp>
    </p:spTree>
    <p:extLst>
      <p:ext uri="{BB962C8B-B14F-4D97-AF65-F5344CB8AC3E}">
        <p14:creationId xmlns:p14="http://schemas.microsoft.com/office/powerpoint/2010/main" val="3651711048"/>
      </p:ext>
    </p:extLst>
  </p:cSld>
  <p:clrMapOvr>
    <a:masterClrMapping/>
  </p:clrMapOvr>
  <p:transition>
    <p:random/>
    <p:sndAc>
      <p:stSnd>
        <p:snd r:embed="rId2" name="camera.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4"/>
          <p:cNvSpPr>
            <a:spLocks noGrp="1"/>
          </p:cNvSpPr>
          <p:nvPr>
            <p:ph type="sldNum" sz="quarter" idx="4294967295"/>
          </p:nvPr>
        </p:nvSpPr>
        <p:spPr>
          <a:xfrm>
            <a:off x="8534400" y="6502400"/>
            <a:ext cx="2133600" cy="457200"/>
          </a:xfrm>
          <a:prstGeom prst="rect">
            <a:avLst/>
          </a:prstGeom>
        </p:spPr>
        <p:txBody>
          <a:bodyPr/>
          <a:lstStyle/>
          <a:p>
            <a:pPr>
              <a:defRPr/>
            </a:pPr>
            <a:fld id="{5D7913CF-46F2-4414-AA98-9E46308969F1}" type="slidenum">
              <a:rPr lang="zh-CN" altLang="en-US"/>
              <a:pPr>
                <a:defRPr/>
              </a:pPr>
              <a:t>34</a:t>
            </a:fld>
            <a:endParaRPr lang="en-US" altLang="zh-CN"/>
          </a:p>
        </p:txBody>
      </p:sp>
      <p:sp>
        <p:nvSpPr>
          <p:cNvPr id="92163" name="Rectangle 3"/>
          <p:cNvSpPr>
            <a:spLocks noGrp="1" noChangeArrowheads="1"/>
          </p:cNvSpPr>
          <p:nvPr>
            <p:ph type="body" idx="1"/>
          </p:nvPr>
        </p:nvSpPr>
        <p:spPr>
          <a:xfrm>
            <a:off x="0" y="620713"/>
            <a:ext cx="9144000" cy="5903912"/>
          </a:xfrm>
        </p:spPr>
        <p:txBody>
          <a:bodyPr/>
          <a:lstStyle/>
          <a:p>
            <a:pPr marL="0" indent="0" algn="l" eaLnBrk="1" hangingPunct="1">
              <a:lnSpc>
                <a:spcPct val="150000"/>
              </a:lnSpc>
              <a:spcBef>
                <a:spcPts val="0"/>
              </a:spcBef>
              <a:buFont typeface="Wingdings" pitchFamily="2" charset="2"/>
              <a:buNone/>
            </a:pPr>
            <a:r>
              <a:rPr lang="zh-CN" altLang="en-US" sz="2400" dirty="0" smtClean="0"/>
              <a:t>        例如，选用</a:t>
            </a:r>
            <a:r>
              <a:rPr lang="en-US" altLang="zh-CN" sz="2400" dirty="0" smtClean="0">
                <a:ea typeface="宋体" charset="-122"/>
              </a:rPr>
              <a:t>6MHz</a:t>
            </a:r>
            <a:r>
              <a:rPr lang="zh-CN" altLang="en-US" sz="2400" dirty="0" smtClean="0"/>
              <a:t>频率的晶体，允许输入的脉冲频率最高为</a:t>
            </a:r>
            <a:r>
              <a:rPr lang="en-US" altLang="zh-CN" sz="2400" dirty="0" smtClean="0">
                <a:ea typeface="宋体" charset="-122"/>
              </a:rPr>
              <a:t>250kHz</a:t>
            </a:r>
            <a:r>
              <a:rPr lang="zh-CN" altLang="en-US" sz="2400" dirty="0" smtClean="0"/>
              <a:t>。如果选用</a:t>
            </a:r>
            <a:r>
              <a:rPr lang="en-US" altLang="zh-CN" sz="2400" dirty="0" smtClean="0">
                <a:ea typeface="宋体" charset="-122"/>
              </a:rPr>
              <a:t>12MHz</a:t>
            </a:r>
            <a:r>
              <a:rPr lang="zh-CN" altLang="en-US" sz="2400" dirty="0" smtClean="0"/>
              <a:t>频率的晶体，则可输入最高频率为</a:t>
            </a:r>
            <a:r>
              <a:rPr lang="en-US" altLang="zh-CN" sz="2400" dirty="0" smtClean="0">
                <a:ea typeface="宋体" charset="-122"/>
              </a:rPr>
              <a:t>500kHz</a:t>
            </a:r>
            <a:r>
              <a:rPr lang="zh-CN" altLang="en-US" sz="2400" dirty="0" smtClean="0"/>
              <a:t>的外部脉冲。</a:t>
            </a:r>
          </a:p>
          <a:p>
            <a:pPr marL="0" indent="0" algn="l" eaLnBrk="1" hangingPunct="1">
              <a:lnSpc>
                <a:spcPct val="150000"/>
              </a:lnSpc>
              <a:spcBef>
                <a:spcPts val="0"/>
              </a:spcBef>
              <a:buFont typeface="Wingdings" pitchFamily="2" charset="2"/>
              <a:buNone/>
            </a:pPr>
            <a:r>
              <a:rPr lang="zh-CN" altLang="en-US" sz="2400" dirty="0" smtClean="0"/>
              <a:t>        对于外部输入信号的</a:t>
            </a:r>
            <a:r>
              <a:rPr lang="zh-CN" altLang="en-US" sz="2400" b="1" dirty="0" smtClean="0">
                <a:solidFill>
                  <a:srgbClr val="FF3300"/>
                </a:solidFill>
              </a:rPr>
              <a:t>占空比</a:t>
            </a:r>
            <a:r>
              <a:rPr lang="zh-CN" altLang="en-US" sz="2400" b="1" dirty="0" smtClean="0">
                <a:solidFill>
                  <a:srgbClr val="3333CC"/>
                </a:solidFill>
              </a:rPr>
              <a:t>并没有什么限制</a:t>
            </a:r>
            <a:r>
              <a:rPr lang="zh-CN" altLang="en-US" sz="2400" dirty="0" smtClean="0"/>
              <a:t>，但为了确保某一给定电平在变化之前能被采样一次，则这一电平</a:t>
            </a:r>
            <a:r>
              <a:rPr lang="zh-CN" altLang="en-US" sz="2400" b="1" dirty="0" smtClean="0">
                <a:solidFill>
                  <a:srgbClr val="3333CC"/>
                </a:solidFill>
              </a:rPr>
              <a:t>至少要保持一个机器周期</a:t>
            </a:r>
            <a:r>
              <a:rPr lang="zh-CN" altLang="en-US" sz="2400" dirty="0" smtClean="0"/>
              <a:t>。</a:t>
            </a:r>
          </a:p>
        </p:txBody>
      </p:sp>
    </p:spTree>
    <p:extLst>
      <p:ext uri="{BB962C8B-B14F-4D97-AF65-F5344CB8AC3E}">
        <p14:creationId xmlns:p14="http://schemas.microsoft.com/office/powerpoint/2010/main" val="2698458038"/>
      </p:ext>
    </p:extLst>
  </p:cSld>
  <p:clrMapOvr>
    <a:masterClrMapping/>
  </p:clrMapOvr>
  <p:transition>
    <p:random/>
    <p:sndAc>
      <p:stSnd>
        <p:snd r:embed="rId2" name="camera.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0C155A77-01AB-493B-B487-C174A0824FFD}" type="slidenum">
              <a:rPr lang="zh-CN" altLang="en-US"/>
              <a:pPr>
                <a:defRPr/>
              </a:pPr>
              <a:t>35</a:t>
            </a:fld>
            <a:endParaRPr lang="en-US" altLang="zh-CN"/>
          </a:p>
        </p:txBody>
      </p:sp>
      <p:sp>
        <p:nvSpPr>
          <p:cNvPr id="25602" name="内容占位符 1"/>
          <p:cNvSpPr>
            <a:spLocks noGrp="1"/>
          </p:cNvSpPr>
          <p:nvPr>
            <p:ph/>
          </p:nvPr>
        </p:nvSpPr>
        <p:spPr>
          <a:xfrm>
            <a:off x="0" y="628650"/>
            <a:ext cx="9144000" cy="5410200"/>
          </a:xfrm>
        </p:spPr>
        <p:txBody>
          <a:bodyPr/>
          <a:lstStyle/>
          <a:p>
            <a:pPr marL="0" indent="0" algn="l" eaLnBrk="1" hangingPunct="1">
              <a:lnSpc>
                <a:spcPct val="150000"/>
              </a:lnSpc>
              <a:spcBef>
                <a:spcPts val="0"/>
              </a:spcBef>
            </a:pPr>
            <a:r>
              <a:rPr lang="zh-CN" altLang="en-US" dirty="0" smtClean="0"/>
              <a:t>故对外部输入信号的要求如</a:t>
            </a:r>
            <a:r>
              <a:rPr lang="zh-CN" altLang="en-US" dirty="0">
                <a:solidFill>
                  <a:srgbClr val="FF3300"/>
                </a:solidFill>
              </a:rPr>
              <a:t>下</a:t>
            </a:r>
            <a:r>
              <a:rPr lang="zh-CN" altLang="en-US" b="1" dirty="0" smtClean="0">
                <a:solidFill>
                  <a:srgbClr val="FF3300"/>
                </a:solidFill>
              </a:rPr>
              <a:t>图</a:t>
            </a:r>
            <a:r>
              <a:rPr lang="zh-CN" altLang="en-US" dirty="0" smtClean="0"/>
              <a:t>所示，图中，</a:t>
            </a:r>
            <a:r>
              <a:rPr lang="en-US" altLang="zh-CN" i="1" dirty="0" err="1" smtClean="0">
                <a:ea typeface="宋体" charset="-122"/>
              </a:rPr>
              <a:t>T</a:t>
            </a:r>
            <a:r>
              <a:rPr lang="en-US" altLang="zh-CN" baseline="-25000" dirty="0" err="1" smtClean="0">
                <a:ea typeface="宋体" charset="-122"/>
              </a:rPr>
              <a:t>cy</a:t>
            </a:r>
            <a:r>
              <a:rPr lang="zh-CN" altLang="en-US" dirty="0" smtClean="0"/>
              <a:t>为机器周期。</a:t>
            </a: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r>
              <a:rPr lang="en-US" altLang="zh-CN" dirty="0" smtClean="0"/>
              <a:t>		</a:t>
            </a:r>
            <a:endParaRPr lang="zh-CN" altLang="en-US" sz="2000" dirty="0" smtClean="0"/>
          </a:p>
        </p:txBody>
      </p:sp>
      <p:pic>
        <p:nvPicPr>
          <p:cNvPr id="25612" name="Picture 12" descr="6-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2133600"/>
            <a:ext cx="5686425" cy="2638425"/>
          </a:xfrm>
          <a:prstGeom prst="rect">
            <a:avLst/>
          </a:prstGeom>
          <a:noFill/>
          <a:extLst>
            <a:ext uri="{909E8E84-426E-40DD-AFC4-6F175D3DCCD1}">
              <a14:hiddenFill xmlns:a14="http://schemas.microsoft.com/office/drawing/2010/main">
                <a:solidFill>
                  <a:srgbClr val="FFFFFF"/>
                </a:solidFill>
              </a14:hiddenFill>
            </a:ext>
          </a:extLst>
        </p:spPr>
      </p:pic>
      <p:sp>
        <p:nvSpPr>
          <p:cNvPr id="25613" name="Rectangle 13"/>
          <p:cNvSpPr>
            <a:spLocks noChangeArrowheads="1"/>
          </p:cNvSpPr>
          <p:nvPr/>
        </p:nvSpPr>
        <p:spPr bwMode="auto">
          <a:xfrm>
            <a:off x="2632350" y="5435600"/>
            <a:ext cx="3685624"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30000"/>
              </a:lnSpc>
              <a:spcBef>
                <a:spcPct val="20000"/>
              </a:spcBef>
              <a:buClr>
                <a:schemeClr val="bg2"/>
              </a:buClr>
              <a:buSzPct val="75000"/>
              <a:buFont typeface="Wingdings" pitchFamily="2" charset="2"/>
              <a:buNone/>
            </a:pPr>
            <a:r>
              <a:rPr lang="en-US" altLang="zh-CN" sz="2000" dirty="0" smtClean="0">
                <a:solidFill>
                  <a:srgbClr val="3333CC"/>
                </a:solidFill>
                <a:ea typeface="黑体" pitchFamily="2" charset="-122"/>
                <a:cs typeface="Arial" charset="0"/>
              </a:rPr>
              <a:t>      </a:t>
            </a:r>
            <a:r>
              <a:rPr lang="zh-CN" altLang="en-US" sz="2000" dirty="0">
                <a:solidFill>
                  <a:srgbClr val="3333CC"/>
                </a:solidFill>
                <a:ea typeface="黑体" pitchFamily="2" charset="-122"/>
                <a:cs typeface="Arial" charset="0"/>
              </a:rPr>
              <a:t>对外部计数输入信号的要求</a:t>
            </a:r>
          </a:p>
        </p:txBody>
      </p:sp>
    </p:spTree>
    <p:extLst>
      <p:ext uri="{BB962C8B-B14F-4D97-AF65-F5344CB8AC3E}">
        <p14:creationId xmlns:p14="http://schemas.microsoft.com/office/powerpoint/2010/main" val="409051111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36994A5E-4060-4EF5-9737-4EDCC882B8BA}" type="slidenum">
              <a:rPr lang="zh-CN" altLang="en-US"/>
              <a:pPr>
                <a:defRPr/>
              </a:pPr>
              <a:t>36</a:t>
            </a:fld>
            <a:endParaRPr lang="en-US" altLang="zh-CN"/>
          </a:p>
        </p:txBody>
      </p:sp>
      <p:sp>
        <p:nvSpPr>
          <p:cNvPr id="26626" name="内容占位符 1"/>
          <p:cNvSpPr>
            <a:spLocks noGrp="1"/>
          </p:cNvSpPr>
          <p:nvPr>
            <p:ph/>
          </p:nvPr>
        </p:nvSpPr>
        <p:spPr>
          <a:xfrm>
            <a:off x="0" y="685800"/>
            <a:ext cx="9144000" cy="5410200"/>
          </a:xfrm>
        </p:spPr>
        <p:txBody>
          <a:bodyPr/>
          <a:lstStyle/>
          <a:p>
            <a:pPr algn="ctr" eaLnBrk="1" hangingPunct="1">
              <a:lnSpc>
                <a:spcPct val="130000"/>
              </a:lnSpc>
            </a:pPr>
            <a:r>
              <a:rPr lang="en-US" altLang="zh-CN" sz="2800" b="1" dirty="0" smtClean="0">
                <a:solidFill>
                  <a:srgbClr val="FF0000"/>
                </a:solidFill>
                <a:latin typeface="黑体" pitchFamily="2" charset="-122"/>
              </a:rPr>
              <a:t>9.5  </a:t>
            </a:r>
            <a:r>
              <a:rPr lang="zh-CN" altLang="en-US" sz="2800" b="1" dirty="0" smtClean="0">
                <a:solidFill>
                  <a:srgbClr val="FF0000"/>
                </a:solidFill>
                <a:latin typeface="黑体" pitchFamily="2" charset="-122"/>
              </a:rPr>
              <a:t>定时器</a:t>
            </a:r>
            <a:r>
              <a:rPr lang="en-US" altLang="zh-CN" sz="2800" b="1" dirty="0" smtClean="0">
                <a:solidFill>
                  <a:srgbClr val="FF0000"/>
                </a:solidFill>
                <a:latin typeface="黑体" pitchFamily="2" charset="-122"/>
              </a:rPr>
              <a:t>/</a:t>
            </a:r>
            <a:r>
              <a:rPr lang="zh-CN" altLang="en-US" sz="2800" b="1" dirty="0" smtClean="0">
                <a:solidFill>
                  <a:srgbClr val="FF0000"/>
                </a:solidFill>
                <a:latin typeface="黑体" pitchFamily="2" charset="-122"/>
              </a:rPr>
              <a:t>计数器的编程和应用</a:t>
            </a:r>
          </a:p>
          <a:p>
            <a:pPr eaLnBrk="1" hangingPunct="1">
              <a:lnSpc>
                <a:spcPct val="130000"/>
              </a:lnSpc>
            </a:pPr>
            <a:r>
              <a:rPr lang="en-US" altLang="zh-CN" dirty="0">
                <a:solidFill>
                  <a:srgbClr val="9900CC"/>
                </a:solidFill>
                <a:latin typeface="Arial"/>
                <a:ea typeface="幼圆"/>
              </a:rPr>
              <a:t>9.5.1  </a:t>
            </a:r>
            <a:r>
              <a:rPr lang="zh-CN" altLang="en-US" dirty="0">
                <a:solidFill>
                  <a:srgbClr val="9900CC"/>
                </a:solidFill>
                <a:latin typeface="Arial"/>
                <a:ea typeface="幼圆"/>
              </a:rPr>
              <a:t>定时器</a:t>
            </a:r>
            <a:r>
              <a:rPr lang="en-US" altLang="zh-CN" dirty="0">
                <a:solidFill>
                  <a:srgbClr val="9900CC"/>
                </a:solidFill>
                <a:latin typeface="Arial"/>
                <a:ea typeface="幼圆"/>
              </a:rPr>
              <a:t>/</a:t>
            </a:r>
            <a:r>
              <a:rPr lang="zh-CN" altLang="en-US" dirty="0">
                <a:solidFill>
                  <a:srgbClr val="9900CC"/>
                </a:solidFill>
                <a:latin typeface="Arial"/>
                <a:ea typeface="幼圆"/>
              </a:rPr>
              <a:t>计数器的编程</a:t>
            </a:r>
          </a:p>
          <a:p>
            <a:pPr eaLnBrk="1" hangingPunct="1">
              <a:lnSpc>
                <a:spcPct val="130000"/>
              </a:lnSpc>
            </a:pPr>
            <a:r>
              <a:rPr lang="en-US" altLang="zh-CN" dirty="0">
                <a:solidFill>
                  <a:srgbClr val="0000FF"/>
                </a:solidFill>
                <a:latin typeface="Arial"/>
                <a:ea typeface="幼圆"/>
              </a:rPr>
              <a:t>1</a:t>
            </a:r>
            <a:r>
              <a:rPr lang="zh-CN" altLang="en-US" dirty="0">
                <a:solidFill>
                  <a:srgbClr val="0000FF"/>
                </a:solidFill>
                <a:latin typeface="Arial"/>
                <a:ea typeface="幼圆"/>
              </a:rPr>
              <a:t>．定时器</a:t>
            </a:r>
            <a:r>
              <a:rPr lang="en-US" altLang="zh-CN" dirty="0">
                <a:solidFill>
                  <a:srgbClr val="0000FF"/>
                </a:solidFill>
                <a:latin typeface="Arial"/>
                <a:ea typeface="幼圆"/>
              </a:rPr>
              <a:t>/</a:t>
            </a:r>
            <a:r>
              <a:rPr lang="zh-CN" altLang="en-US" dirty="0">
                <a:solidFill>
                  <a:srgbClr val="0000FF"/>
                </a:solidFill>
                <a:latin typeface="Arial"/>
                <a:ea typeface="幼圆"/>
              </a:rPr>
              <a:t>计数器的初始化编程步骤</a:t>
            </a:r>
          </a:p>
          <a:p>
            <a:pPr eaLnBrk="1" hangingPunct="1">
              <a:lnSpc>
                <a:spcPct val="130000"/>
              </a:lnSpc>
            </a:pPr>
            <a:r>
              <a:rPr lang="zh-CN" altLang="en-US" dirty="0" smtClean="0">
                <a:latin typeface="黑体" pitchFamily="2" charset="-122"/>
              </a:rPr>
              <a:t>（</a:t>
            </a:r>
            <a:r>
              <a:rPr lang="en-US" altLang="zh-CN" dirty="0">
                <a:latin typeface="黑体" pitchFamily="2" charset="-122"/>
              </a:rPr>
              <a:t>1</a:t>
            </a:r>
            <a:r>
              <a:rPr lang="zh-CN" altLang="en-US" dirty="0">
                <a:latin typeface="黑体" pitchFamily="2" charset="-122"/>
              </a:rPr>
              <a:t>）确定工作方式，即给方式控制寄存器</a:t>
            </a:r>
            <a:r>
              <a:rPr lang="en-US" altLang="zh-CN" dirty="0">
                <a:latin typeface="黑体" pitchFamily="2" charset="-122"/>
              </a:rPr>
              <a:t>TMOD</a:t>
            </a:r>
            <a:r>
              <a:rPr lang="zh-CN" altLang="en-US" dirty="0">
                <a:latin typeface="黑体" pitchFamily="2" charset="-122"/>
              </a:rPr>
              <a:t>写入控制字。</a:t>
            </a:r>
          </a:p>
          <a:p>
            <a:pPr eaLnBrk="1" hangingPunct="1">
              <a:lnSpc>
                <a:spcPct val="130000"/>
              </a:lnSpc>
            </a:pPr>
            <a:r>
              <a:rPr lang="zh-CN" altLang="en-US" dirty="0">
                <a:latin typeface="黑体" pitchFamily="2" charset="-122"/>
              </a:rPr>
              <a:t>（</a:t>
            </a:r>
            <a:r>
              <a:rPr lang="en-US" altLang="zh-CN" dirty="0">
                <a:latin typeface="黑体" pitchFamily="2" charset="-122"/>
              </a:rPr>
              <a:t>2</a:t>
            </a:r>
            <a:r>
              <a:rPr lang="zh-CN" altLang="en-US" dirty="0">
                <a:latin typeface="黑体" pitchFamily="2" charset="-122"/>
              </a:rPr>
              <a:t>）计算定时器</a:t>
            </a:r>
            <a:r>
              <a:rPr lang="en-US" altLang="zh-CN" dirty="0">
                <a:latin typeface="黑体" pitchFamily="2" charset="-122"/>
              </a:rPr>
              <a:t>/</a:t>
            </a:r>
            <a:r>
              <a:rPr lang="zh-CN" altLang="en-US" dirty="0">
                <a:latin typeface="黑体" pitchFamily="2" charset="-122"/>
              </a:rPr>
              <a:t>计数器初值，并将初值写入寄存器</a:t>
            </a:r>
            <a:r>
              <a:rPr lang="en-US" altLang="zh-CN" dirty="0">
                <a:latin typeface="黑体" pitchFamily="2" charset="-122"/>
              </a:rPr>
              <a:t>TL</a:t>
            </a:r>
            <a:r>
              <a:rPr lang="zh-CN" altLang="en-US" dirty="0">
                <a:latin typeface="黑体" pitchFamily="2" charset="-122"/>
              </a:rPr>
              <a:t>和</a:t>
            </a:r>
            <a:r>
              <a:rPr lang="en-US" altLang="zh-CN" dirty="0" smtClean="0">
                <a:latin typeface="黑体" pitchFamily="2" charset="-122"/>
              </a:rPr>
              <a:t>TH</a:t>
            </a:r>
            <a:r>
              <a:rPr lang="zh-CN" altLang="en-US" dirty="0" smtClean="0">
                <a:latin typeface="黑体" pitchFamily="2" charset="-122"/>
              </a:rPr>
              <a:t>。</a:t>
            </a:r>
          </a:p>
          <a:p>
            <a:pPr marL="0" algn="l" eaLnBrk="1" hangingPunct="1">
              <a:lnSpc>
                <a:spcPct val="150000"/>
              </a:lnSpc>
              <a:spcBef>
                <a:spcPts val="0"/>
              </a:spcBef>
            </a:pPr>
            <a:r>
              <a:rPr lang="zh-CN" altLang="en-US" dirty="0" smtClean="0">
                <a:latin typeface="黑体" pitchFamily="2" charset="-122"/>
              </a:rPr>
              <a:t>  （</a:t>
            </a:r>
            <a:r>
              <a:rPr lang="en-US" altLang="zh-CN" dirty="0" smtClean="0">
                <a:latin typeface="黑体" pitchFamily="2" charset="-122"/>
              </a:rPr>
              <a:t>3</a:t>
            </a:r>
            <a:r>
              <a:rPr lang="zh-CN" altLang="en-US" dirty="0" smtClean="0">
                <a:latin typeface="黑体" pitchFamily="2" charset="-122"/>
              </a:rPr>
              <a:t>）根据需要，对中断控制寄存器</a:t>
            </a:r>
            <a:r>
              <a:rPr lang="en-US" altLang="zh-CN" dirty="0" smtClean="0">
                <a:latin typeface="黑体" pitchFamily="2" charset="-122"/>
              </a:rPr>
              <a:t>IE</a:t>
            </a:r>
            <a:r>
              <a:rPr lang="zh-CN" altLang="en-US" dirty="0" smtClean="0">
                <a:latin typeface="黑体" pitchFamily="2" charset="-122"/>
              </a:rPr>
              <a:t>置初值，确定是否开放定时器中断。</a:t>
            </a:r>
          </a:p>
          <a:p>
            <a:pPr eaLnBrk="1" hangingPunct="1">
              <a:lnSpc>
                <a:spcPct val="130000"/>
              </a:lnSpc>
            </a:pPr>
            <a:r>
              <a:rPr lang="zh-CN" altLang="en-US" dirty="0" smtClean="0">
                <a:latin typeface="黑体" pitchFamily="2" charset="-122"/>
              </a:rPr>
              <a:t>（</a:t>
            </a:r>
            <a:r>
              <a:rPr lang="en-US" altLang="zh-CN" dirty="0">
                <a:latin typeface="黑体" pitchFamily="2" charset="-122"/>
              </a:rPr>
              <a:t>4</a:t>
            </a:r>
            <a:r>
              <a:rPr lang="zh-CN" altLang="en-US" dirty="0">
                <a:latin typeface="黑体" pitchFamily="2" charset="-122"/>
              </a:rPr>
              <a:t>）使运行控制寄存器</a:t>
            </a:r>
            <a:r>
              <a:rPr lang="en-US" altLang="zh-CN" dirty="0">
                <a:latin typeface="黑体" pitchFamily="2" charset="-122"/>
              </a:rPr>
              <a:t>TCON</a:t>
            </a:r>
            <a:r>
              <a:rPr lang="zh-CN" altLang="en-US" dirty="0">
                <a:latin typeface="黑体" pitchFamily="2" charset="-122"/>
              </a:rPr>
              <a:t>中的</a:t>
            </a:r>
            <a:r>
              <a:rPr lang="en-US" altLang="zh-CN" dirty="0" err="1">
                <a:latin typeface="黑体" pitchFamily="2" charset="-122"/>
              </a:rPr>
              <a:t>TRx</a:t>
            </a:r>
            <a:r>
              <a:rPr lang="zh-CN" altLang="en-US" dirty="0">
                <a:latin typeface="黑体" pitchFamily="2" charset="-122"/>
              </a:rPr>
              <a:t>置</a:t>
            </a:r>
            <a:r>
              <a:rPr lang="en-US" altLang="zh-CN" dirty="0">
                <a:latin typeface="黑体" pitchFamily="2" charset="-122"/>
              </a:rPr>
              <a:t>1</a:t>
            </a:r>
            <a:r>
              <a:rPr lang="zh-CN" altLang="en-US" dirty="0">
                <a:latin typeface="黑体" pitchFamily="2" charset="-122"/>
              </a:rPr>
              <a:t>，启动定时器</a:t>
            </a:r>
            <a:r>
              <a:rPr lang="en-US" altLang="zh-CN" dirty="0">
                <a:latin typeface="黑体" pitchFamily="2" charset="-122"/>
              </a:rPr>
              <a:t>/</a:t>
            </a:r>
            <a:r>
              <a:rPr lang="zh-CN" altLang="en-US" dirty="0">
                <a:latin typeface="黑体" pitchFamily="2" charset="-122"/>
              </a:rPr>
              <a:t>计时器。</a:t>
            </a:r>
          </a:p>
          <a:p>
            <a:pPr eaLnBrk="1" hangingPunct="1">
              <a:lnSpc>
                <a:spcPct val="130000"/>
              </a:lnSpc>
            </a:pPr>
            <a:endParaRPr lang="en-US" altLang="zh-CN" b="1" dirty="0" smtClean="0">
              <a:latin typeface="黑体" pitchFamily="2" charset="-122"/>
            </a:endParaRPr>
          </a:p>
          <a:p>
            <a:pPr eaLnBrk="1" hangingPunct="1">
              <a:lnSpc>
                <a:spcPct val="130000"/>
              </a:lnSpc>
            </a:pPr>
            <a:endParaRPr lang="en-US" altLang="zh-CN" dirty="0">
              <a:latin typeface="黑体" pitchFamily="2" charset="-122"/>
            </a:endParaRPr>
          </a:p>
          <a:p>
            <a:pPr eaLnBrk="1" hangingPunct="1">
              <a:lnSpc>
                <a:spcPct val="130000"/>
              </a:lnSpc>
            </a:pPr>
            <a:endParaRPr lang="en-US" altLang="zh-CN" b="1" dirty="0" smtClean="0">
              <a:latin typeface="黑体" pitchFamily="2" charset="-122"/>
            </a:endParaRPr>
          </a:p>
          <a:p>
            <a:pPr eaLnBrk="1" hangingPunct="1">
              <a:lnSpc>
                <a:spcPct val="130000"/>
              </a:lnSpc>
            </a:pPr>
            <a:endParaRPr lang="en-US" altLang="zh-CN" dirty="0">
              <a:latin typeface="黑体" pitchFamily="2" charset="-122"/>
            </a:endParaRPr>
          </a:p>
        </p:txBody>
      </p:sp>
    </p:spTree>
    <p:extLst>
      <p:ext uri="{BB962C8B-B14F-4D97-AF65-F5344CB8AC3E}">
        <p14:creationId xmlns:p14="http://schemas.microsoft.com/office/powerpoint/2010/main" val="41882323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37</a:t>
            </a:fld>
            <a:endParaRPr lang="en-US" altLang="zh-CN" dirty="0"/>
          </a:p>
        </p:txBody>
      </p:sp>
      <p:sp>
        <p:nvSpPr>
          <p:cNvPr id="4" name="矩形 3"/>
          <p:cNvSpPr/>
          <p:nvPr/>
        </p:nvSpPr>
        <p:spPr>
          <a:xfrm>
            <a:off x="0" y="632242"/>
            <a:ext cx="9144000" cy="4524315"/>
          </a:xfrm>
          <a:prstGeom prst="rect">
            <a:avLst/>
          </a:prstGeom>
        </p:spPr>
        <p:txBody>
          <a:bodyPr wrap="square">
            <a:spAutoFit/>
          </a:bodyPr>
          <a:lstStyle/>
          <a:p>
            <a:pPr algn="l">
              <a:lnSpc>
                <a:spcPct val="150000"/>
              </a:lnSpc>
            </a:pPr>
            <a:r>
              <a:rPr lang="en-US" altLang="zh-CN" sz="2400" dirty="0" smtClean="0"/>
              <a:t>        </a:t>
            </a:r>
            <a:r>
              <a:rPr lang="en-US" altLang="zh-CN" sz="2400" b="1" kern="0" dirty="0">
                <a:solidFill>
                  <a:srgbClr val="0000FF"/>
                </a:solidFill>
                <a:latin typeface="Arial"/>
                <a:ea typeface="幼圆"/>
              </a:rPr>
              <a:t>2</a:t>
            </a:r>
            <a:r>
              <a:rPr lang="zh-CN" altLang="en-US" sz="2400" b="1" kern="0" dirty="0">
                <a:solidFill>
                  <a:srgbClr val="0000FF"/>
                </a:solidFill>
                <a:latin typeface="Arial"/>
                <a:ea typeface="幼圆"/>
              </a:rPr>
              <a:t>．定时器</a:t>
            </a:r>
            <a:r>
              <a:rPr lang="en-US" altLang="zh-CN" sz="2400" b="1" kern="0" dirty="0">
                <a:solidFill>
                  <a:srgbClr val="0000FF"/>
                </a:solidFill>
                <a:latin typeface="Arial"/>
                <a:ea typeface="幼圆"/>
              </a:rPr>
              <a:t>/</a:t>
            </a:r>
            <a:r>
              <a:rPr lang="zh-CN" altLang="en-US" sz="2400" b="1" kern="0" dirty="0">
                <a:solidFill>
                  <a:srgbClr val="0000FF"/>
                </a:solidFill>
                <a:latin typeface="Arial"/>
                <a:ea typeface="幼圆"/>
              </a:rPr>
              <a:t>计数器初值的计算</a:t>
            </a:r>
          </a:p>
          <a:p>
            <a:pPr algn="l">
              <a:lnSpc>
                <a:spcPct val="150000"/>
              </a:lnSpc>
            </a:pPr>
            <a:r>
              <a:rPr lang="zh-CN" altLang="en-US" sz="2400" dirty="0" smtClean="0"/>
              <a:t>        为</a:t>
            </a:r>
            <a:r>
              <a:rPr lang="zh-CN" altLang="en-US" sz="2400" dirty="0"/>
              <a:t>使定时器</a:t>
            </a:r>
            <a:r>
              <a:rPr lang="en-US" altLang="zh-CN" sz="2400" dirty="0"/>
              <a:t>/</a:t>
            </a:r>
            <a:r>
              <a:rPr lang="zh-CN" altLang="en-US" sz="2400" dirty="0"/>
              <a:t>计数器能按照要求来计数或定时，在初始化过程中，必须设置定时器</a:t>
            </a:r>
            <a:r>
              <a:rPr lang="en-US" altLang="zh-CN" sz="2400" dirty="0"/>
              <a:t>/</a:t>
            </a:r>
            <a:r>
              <a:rPr lang="zh-CN" altLang="en-US" sz="2400" dirty="0"/>
              <a:t>计数器的初始值，这需要进行计算</a:t>
            </a:r>
            <a:r>
              <a:rPr lang="zh-CN" altLang="en-US" sz="2400" dirty="0" smtClean="0"/>
              <a:t>。假设</a:t>
            </a:r>
            <a:r>
              <a:rPr lang="zh-CN" altLang="en-US" sz="2400" dirty="0"/>
              <a:t>计数器的最大计数值为</a:t>
            </a:r>
            <a:r>
              <a:rPr lang="en-US" altLang="zh-CN" sz="2400" dirty="0"/>
              <a:t>M</a:t>
            </a:r>
            <a:r>
              <a:rPr lang="zh-CN" altLang="en-US" sz="2400" dirty="0"/>
              <a:t>（也即是计数器的模，根据不同的工作方式，</a:t>
            </a:r>
            <a:r>
              <a:rPr lang="en-US" altLang="zh-CN" sz="2400" dirty="0"/>
              <a:t>M</a:t>
            </a:r>
            <a:r>
              <a:rPr lang="zh-CN" altLang="en-US" sz="2400" dirty="0"/>
              <a:t>可以</a:t>
            </a:r>
            <a:r>
              <a:rPr lang="zh-CN" altLang="en-US" sz="2400" dirty="0" smtClean="0"/>
              <a:t>是</a:t>
            </a:r>
            <a:r>
              <a:rPr lang="en-US" altLang="zh-CN" sz="2400" dirty="0" smtClean="0"/>
              <a:t>2</a:t>
            </a:r>
            <a:r>
              <a:rPr lang="en-US" altLang="zh-CN" sz="2400" baseline="30000" dirty="0" smtClean="0"/>
              <a:t>13</a:t>
            </a:r>
            <a:r>
              <a:rPr lang="zh-CN" altLang="en-US" sz="2400" dirty="0" smtClean="0"/>
              <a:t>、</a:t>
            </a:r>
            <a:r>
              <a:rPr lang="en-US" altLang="zh-CN" sz="2400" dirty="0" smtClean="0"/>
              <a:t>2</a:t>
            </a:r>
            <a:r>
              <a:rPr lang="en-US" altLang="zh-CN" sz="2400" baseline="30000" dirty="0" smtClean="0"/>
              <a:t>16</a:t>
            </a:r>
            <a:r>
              <a:rPr lang="en-US" altLang="zh-CN" sz="2400" dirty="0" smtClean="0"/>
              <a:t>2</a:t>
            </a:r>
            <a:r>
              <a:rPr lang="zh-CN" altLang="en-US" sz="2400" dirty="0" smtClean="0"/>
              <a:t>或</a:t>
            </a:r>
            <a:r>
              <a:rPr lang="en-US" altLang="zh-CN" sz="2400" kern="1000" dirty="0">
                <a:latin typeface="Times New Roman"/>
                <a:ea typeface="宋体"/>
              </a:rPr>
              <a:t>2</a:t>
            </a:r>
            <a:r>
              <a:rPr lang="en-US" altLang="zh-CN" sz="2400" kern="1000" baseline="30000" dirty="0">
                <a:latin typeface="Times New Roman"/>
                <a:ea typeface="宋体"/>
              </a:rPr>
              <a:t>8</a:t>
            </a:r>
            <a:r>
              <a:rPr lang="zh-CN" altLang="en-US" sz="2400" dirty="0" smtClean="0"/>
              <a:t>），</a:t>
            </a:r>
            <a:r>
              <a:rPr lang="zh-CN" altLang="en-US" sz="2400" dirty="0"/>
              <a:t>则计算初值</a:t>
            </a:r>
            <a:r>
              <a:rPr lang="en-US" altLang="zh-CN" sz="2400" dirty="0"/>
              <a:t>X</a:t>
            </a:r>
            <a:r>
              <a:rPr lang="zh-CN" altLang="en-US" sz="2400" dirty="0"/>
              <a:t>的公式如下：</a:t>
            </a:r>
          </a:p>
          <a:p>
            <a:pPr algn="l">
              <a:lnSpc>
                <a:spcPct val="150000"/>
              </a:lnSpc>
            </a:pPr>
            <a:r>
              <a:rPr lang="zh-CN" altLang="en-US" sz="2400" dirty="0"/>
              <a:t>    计数方式：                    </a:t>
            </a:r>
            <a:r>
              <a:rPr lang="en-US" altLang="zh-CN" sz="2400" dirty="0"/>
              <a:t>X = M </a:t>
            </a:r>
            <a:r>
              <a:rPr lang="en-US" altLang="zh-CN" sz="2400" dirty="0" smtClean="0"/>
              <a:t>- </a:t>
            </a:r>
            <a:r>
              <a:rPr lang="zh-CN" altLang="en-US" sz="2400" dirty="0"/>
              <a:t>要求的计数初值	（</a:t>
            </a:r>
            <a:r>
              <a:rPr lang="en-US" altLang="zh-CN" sz="2400" dirty="0"/>
              <a:t>9-1</a:t>
            </a:r>
            <a:r>
              <a:rPr lang="zh-CN" altLang="en-US" sz="2400" dirty="0"/>
              <a:t>）</a:t>
            </a:r>
          </a:p>
          <a:p>
            <a:pPr algn="l">
              <a:lnSpc>
                <a:spcPct val="150000"/>
              </a:lnSpc>
            </a:pPr>
            <a:r>
              <a:rPr lang="zh-CN" altLang="en-US" sz="2400" dirty="0" smtClean="0"/>
              <a:t>    </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定时</a:t>
            </a:r>
            <a:r>
              <a:rPr lang="zh-CN" altLang="en-US" sz="2400" dirty="0"/>
              <a:t>方式</a:t>
            </a:r>
            <a:r>
              <a:rPr lang="zh-CN" altLang="en-US" sz="2400" dirty="0" smtClean="0"/>
              <a:t>：</a:t>
            </a:r>
            <a:endParaRPr lang="en-US" altLang="zh-CN" sz="2400" dirty="0"/>
          </a:p>
        </p:txBody>
      </p:sp>
      <p:pic>
        <p:nvPicPr>
          <p:cNvPr id="2826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81164" y="4436908"/>
            <a:ext cx="11889062" cy="89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26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1164" y="5331821"/>
            <a:ext cx="15787966" cy="1076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7903709"/>
      </p:ext>
    </p:extLst>
  </p:cSld>
  <p:clrMapOvr>
    <a:masterClrMapping/>
  </p:clrMapOvr>
  <p:transition>
    <p:random/>
    <p:sndAc>
      <p:stSnd>
        <p:snd r:embed="rId2" name="camera.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38</a:t>
            </a:fld>
            <a:endParaRPr lang="en-US" altLang="zh-CN" dirty="0"/>
          </a:p>
        </p:txBody>
      </p:sp>
      <p:sp>
        <p:nvSpPr>
          <p:cNvPr id="4" name="矩形 3"/>
          <p:cNvSpPr/>
          <p:nvPr/>
        </p:nvSpPr>
        <p:spPr>
          <a:xfrm>
            <a:off x="0" y="659368"/>
            <a:ext cx="9144000" cy="3970318"/>
          </a:xfrm>
          <a:prstGeom prst="rect">
            <a:avLst/>
          </a:prstGeom>
        </p:spPr>
        <p:txBody>
          <a:bodyPr wrap="square">
            <a:spAutoFit/>
          </a:bodyPr>
          <a:lstStyle/>
          <a:p>
            <a:pPr algn="l">
              <a:lnSpc>
                <a:spcPct val="150000"/>
              </a:lnSpc>
            </a:pPr>
            <a:r>
              <a:rPr lang="en-US" altLang="zh-CN" sz="2400" dirty="0" smtClean="0"/>
              <a:t>        </a:t>
            </a:r>
            <a:r>
              <a:rPr lang="en-US" altLang="zh-CN" sz="2400" b="1" kern="0" dirty="0">
                <a:solidFill>
                  <a:srgbClr val="9900CC"/>
                </a:solidFill>
                <a:latin typeface="Arial"/>
                <a:ea typeface="幼圆"/>
              </a:rPr>
              <a:t>9.5.2  </a:t>
            </a:r>
            <a:r>
              <a:rPr lang="zh-CN" altLang="en-US" sz="2400" b="1" kern="0" dirty="0">
                <a:solidFill>
                  <a:srgbClr val="9900CC"/>
                </a:solidFill>
                <a:latin typeface="Arial"/>
                <a:ea typeface="幼圆"/>
              </a:rPr>
              <a:t>定时器</a:t>
            </a:r>
            <a:r>
              <a:rPr lang="en-US" altLang="zh-CN" sz="2400" b="1" kern="0" dirty="0">
                <a:solidFill>
                  <a:srgbClr val="9900CC"/>
                </a:solidFill>
                <a:latin typeface="Arial"/>
                <a:ea typeface="幼圆"/>
              </a:rPr>
              <a:t>/</a:t>
            </a:r>
            <a:r>
              <a:rPr lang="zh-CN" altLang="en-US" sz="2400" b="1" kern="0" dirty="0">
                <a:solidFill>
                  <a:srgbClr val="9900CC"/>
                </a:solidFill>
                <a:latin typeface="Arial"/>
                <a:ea typeface="幼圆"/>
              </a:rPr>
              <a:t>计数器的应用举例</a:t>
            </a:r>
            <a:endParaRPr lang="en-US" altLang="zh-CN" sz="2400" b="1" kern="0" dirty="0">
              <a:solidFill>
                <a:srgbClr val="9900CC"/>
              </a:solidFill>
              <a:latin typeface="Arial"/>
              <a:ea typeface="幼圆"/>
            </a:endParaRPr>
          </a:p>
          <a:p>
            <a:pPr algn="l">
              <a:lnSpc>
                <a:spcPct val="150000"/>
              </a:lnSpc>
            </a:pPr>
            <a:r>
              <a:rPr lang="en-US" altLang="zh-CN" sz="2400" dirty="0" smtClean="0"/>
              <a:t>        </a:t>
            </a:r>
            <a:r>
              <a:rPr lang="en-US" altLang="zh-CN" sz="2400" b="1" kern="0" dirty="0">
                <a:solidFill>
                  <a:srgbClr val="0000FF"/>
                </a:solidFill>
                <a:latin typeface="Arial"/>
                <a:ea typeface="幼圆"/>
              </a:rPr>
              <a:t>1</a:t>
            </a:r>
            <a:r>
              <a:rPr lang="zh-CN" altLang="en-US" sz="2400" b="1" kern="0" dirty="0">
                <a:solidFill>
                  <a:srgbClr val="0000FF"/>
                </a:solidFill>
                <a:latin typeface="Arial"/>
                <a:ea typeface="幼圆"/>
              </a:rPr>
              <a:t>．方式</a:t>
            </a:r>
            <a:r>
              <a:rPr lang="en-US" altLang="zh-CN" sz="2400" b="1" kern="0" dirty="0">
                <a:solidFill>
                  <a:srgbClr val="0000FF"/>
                </a:solidFill>
                <a:latin typeface="Arial"/>
                <a:ea typeface="幼圆"/>
              </a:rPr>
              <a:t>0</a:t>
            </a:r>
            <a:r>
              <a:rPr lang="zh-CN" altLang="en-US" sz="2400" b="1" kern="0" dirty="0">
                <a:solidFill>
                  <a:srgbClr val="0000FF"/>
                </a:solidFill>
                <a:latin typeface="Arial"/>
                <a:ea typeface="幼圆"/>
              </a:rPr>
              <a:t>的应用举例</a:t>
            </a:r>
          </a:p>
          <a:p>
            <a:pPr algn="l">
              <a:lnSpc>
                <a:spcPct val="150000"/>
              </a:lnSpc>
            </a:pPr>
            <a:r>
              <a:rPr lang="en-US" altLang="zh-CN" sz="2400" dirty="0" smtClean="0"/>
              <a:t>      【</a:t>
            </a:r>
            <a:r>
              <a:rPr lang="zh-CN" altLang="en-US" sz="2400" dirty="0"/>
              <a:t>例</a:t>
            </a:r>
            <a:r>
              <a:rPr lang="en-US" altLang="zh-CN" sz="2400" dirty="0"/>
              <a:t>9-1】 </a:t>
            </a:r>
            <a:r>
              <a:rPr lang="zh-CN" altLang="en-US" sz="2400" dirty="0"/>
              <a:t>假设</a:t>
            </a:r>
            <a:r>
              <a:rPr lang="en-US" altLang="zh-CN" sz="2400" dirty="0"/>
              <a:t>AT89S51</a:t>
            </a:r>
            <a:r>
              <a:rPr lang="zh-CN" altLang="en-US" sz="2400" dirty="0"/>
              <a:t>单片机的系统时钟频率为</a:t>
            </a:r>
            <a:r>
              <a:rPr lang="en-US" altLang="zh-CN" sz="2400" dirty="0"/>
              <a:t>12MHz</a:t>
            </a:r>
            <a:r>
              <a:rPr lang="zh-CN" altLang="en-US" sz="2400" dirty="0"/>
              <a:t>，要求在</a:t>
            </a:r>
            <a:r>
              <a:rPr lang="en-US" altLang="zh-CN" sz="2400" dirty="0"/>
              <a:t>P1.0</a:t>
            </a:r>
            <a:r>
              <a:rPr lang="zh-CN" altLang="en-US" sz="2400" dirty="0"/>
              <a:t>引脚上输出周期为</a:t>
            </a:r>
            <a:r>
              <a:rPr lang="en-US" altLang="zh-CN" sz="2400" dirty="0"/>
              <a:t>2ms</a:t>
            </a:r>
            <a:r>
              <a:rPr lang="zh-CN" altLang="en-US" sz="2400" dirty="0"/>
              <a:t>的方波，其</a:t>
            </a:r>
            <a:r>
              <a:rPr lang="en-US" altLang="zh-CN" sz="2400" dirty="0"/>
              <a:t>Proteus</a:t>
            </a:r>
            <a:r>
              <a:rPr lang="zh-CN" altLang="en-US" sz="2400" dirty="0"/>
              <a:t>仿真电路图如图</a:t>
            </a:r>
            <a:r>
              <a:rPr lang="en-US" altLang="zh-CN" sz="2400" dirty="0"/>
              <a:t>9-12</a:t>
            </a:r>
            <a:r>
              <a:rPr lang="zh-CN" altLang="en-US" sz="2400" dirty="0"/>
              <a:t>所示，试编写相应程序。</a:t>
            </a:r>
          </a:p>
          <a:p>
            <a:pPr algn="l">
              <a:lnSpc>
                <a:spcPct val="150000"/>
              </a:lnSpc>
            </a:pPr>
            <a:r>
              <a:rPr lang="zh-CN" altLang="en-US" sz="2400" dirty="0" smtClean="0"/>
              <a:t>        解</a:t>
            </a:r>
            <a:r>
              <a:rPr lang="zh-CN" altLang="en-US" sz="2400" dirty="0"/>
              <a:t>：可设置</a:t>
            </a:r>
            <a:r>
              <a:rPr lang="en-US" altLang="zh-CN" sz="2400" dirty="0"/>
              <a:t>T1</a:t>
            </a:r>
            <a:r>
              <a:rPr lang="zh-CN" altLang="en-US" sz="2400" dirty="0"/>
              <a:t>定时，每定时</a:t>
            </a:r>
            <a:r>
              <a:rPr lang="en-US" altLang="zh-CN" sz="2400" dirty="0"/>
              <a:t>1ms</a:t>
            </a:r>
            <a:r>
              <a:rPr lang="zh-CN" altLang="en-US" sz="2400" dirty="0"/>
              <a:t>翻转一次</a:t>
            </a:r>
            <a:r>
              <a:rPr lang="en-US" altLang="zh-CN" sz="2400" dirty="0"/>
              <a:t>P1.0</a:t>
            </a:r>
            <a:r>
              <a:rPr lang="zh-CN" altLang="en-US" sz="2400" dirty="0"/>
              <a:t>引脚上的电平，即可获得周期为</a:t>
            </a:r>
            <a:r>
              <a:rPr lang="en-US" altLang="zh-CN" sz="2400" dirty="0"/>
              <a:t>2ms</a:t>
            </a:r>
            <a:r>
              <a:rPr lang="zh-CN" altLang="en-US" sz="2400" dirty="0"/>
              <a:t>的方波</a:t>
            </a:r>
            <a:r>
              <a:rPr lang="zh-CN" altLang="en-US" sz="2400" dirty="0" smtClean="0"/>
              <a:t>。</a:t>
            </a:r>
            <a:endParaRPr lang="zh-CN" altLang="en-US" sz="2400" dirty="0"/>
          </a:p>
        </p:txBody>
      </p:sp>
      <p:pic>
        <p:nvPicPr>
          <p:cNvPr id="5" name="Picture 12" descr="6-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0200" y="4216399"/>
            <a:ext cx="4535488" cy="2003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675676"/>
      </p:ext>
    </p:extLst>
  </p:cSld>
  <p:clrMapOvr>
    <a:masterClrMapping/>
  </p:clrMapOvr>
  <p:transition>
    <p:random/>
    <p:sndAc>
      <p:stSnd>
        <p:snd r:embed="rId2" name="camera.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39</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825500"/>
            <a:ext cx="9004300" cy="5384799"/>
          </a:xfrm>
          <a:prstGeom prst="rect">
            <a:avLst/>
          </a:prstGeom>
        </p:spPr>
      </p:pic>
      <p:sp>
        <p:nvSpPr>
          <p:cNvPr id="5" name="矩形 4"/>
          <p:cNvSpPr/>
          <p:nvPr/>
        </p:nvSpPr>
        <p:spPr>
          <a:xfrm>
            <a:off x="0" y="5976035"/>
            <a:ext cx="4572000" cy="369332"/>
          </a:xfrm>
          <a:prstGeom prst="rect">
            <a:avLst/>
          </a:prstGeom>
        </p:spPr>
        <p:txBody>
          <a:bodyPr>
            <a:spAutoFit/>
          </a:bodyPr>
          <a:lstStyle/>
          <a:p>
            <a:r>
              <a:rPr lang="zh-CN" altLang="en-US" dirty="0"/>
              <a:t>图</a:t>
            </a:r>
            <a:r>
              <a:rPr lang="en-US" altLang="zh-CN" dirty="0"/>
              <a:t>9-12  </a:t>
            </a:r>
            <a:r>
              <a:rPr lang="zh-CN" altLang="en-US" dirty="0"/>
              <a:t>例</a:t>
            </a:r>
            <a:r>
              <a:rPr lang="en-US" altLang="zh-CN" dirty="0" smtClean="0"/>
              <a:t>9-1</a:t>
            </a:r>
            <a:r>
              <a:rPr lang="zh-CN" altLang="en-US" dirty="0" smtClean="0"/>
              <a:t>仿真</a:t>
            </a:r>
            <a:r>
              <a:rPr lang="zh-CN" altLang="en-US" dirty="0"/>
              <a:t>图</a:t>
            </a:r>
          </a:p>
        </p:txBody>
      </p:sp>
    </p:spTree>
    <p:extLst>
      <p:ext uri="{BB962C8B-B14F-4D97-AF65-F5344CB8AC3E}">
        <p14:creationId xmlns:p14="http://schemas.microsoft.com/office/powerpoint/2010/main" val="3803710701"/>
      </p:ext>
    </p:extLst>
  </p:cSld>
  <p:clrMapOvr>
    <a:masterClrMapping/>
  </p:clrMapOvr>
  <p:transition>
    <p:random/>
    <p:sndAc>
      <p:stSnd>
        <p:snd r:embed="rId2" name="camera.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40</a:t>
            </a:fld>
            <a:endParaRPr lang="en-US" altLang="zh-CN" dirty="0"/>
          </a:p>
        </p:txBody>
      </p:sp>
      <p:sp>
        <p:nvSpPr>
          <p:cNvPr id="4" name="矩形 3"/>
          <p:cNvSpPr/>
          <p:nvPr/>
        </p:nvSpPr>
        <p:spPr>
          <a:xfrm>
            <a:off x="0" y="407993"/>
            <a:ext cx="9144000" cy="7294305"/>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zh-CN" altLang="en-US" sz="2400" b="1" dirty="0" smtClean="0">
                <a:solidFill>
                  <a:srgbClr val="0000FF"/>
                </a:solidFill>
              </a:rPr>
              <a:t>（</a:t>
            </a:r>
            <a:r>
              <a:rPr lang="en-US" altLang="zh-CN" sz="2400" b="1" dirty="0">
                <a:solidFill>
                  <a:srgbClr val="0000FF"/>
                </a:solidFill>
              </a:rPr>
              <a:t>1</a:t>
            </a:r>
            <a:r>
              <a:rPr lang="zh-CN" altLang="en-US" sz="2400" b="1" dirty="0">
                <a:solidFill>
                  <a:srgbClr val="0000FF"/>
                </a:solidFill>
              </a:rPr>
              <a:t>）计算计数初值</a:t>
            </a:r>
            <a:r>
              <a:rPr lang="en-US" altLang="zh-CN" sz="2400" b="1" dirty="0">
                <a:solidFill>
                  <a:srgbClr val="0000FF"/>
                </a:solidFill>
              </a:rPr>
              <a:t>X</a:t>
            </a:r>
          </a:p>
          <a:p>
            <a:pPr lvl="0" algn="l">
              <a:lnSpc>
                <a:spcPct val="150000"/>
              </a:lnSpc>
            </a:pPr>
            <a:r>
              <a:rPr lang="zh-CN" altLang="en-US" sz="2400" dirty="0" smtClean="0">
                <a:solidFill>
                  <a:srgbClr val="000000"/>
                </a:solidFill>
              </a:rPr>
              <a:t>        由</a:t>
            </a:r>
            <a:r>
              <a:rPr lang="zh-CN" altLang="en-US" sz="2400" dirty="0">
                <a:solidFill>
                  <a:srgbClr val="000000"/>
                </a:solidFill>
              </a:rPr>
              <a:t>式</a:t>
            </a:r>
            <a:r>
              <a:rPr lang="en-US" altLang="zh-CN" sz="2400" dirty="0">
                <a:solidFill>
                  <a:srgbClr val="000000"/>
                </a:solidFill>
              </a:rPr>
              <a:t>(9-2)</a:t>
            </a:r>
            <a:r>
              <a:rPr lang="zh-CN" altLang="en-US" sz="2400" dirty="0">
                <a:solidFill>
                  <a:srgbClr val="000000"/>
                </a:solidFill>
              </a:rPr>
              <a:t>可得</a:t>
            </a:r>
            <a:r>
              <a:rPr lang="en-US" altLang="zh-CN" sz="2400" dirty="0">
                <a:solidFill>
                  <a:srgbClr val="000000"/>
                </a:solidFill>
              </a:rPr>
              <a:t>X = </a:t>
            </a:r>
            <a:r>
              <a:rPr lang="en-US" altLang="zh-CN" sz="2400" dirty="0" smtClean="0">
                <a:solidFill>
                  <a:srgbClr val="000000"/>
                </a:solidFill>
              </a:rPr>
              <a:t>2^13-12×10^6×10^(-3)/12 </a:t>
            </a:r>
            <a:r>
              <a:rPr lang="en-US" altLang="zh-CN" sz="2400" dirty="0">
                <a:solidFill>
                  <a:srgbClr val="000000"/>
                </a:solidFill>
              </a:rPr>
              <a:t>= 7192 = </a:t>
            </a:r>
            <a:r>
              <a:rPr lang="en-US" altLang="zh-CN" sz="2400" dirty="0" smtClean="0">
                <a:solidFill>
                  <a:srgbClr val="000000"/>
                </a:solidFill>
              </a:rPr>
              <a:t>1C18H</a:t>
            </a:r>
            <a:r>
              <a:rPr lang="zh-CN" altLang="en-US" sz="2400" dirty="0">
                <a:solidFill>
                  <a:srgbClr val="000000"/>
                </a:solidFill>
              </a:rPr>
              <a:t>。</a:t>
            </a:r>
          </a:p>
          <a:p>
            <a:pPr lvl="0" algn="l">
              <a:lnSpc>
                <a:spcPct val="150000"/>
              </a:lnSpc>
            </a:pPr>
            <a:r>
              <a:rPr lang="zh-CN" altLang="en-US" sz="2400" dirty="0">
                <a:solidFill>
                  <a:srgbClr val="000000"/>
                </a:solidFill>
              </a:rPr>
              <a:t>用</a:t>
            </a:r>
            <a:r>
              <a:rPr lang="en-US" altLang="zh-CN" sz="2400" dirty="0">
                <a:solidFill>
                  <a:srgbClr val="000000"/>
                </a:solidFill>
              </a:rPr>
              <a:t>13</a:t>
            </a:r>
            <a:r>
              <a:rPr lang="zh-CN" altLang="en-US" sz="2400" dirty="0">
                <a:solidFill>
                  <a:srgbClr val="000000"/>
                </a:solidFill>
              </a:rPr>
              <a:t>位二进制数表达为</a:t>
            </a:r>
            <a:r>
              <a:rPr lang="en-US" altLang="zh-CN" sz="2400" dirty="0">
                <a:solidFill>
                  <a:srgbClr val="000000"/>
                </a:solidFill>
              </a:rPr>
              <a:t>X = 1 1100 0001 </a:t>
            </a:r>
            <a:r>
              <a:rPr lang="en-US" altLang="zh-CN" sz="2400" dirty="0" smtClean="0">
                <a:solidFill>
                  <a:srgbClr val="000000"/>
                </a:solidFill>
              </a:rPr>
              <a:t>1000B</a:t>
            </a:r>
            <a:r>
              <a:rPr lang="zh-CN" altLang="en-US" sz="2400" dirty="0">
                <a:solidFill>
                  <a:srgbClr val="000000"/>
                </a:solidFill>
              </a:rPr>
              <a:t>，取高</a:t>
            </a:r>
            <a:r>
              <a:rPr lang="en-US" altLang="zh-CN" sz="2400" dirty="0">
                <a:solidFill>
                  <a:srgbClr val="000000"/>
                </a:solidFill>
              </a:rPr>
              <a:t>8</a:t>
            </a:r>
            <a:r>
              <a:rPr lang="zh-CN" altLang="en-US" sz="2400" dirty="0">
                <a:solidFill>
                  <a:srgbClr val="000000"/>
                </a:solidFill>
              </a:rPr>
              <a:t>位送给</a:t>
            </a:r>
            <a:r>
              <a:rPr lang="en-US" altLang="zh-CN" sz="2400" dirty="0">
                <a:solidFill>
                  <a:srgbClr val="000000"/>
                </a:solidFill>
              </a:rPr>
              <a:t>TH1</a:t>
            </a:r>
            <a:r>
              <a:rPr lang="zh-CN" altLang="en-US" sz="2400" dirty="0">
                <a:solidFill>
                  <a:srgbClr val="000000"/>
                </a:solidFill>
              </a:rPr>
              <a:t>；取低</a:t>
            </a:r>
            <a:r>
              <a:rPr lang="en-US" altLang="zh-CN" sz="2400" dirty="0">
                <a:solidFill>
                  <a:srgbClr val="000000"/>
                </a:solidFill>
              </a:rPr>
              <a:t>5</a:t>
            </a:r>
            <a:r>
              <a:rPr lang="zh-CN" altLang="en-US" sz="2400" dirty="0">
                <a:solidFill>
                  <a:srgbClr val="000000"/>
                </a:solidFill>
              </a:rPr>
              <a:t>位作为</a:t>
            </a:r>
            <a:r>
              <a:rPr lang="en-US" altLang="zh-CN" sz="2400" dirty="0">
                <a:solidFill>
                  <a:srgbClr val="000000"/>
                </a:solidFill>
              </a:rPr>
              <a:t>TL1</a:t>
            </a:r>
            <a:r>
              <a:rPr lang="zh-CN" altLang="en-US" sz="2400" dirty="0">
                <a:solidFill>
                  <a:srgbClr val="000000"/>
                </a:solidFill>
              </a:rPr>
              <a:t>的低</a:t>
            </a:r>
            <a:r>
              <a:rPr lang="en-US" altLang="zh-CN" sz="2400" dirty="0">
                <a:solidFill>
                  <a:srgbClr val="000000"/>
                </a:solidFill>
              </a:rPr>
              <a:t>5</a:t>
            </a:r>
            <a:r>
              <a:rPr lang="zh-CN" altLang="en-US" sz="2400" dirty="0">
                <a:solidFill>
                  <a:srgbClr val="000000"/>
                </a:solidFill>
              </a:rPr>
              <a:t>位，高</a:t>
            </a:r>
            <a:r>
              <a:rPr lang="en-US" altLang="zh-CN" sz="2400" dirty="0">
                <a:solidFill>
                  <a:srgbClr val="000000"/>
                </a:solidFill>
              </a:rPr>
              <a:t>3</a:t>
            </a:r>
            <a:r>
              <a:rPr lang="zh-CN" altLang="en-US" sz="2400" dirty="0">
                <a:solidFill>
                  <a:srgbClr val="000000"/>
                </a:solidFill>
              </a:rPr>
              <a:t>位补零（也可取其他值）</a:t>
            </a:r>
            <a:r>
              <a:rPr lang="zh-CN" altLang="en-US" sz="2400" dirty="0" smtClean="0">
                <a:solidFill>
                  <a:srgbClr val="000000"/>
                </a:solidFill>
              </a:rPr>
              <a:t>。</a:t>
            </a:r>
            <a:endParaRPr lang="en-US" altLang="zh-CN" sz="2400" dirty="0" smtClean="0">
              <a:solidFill>
                <a:srgbClr val="000000"/>
              </a:solidFill>
            </a:endParaRPr>
          </a:p>
          <a:p>
            <a:pPr lvl="0" algn="l">
              <a:lnSpc>
                <a:spcPct val="150000"/>
              </a:lnSpc>
            </a:pPr>
            <a:r>
              <a:rPr lang="zh-CN" altLang="en-US" sz="2400" dirty="0" smtClean="0">
                <a:solidFill>
                  <a:srgbClr val="000000"/>
                </a:solidFill>
              </a:rPr>
              <a:t>        由此</a:t>
            </a:r>
            <a:r>
              <a:rPr lang="zh-CN" altLang="en-US" sz="2400" dirty="0">
                <a:solidFill>
                  <a:srgbClr val="000000"/>
                </a:solidFill>
              </a:rPr>
              <a:t>得计数器</a:t>
            </a:r>
            <a:r>
              <a:rPr lang="en-US" altLang="zh-CN" sz="2400" dirty="0">
                <a:solidFill>
                  <a:srgbClr val="000000"/>
                </a:solidFill>
              </a:rPr>
              <a:t>T1</a:t>
            </a:r>
            <a:r>
              <a:rPr lang="zh-CN" altLang="en-US" sz="2400" dirty="0">
                <a:solidFill>
                  <a:srgbClr val="000000"/>
                </a:solidFill>
              </a:rPr>
              <a:t>的初始值</a:t>
            </a:r>
            <a:r>
              <a:rPr lang="zh-CN" altLang="en-US" sz="2400" dirty="0" smtClean="0">
                <a:solidFill>
                  <a:srgbClr val="000000"/>
                </a:solidFill>
              </a:rPr>
              <a:t>为：  </a:t>
            </a:r>
            <a:endParaRPr lang="zh-CN" altLang="en-US" sz="2400" dirty="0">
              <a:solidFill>
                <a:srgbClr val="000000"/>
              </a:solidFill>
            </a:endParaRPr>
          </a:p>
          <a:p>
            <a:pPr lvl="0" algn="l">
              <a:lnSpc>
                <a:spcPct val="150000"/>
              </a:lnSpc>
            </a:pPr>
            <a:r>
              <a:rPr lang="en-US" altLang="zh-CN" sz="2400" dirty="0" smtClean="0">
                <a:solidFill>
                  <a:srgbClr val="000000"/>
                </a:solidFill>
              </a:rPr>
              <a:t>        (</a:t>
            </a:r>
            <a:r>
              <a:rPr lang="en-US" altLang="zh-CN" sz="2400" dirty="0">
                <a:solidFill>
                  <a:srgbClr val="000000"/>
                </a:solidFill>
              </a:rPr>
              <a:t>TH1) = E0H</a:t>
            </a:r>
            <a:r>
              <a:rPr lang="zh-CN" altLang="en-US" sz="2400" dirty="0">
                <a:solidFill>
                  <a:srgbClr val="000000"/>
                </a:solidFill>
              </a:rPr>
              <a:t>，</a:t>
            </a:r>
            <a:r>
              <a:rPr lang="en-US" altLang="zh-CN" sz="2400" dirty="0">
                <a:solidFill>
                  <a:srgbClr val="000000"/>
                </a:solidFill>
              </a:rPr>
              <a:t>(TL1) = </a:t>
            </a:r>
            <a:r>
              <a:rPr lang="en-US" altLang="zh-CN" sz="2400" dirty="0" smtClean="0">
                <a:solidFill>
                  <a:srgbClr val="000000"/>
                </a:solidFill>
              </a:rPr>
              <a:t>18H</a:t>
            </a:r>
          </a:p>
          <a:p>
            <a:pPr lvl="0" algn="l">
              <a:lnSpc>
                <a:spcPct val="150000"/>
              </a:lnSpc>
            </a:pPr>
            <a:r>
              <a:rPr lang="zh-CN" altLang="en-US" sz="2400" dirty="0" smtClean="0">
                <a:solidFill>
                  <a:srgbClr val="000000"/>
                </a:solidFill>
              </a:rPr>
              <a:t>      </a:t>
            </a:r>
            <a:r>
              <a:rPr lang="zh-CN" altLang="en-US" sz="2400" b="1" dirty="0" smtClean="0">
                <a:solidFill>
                  <a:srgbClr val="0000FF"/>
                </a:solidFill>
              </a:rPr>
              <a:t>（</a:t>
            </a:r>
            <a:r>
              <a:rPr lang="en-US" altLang="zh-CN" sz="2400" b="1" dirty="0">
                <a:solidFill>
                  <a:srgbClr val="0000FF"/>
                </a:solidFill>
              </a:rPr>
              <a:t>2</a:t>
            </a:r>
            <a:r>
              <a:rPr lang="zh-CN" altLang="en-US" sz="2400" b="1" dirty="0">
                <a:solidFill>
                  <a:srgbClr val="0000FF"/>
                </a:solidFill>
              </a:rPr>
              <a:t>）初始化程序设计</a:t>
            </a:r>
          </a:p>
          <a:p>
            <a:pPr lvl="0" algn="l">
              <a:lnSpc>
                <a:spcPct val="150000"/>
              </a:lnSpc>
            </a:pPr>
            <a:r>
              <a:rPr lang="zh-CN" altLang="en-US" sz="2400" dirty="0" smtClean="0">
                <a:solidFill>
                  <a:srgbClr val="000000"/>
                </a:solidFill>
              </a:rPr>
              <a:t>        本</a:t>
            </a:r>
            <a:r>
              <a:rPr lang="zh-CN" altLang="en-US" sz="2400" dirty="0">
                <a:solidFill>
                  <a:srgbClr val="000000"/>
                </a:solidFill>
              </a:rPr>
              <a:t>例采用定时器中断方式工作。初始化程序包括定时器初始化和中断系统初始化，主要是对寄存器</a:t>
            </a:r>
            <a:r>
              <a:rPr lang="en-US" altLang="zh-CN" sz="2400" dirty="0">
                <a:solidFill>
                  <a:srgbClr val="000000"/>
                </a:solidFill>
              </a:rPr>
              <a:t>IP</a:t>
            </a:r>
            <a:r>
              <a:rPr lang="zh-CN" altLang="en-US" sz="2400" dirty="0">
                <a:solidFill>
                  <a:srgbClr val="000000"/>
                </a:solidFill>
              </a:rPr>
              <a:t>、</a:t>
            </a:r>
            <a:r>
              <a:rPr lang="en-US" altLang="zh-CN" sz="2400" dirty="0">
                <a:solidFill>
                  <a:srgbClr val="000000"/>
                </a:solidFill>
              </a:rPr>
              <a:t>IE</a:t>
            </a:r>
            <a:r>
              <a:rPr lang="zh-CN" altLang="en-US" sz="2400" dirty="0">
                <a:solidFill>
                  <a:srgbClr val="000000"/>
                </a:solidFill>
              </a:rPr>
              <a:t>、</a:t>
            </a:r>
            <a:r>
              <a:rPr lang="en-US" altLang="zh-CN" sz="2400" dirty="0">
                <a:solidFill>
                  <a:srgbClr val="000000"/>
                </a:solidFill>
              </a:rPr>
              <a:t>TCON</a:t>
            </a:r>
            <a:r>
              <a:rPr lang="zh-CN" altLang="en-US" sz="2400" dirty="0">
                <a:solidFill>
                  <a:srgbClr val="000000"/>
                </a:solidFill>
              </a:rPr>
              <a:t>、</a:t>
            </a:r>
            <a:r>
              <a:rPr lang="en-US" altLang="zh-CN" sz="2400" dirty="0">
                <a:solidFill>
                  <a:srgbClr val="000000"/>
                </a:solidFill>
              </a:rPr>
              <a:t>TMOD</a:t>
            </a:r>
            <a:r>
              <a:rPr lang="zh-CN" altLang="en-US" sz="2400" dirty="0">
                <a:solidFill>
                  <a:srgbClr val="000000"/>
                </a:solidFill>
              </a:rPr>
              <a:t>的相应位进行正确的设置，并将计数初值送入定时器中。</a:t>
            </a:r>
          </a:p>
          <a:p>
            <a:pPr lvl="0" algn="l">
              <a:lnSpc>
                <a:spcPct val="150000"/>
              </a:lnSpc>
            </a:pPr>
            <a:endParaRPr lang="en-US" altLang="zh-CN" sz="2400" dirty="0">
              <a:solidFill>
                <a:srgbClr val="000000"/>
              </a:solidFill>
            </a:endParaRPr>
          </a:p>
          <a:p>
            <a:pPr lvl="0" algn="l">
              <a:lnSpc>
                <a:spcPct val="150000"/>
              </a:lnSpc>
            </a:pPr>
            <a:endParaRPr lang="zh-CN" altLang="en-US" sz="2400" dirty="0">
              <a:solidFill>
                <a:srgbClr val="000000"/>
              </a:solidFill>
            </a:endParaRPr>
          </a:p>
        </p:txBody>
      </p:sp>
    </p:spTree>
    <p:extLst>
      <p:ext uri="{BB962C8B-B14F-4D97-AF65-F5344CB8AC3E}">
        <p14:creationId xmlns:p14="http://schemas.microsoft.com/office/powerpoint/2010/main" val="469416121"/>
      </p:ext>
    </p:extLst>
  </p:cSld>
  <p:clrMapOvr>
    <a:masterClrMapping/>
  </p:clrMapOvr>
  <p:transition>
    <p:random/>
    <p:sndAc>
      <p:stSnd>
        <p:snd r:embed="rId2" name="camera.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41</a:t>
            </a:fld>
            <a:endParaRPr lang="en-US" altLang="zh-CN" dirty="0"/>
          </a:p>
        </p:txBody>
      </p:sp>
      <p:sp>
        <p:nvSpPr>
          <p:cNvPr id="4" name="矩形 3"/>
          <p:cNvSpPr/>
          <p:nvPr/>
        </p:nvSpPr>
        <p:spPr>
          <a:xfrm>
            <a:off x="0" y="581392"/>
            <a:ext cx="9144000" cy="1754326"/>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zh-CN" altLang="en-US" sz="2400" b="1" dirty="0" smtClean="0">
                <a:solidFill>
                  <a:srgbClr val="0000FF"/>
                </a:solidFill>
              </a:rPr>
              <a:t>（</a:t>
            </a:r>
            <a:r>
              <a:rPr lang="en-US" altLang="zh-CN" sz="2400" b="1" dirty="0">
                <a:solidFill>
                  <a:srgbClr val="0000FF"/>
                </a:solidFill>
              </a:rPr>
              <a:t>3</a:t>
            </a:r>
            <a:r>
              <a:rPr lang="zh-CN" altLang="en-US" sz="2400" b="1" dirty="0">
                <a:solidFill>
                  <a:srgbClr val="0000FF"/>
                </a:solidFill>
              </a:rPr>
              <a:t>）程序设计</a:t>
            </a:r>
          </a:p>
          <a:p>
            <a:pPr lvl="0" algn="l">
              <a:lnSpc>
                <a:spcPct val="150000"/>
              </a:lnSpc>
            </a:pPr>
            <a:r>
              <a:rPr lang="zh-CN" altLang="en-US" sz="2400" dirty="0" smtClean="0">
                <a:solidFill>
                  <a:srgbClr val="000000"/>
                </a:solidFill>
              </a:rPr>
              <a:t>        中断服务程序</a:t>
            </a:r>
            <a:r>
              <a:rPr lang="zh-CN" altLang="en-US" sz="2400" dirty="0">
                <a:solidFill>
                  <a:srgbClr val="000000"/>
                </a:solidFill>
              </a:rPr>
              <a:t>除了完成所要求的产生方波的工作之外，还要注意将计数初值重新装入定时器，为下一次产生中断做准备。</a:t>
            </a:r>
          </a:p>
        </p:txBody>
      </p:sp>
    </p:spTree>
    <p:extLst>
      <p:ext uri="{BB962C8B-B14F-4D97-AF65-F5344CB8AC3E}">
        <p14:creationId xmlns:p14="http://schemas.microsoft.com/office/powerpoint/2010/main" val="3768966331"/>
      </p:ext>
    </p:extLst>
  </p:cSld>
  <p:clrMapOvr>
    <a:masterClrMapping/>
  </p:clrMapOvr>
  <p:transition>
    <p:random/>
    <p:sndAc>
      <p:stSnd>
        <p:snd r:embed="rId2" name="camera.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42</a:t>
            </a:fld>
            <a:endParaRPr lang="en-US" altLang="zh-CN" dirty="0"/>
          </a:p>
        </p:txBody>
      </p:sp>
      <p:sp>
        <p:nvSpPr>
          <p:cNvPr id="4" name="矩形 3"/>
          <p:cNvSpPr/>
          <p:nvPr/>
        </p:nvSpPr>
        <p:spPr>
          <a:xfrm>
            <a:off x="0" y="612656"/>
            <a:ext cx="9144000" cy="5940088"/>
          </a:xfrm>
          <a:prstGeom prst="rect">
            <a:avLst/>
          </a:prstGeom>
        </p:spPr>
        <p:txBody>
          <a:bodyPr wrap="square">
            <a:spAutoFit/>
          </a:bodyPr>
          <a:lstStyle/>
          <a:p>
            <a:pPr algn="l"/>
            <a:r>
              <a:rPr lang="zh-CN" altLang="en-US" sz="2000" b="1" dirty="0" smtClean="0">
                <a:solidFill>
                  <a:srgbClr val="0000FF"/>
                </a:solidFill>
              </a:rPr>
              <a:t>（</a:t>
            </a:r>
            <a:r>
              <a:rPr lang="en-US" altLang="zh-CN" sz="2000" b="1" dirty="0">
                <a:solidFill>
                  <a:srgbClr val="0000FF"/>
                </a:solidFill>
              </a:rPr>
              <a:t>4</a:t>
            </a:r>
            <a:r>
              <a:rPr lang="zh-CN" altLang="en-US" sz="2000" b="1" dirty="0">
                <a:solidFill>
                  <a:srgbClr val="0000FF"/>
                </a:solidFill>
              </a:rPr>
              <a:t>）程序清单</a:t>
            </a:r>
          </a:p>
          <a:p>
            <a:pPr algn="l"/>
            <a:r>
              <a:rPr lang="zh-CN" altLang="en-US" sz="2000" dirty="0" smtClean="0"/>
              <a:t> </a:t>
            </a:r>
            <a:r>
              <a:rPr lang="zh-CN" altLang="en-US" sz="2000" dirty="0"/>
              <a:t>	   </a:t>
            </a:r>
            <a:r>
              <a:rPr lang="en-US" altLang="zh-CN" sz="2000" dirty="0"/>
              <a:t>ORG 	0000H			</a:t>
            </a:r>
            <a:r>
              <a:rPr lang="zh-CN" altLang="en-US" sz="2000" dirty="0" smtClean="0"/>
              <a:t>；</a:t>
            </a:r>
            <a:r>
              <a:rPr lang="zh-CN" altLang="en-US" sz="2000" dirty="0"/>
              <a:t>程序入口</a:t>
            </a:r>
          </a:p>
          <a:p>
            <a:pPr algn="l"/>
            <a:r>
              <a:rPr lang="zh-CN" altLang="en-US" sz="2000" dirty="0"/>
              <a:t> 	    </a:t>
            </a:r>
            <a:r>
              <a:rPr lang="en-US" altLang="zh-CN" sz="2000" dirty="0"/>
              <a:t>AJMP	START</a:t>
            </a:r>
          </a:p>
          <a:p>
            <a:pPr algn="l"/>
            <a:r>
              <a:rPr lang="en-US" altLang="zh-CN" sz="2000" dirty="0"/>
              <a:t> 	    ORG 	001BH		</a:t>
            </a:r>
            <a:r>
              <a:rPr lang="zh-CN" altLang="en-US" sz="2000" dirty="0" smtClean="0"/>
              <a:t>；</a:t>
            </a:r>
            <a:r>
              <a:rPr lang="en-US" altLang="zh-CN" sz="2000" dirty="0"/>
              <a:t>T1</a:t>
            </a:r>
            <a:r>
              <a:rPr lang="zh-CN" altLang="en-US" sz="2000" dirty="0"/>
              <a:t>溢出中断入口</a:t>
            </a:r>
          </a:p>
          <a:p>
            <a:pPr algn="l"/>
            <a:r>
              <a:rPr lang="zh-CN" altLang="en-US" sz="2000" dirty="0"/>
              <a:t> 	    </a:t>
            </a:r>
            <a:r>
              <a:rPr lang="en-US" altLang="zh-CN" sz="2000" dirty="0"/>
              <a:t>AJMP	T1INT                 </a:t>
            </a:r>
            <a:r>
              <a:rPr lang="zh-CN" altLang="en-US" sz="2000" dirty="0" smtClean="0"/>
              <a:t>；</a:t>
            </a:r>
            <a:r>
              <a:rPr lang="zh-CN" altLang="en-US" sz="2000" dirty="0"/>
              <a:t>转</a:t>
            </a:r>
            <a:r>
              <a:rPr lang="en-US" altLang="zh-CN" sz="2000" dirty="0"/>
              <a:t>T1</a:t>
            </a:r>
            <a:r>
              <a:rPr lang="zh-CN" altLang="en-US" sz="2000" dirty="0"/>
              <a:t>中断处理程序</a:t>
            </a:r>
          </a:p>
          <a:p>
            <a:pPr algn="l"/>
            <a:r>
              <a:rPr lang="zh-CN" altLang="en-US" sz="2000" dirty="0"/>
              <a:t> 	    </a:t>
            </a:r>
            <a:r>
              <a:rPr lang="en-US" altLang="zh-CN" sz="2000" dirty="0"/>
              <a:t>ORG 	0030H</a:t>
            </a:r>
          </a:p>
          <a:p>
            <a:pPr algn="l"/>
            <a:r>
              <a:rPr lang="en-US" altLang="zh-CN" sz="2000" dirty="0"/>
              <a:t>START</a:t>
            </a:r>
            <a:r>
              <a:rPr lang="zh-CN" altLang="en-US" sz="2000" dirty="0"/>
              <a:t>： </a:t>
            </a:r>
            <a:r>
              <a:rPr lang="en-US" altLang="zh-CN" sz="2000" dirty="0" smtClean="0"/>
              <a:t>MOV   SP</a:t>
            </a:r>
            <a:r>
              <a:rPr lang="zh-CN" altLang="en-US" sz="2000" dirty="0"/>
              <a:t>，	</a:t>
            </a:r>
            <a:r>
              <a:rPr lang="en-US" altLang="zh-CN" sz="2000" dirty="0"/>
              <a:t>#60H		</a:t>
            </a:r>
            <a:r>
              <a:rPr lang="zh-CN" altLang="en-US" sz="2000" dirty="0" smtClean="0"/>
              <a:t>；</a:t>
            </a:r>
            <a:r>
              <a:rPr lang="zh-CN" altLang="en-US" sz="2000" dirty="0"/>
              <a:t>系统初始化</a:t>
            </a:r>
          </a:p>
          <a:p>
            <a:pPr algn="l"/>
            <a:r>
              <a:rPr lang="zh-CN" altLang="en-US" sz="2000" dirty="0"/>
              <a:t> 	    </a:t>
            </a:r>
            <a:r>
              <a:rPr lang="en-US" altLang="zh-CN" sz="2000" dirty="0"/>
              <a:t>MOV	</a:t>
            </a:r>
            <a:r>
              <a:rPr lang="en-US" altLang="zh-CN" sz="2000" dirty="0" smtClean="0"/>
              <a:t> TMOD</a:t>
            </a:r>
            <a:r>
              <a:rPr lang="zh-CN" altLang="en-US" sz="2000" dirty="0" smtClean="0"/>
              <a:t>，</a:t>
            </a:r>
            <a:r>
              <a:rPr lang="en-US" altLang="zh-CN" sz="2000" dirty="0" smtClean="0"/>
              <a:t>#</a:t>
            </a:r>
            <a:r>
              <a:rPr lang="en-US" altLang="zh-CN" sz="2000" dirty="0"/>
              <a:t>00H	</a:t>
            </a:r>
            <a:r>
              <a:rPr lang="en-US" altLang="zh-CN" sz="2000" dirty="0" smtClean="0"/>
              <a:t>             </a:t>
            </a:r>
            <a:r>
              <a:rPr lang="zh-CN" altLang="en-US" sz="2000" dirty="0" smtClean="0"/>
              <a:t>；</a:t>
            </a:r>
            <a:r>
              <a:rPr lang="zh-CN" altLang="en-US" sz="2000" dirty="0"/>
              <a:t>设置</a:t>
            </a:r>
            <a:r>
              <a:rPr lang="en-US" altLang="zh-CN" sz="2000" dirty="0"/>
              <a:t>T1</a:t>
            </a:r>
            <a:r>
              <a:rPr lang="zh-CN" altLang="en-US" sz="2000" dirty="0"/>
              <a:t>工作于定时工作方式</a:t>
            </a:r>
            <a:r>
              <a:rPr lang="en-US" altLang="zh-CN" sz="2000" dirty="0"/>
              <a:t>0</a:t>
            </a:r>
          </a:p>
          <a:p>
            <a:pPr algn="l"/>
            <a:r>
              <a:rPr lang="en-US" altLang="zh-CN" sz="2000" dirty="0"/>
              <a:t> 	    </a:t>
            </a:r>
            <a:r>
              <a:rPr lang="en-US" altLang="zh-CN" sz="2000" dirty="0" smtClean="0"/>
              <a:t>MOV  TH1</a:t>
            </a:r>
            <a:r>
              <a:rPr lang="zh-CN" altLang="en-US" sz="2000" dirty="0"/>
              <a:t>，</a:t>
            </a:r>
            <a:r>
              <a:rPr lang="en-US" altLang="zh-CN" sz="2000" dirty="0"/>
              <a:t>#0E0H		</a:t>
            </a:r>
            <a:r>
              <a:rPr lang="zh-CN" altLang="en-US" sz="2000" dirty="0" smtClean="0"/>
              <a:t>；</a:t>
            </a:r>
            <a:r>
              <a:rPr lang="zh-CN" altLang="en-US" sz="2000" dirty="0"/>
              <a:t>装入计数初值高字节</a:t>
            </a:r>
          </a:p>
          <a:p>
            <a:pPr algn="l"/>
            <a:r>
              <a:rPr lang="zh-CN" altLang="en-US" sz="2000" dirty="0"/>
              <a:t> 	    </a:t>
            </a:r>
            <a:r>
              <a:rPr lang="en-US" altLang="zh-CN" sz="2000" dirty="0"/>
              <a:t>MOV	</a:t>
            </a:r>
            <a:r>
              <a:rPr lang="en-US" altLang="zh-CN" sz="2000" dirty="0" smtClean="0"/>
              <a:t> TL1</a:t>
            </a:r>
            <a:r>
              <a:rPr lang="zh-CN" altLang="en-US" sz="2000" dirty="0"/>
              <a:t>，</a:t>
            </a:r>
            <a:r>
              <a:rPr lang="en-US" altLang="zh-CN" sz="2000" dirty="0"/>
              <a:t>#</a:t>
            </a:r>
            <a:r>
              <a:rPr lang="en-US" altLang="zh-CN" sz="2000" dirty="0" smtClean="0"/>
              <a:t>18H</a:t>
            </a:r>
            <a:r>
              <a:rPr lang="en-US" altLang="zh-CN" sz="2000" dirty="0"/>
              <a:t>		</a:t>
            </a:r>
            <a:r>
              <a:rPr lang="zh-CN" altLang="en-US" sz="2000" dirty="0" smtClean="0"/>
              <a:t>；</a:t>
            </a:r>
            <a:r>
              <a:rPr lang="zh-CN" altLang="en-US" sz="2000" dirty="0"/>
              <a:t>装入计数初值低字节</a:t>
            </a:r>
          </a:p>
          <a:p>
            <a:pPr algn="l"/>
            <a:r>
              <a:rPr lang="zh-CN" altLang="en-US" sz="2000" dirty="0"/>
              <a:t> 	    </a:t>
            </a:r>
            <a:r>
              <a:rPr lang="en-US" altLang="zh-CN" sz="2000" dirty="0"/>
              <a:t>SETB	TR1		</a:t>
            </a:r>
            <a:r>
              <a:rPr lang="zh-CN" altLang="en-US" sz="2000" dirty="0" smtClean="0"/>
              <a:t>；</a:t>
            </a:r>
            <a:r>
              <a:rPr lang="zh-CN" altLang="en-US" sz="2000" dirty="0"/>
              <a:t>开启</a:t>
            </a:r>
            <a:r>
              <a:rPr lang="en-US" altLang="zh-CN" sz="2000" dirty="0"/>
              <a:t>T1</a:t>
            </a:r>
            <a:r>
              <a:rPr lang="zh-CN" altLang="en-US" sz="2000" dirty="0"/>
              <a:t>定时</a:t>
            </a:r>
          </a:p>
          <a:p>
            <a:pPr algn="l"/>
            <a:r>
              <a:rPr lang="zh-CN" altLang="en-US" sz="2000" dirty="0"/>
              <a:t> 	    </a:t>
            </a:r>
            <a:r>
              <a:rPr lang="en-US" altLang="zh-CN" sz="2000" dirty="0"/>
              <a:t>SETB	ET1		</a:t>
            </a:r>
            <a:r>
              <a:rPr lang="zh-CN" altLang="en-US" sz="2000" dirty="0" smtClean="0"/>
              <a:t>；</a:t>
            </a:r>
            <a:r>
              <a:rPr lang="zh-CN" altLang="en-US" sz="2000" dirty="0"/>
              <a:t>开启</a:t>
            </a:r>
            <a:r>
              <a:rPr lang="en-US" altLang="zh-CN" sz="2000" dirty="0"/>
              <a:t>T1</a:t>
            </a:r>
            <a:r>
              <a:rPr lang="zh-CN" altLang="en-US" sz="2000" dirty="0"/>
              <a:t>溢出中断</a:t>
            </a:r>
          </a:p>
          <a:p>
            <a:pPr algn="l"/>
            <a:r>
              <a:rPr lang="zh-CN" altLang="en-US" sz="2000" dirty="0"/>
              <a:t> 	    </a:t>
            </a:r>
            <a:r>
              <a:rPr lang="en-US" altLang="zh-CN" sz="2000" dirty="0"/>
              <a:t>SETB	EA		</a:t>
            </a:r>
            <a:r>
              <a:rPr lang="zh-CN" altLang="en-US" sz="2000" dirty="0" smtClean="0"/>
              <a:t>；</a:t>
            </a:r>
            <a:r>
              <a:rPr lang="zh-CN" altLang="en-US" sz="2000" dirty="0"/>
              <a:t>开启总中断</a:t>
            </a:r>
          </a:p>
          <a:p>
            <a:pPr algn="l"/>
            <a:r>
              <a:rPr lang="en-US" altLang="zh-CN" sz="2000" dirty="0"/>
              <a:t>MAIN</a:t>
            </a:r>
            <a:r>
              <a:rPr lang="zh-CN" altLang="en-US" sz="2000" dirty="0"/>
              <a:t>： </a:t>
            </a:r>
            <a:r>
              <a:rPr lang="zh-CN" altLang="en-US" sz="2000" dirty="0" smtClean="0"/>
              <a:t>   </a:t>
            </a:r>
            <a:r>
              <a:rPr lang="en-US" altLang="zh-CN" sz="2000" dirty="0" smtClean="0"/>
              <a:t>AJMP</a:t>
            </a:r>
            <a:r>
              <a:rPr lang="en-US" altLang="zh-CN" sz="2000" dirty="0"/>
              <a:t>	MAIN		</a:t>
            </a:r>
            <a:r>
              <a:rPr lang="zh-CN" altLang="en-US" sz="2000" dirty="0" smtClean="0"/>
              <a:t>；</a:t>
            </a:r>
            <a:r>
              <a:rPr lang="zh-CN" altLang="en-US" sz="2000" dirty="0"/>
              <a:t>动态停机等待中断</a:t>
            </a:r>
          </a:p>
          <a:p>
            <a:pPr algn="l"/>
            <a:r>
              <a:rPr lang="en-US" altLang="zh-CN" sz="2000" dirty="0"/>
              <a:t>T1INT</a:t>
            </a:r>
            <a:r>
              <a:rPr lang="zh-CN" altLang="en-US" sz="2000" dirty="0"/>
              <a:t>：  </a:t>
            </a:r>
            <a:r>
              <a:rPr lang="zh-CN" altLang="en-US" sz="2000" dirty="0" smtClean="0"/>
              <a:t> </a:t>
            </a:r>
            <a:r>
              <a:rPr lang="en-US" altLang="zh-CN" sz="2000" dirty="0" smtClean="0"/>
              <a:t>MOV</a:t>
            </a:r>
            <a:r>
              <a:rPr lang="en-US" altLang="zh-CN" sz="2000" dirty="0"/>
              <a:t>	</a:t>
            </a:r>
            <a:r>
              <a:rPr lang="en-US" altLang="zh-CN" sz="2000" dirty="0" smtClean="0"/>
              <a:t> TH1</a:t>
            </a:r>
            <a:r>
              <a:rPr lang="zh-CN" altLang="en-US" sz="2000" dirty="0"/>
              <a:t>，</a:t>
            </a:r>
            <a:r>
              <a:rPr lang="en-US" altLang="zh-CN" sz="2000" dirty="0"/>
              <a:t>#0E0H		</a:t>
            </a:r>
            <a:r>
              <a:rPr lang="zh-CN" altLang="en-US" sz="2000" dirty="0" smtClean="0"/>
              <a:t>；</a:t>
            </a:r>
            <a:r>
              <a:rPr lang="en-US" altLang="zh-CN" sz="2000" dirty="0"/>
              <a:t>T1</a:t>
            </a:r>
            <a:r>
              <a:rPr lang="zh-CN" altLang="en-US" sz="2000" dirty="0"/>
              <a:t>中断服务程序，</a:t>
            </a:r>
            <a:r>
              <a:rPr lang="en-US" altLang="zh-CN" sz="2000" dirty="0"/>
              <a:t>T1</a:t>
            </a:r>
            <a:r>
              <a:rPr lang="zh-CN" altLang="en-US" sz="2000" dirty="0"/>
              <a:t>重装初值</a:t>
            </a:r>
          </a:p>
          <a:p>
            <a:pPr algn="l"/>
            <a:r>
              <a:rPr lang="zh-CN" altLang="en-US" sz="2000" dirty="0"/>
              <a:t> 	    </a:t>
            </a:r>
            <a:r>
              <a:rPr lang="en-US" altLang="zh-CN" sz="2000" dirty="0"/>
              <a:t>MOV </a:t>
            </a:r>
            <a:r>
              <a:rPr lang="en-US" altLang="zh-CN" sz="2000" dirty="0" smtClean="0"/>
              <a:t> TL1</a:t>
            </a:r>
            <a:r>
              <a:rPr lang="zh-CN" altLang="en-US" sz="2000" dirty="0"/>
              <a:t>，</a:t>
            </a:r>
            <a:r>
              <a:rPr lang="en-US" altLang="zh-CN" sz="2000" dirty="0"/>
              <a:t>#</a:t>
            </a:r>
            <a:r>
              <a:rPr lang="en-US" altLang="zh-CN" sz="2000" dirty="0" smtClean="0"/>
              <a:t>18H</a:t>
            </a:r>
            <a:endParaRPr lang="en-US" altLang="zh-CN" sz="2000" dirty="0"/>
          </a:p>
          <a:p>
            <a:pPr algn="l"/>
            <a:r>
              <a:rPr lang="en-US" altLang="zh-CN" sz="2000" dirty="0"/>
              <a:t> 	    CPL  	P1.0			</a:t>
            </a:r>
            <a:r>
              <a:rPr lang="zh-CN" altLang="en-US" sz="2000" dirty="0" smtClean="0"/>
              <a:t>；</a:t>
            </a:r>
            <a:r>
              <a:rPr lang="zh-CN" altLang="en-US" sz="2000" dirty="0"/>
              <a:t>使端口线</a:t>
            </a:r>
            <a:r>
              <a:rPr lang="en-US" altLang="zh-CN" sz="2000" dirty="0"/>
              <a:t>P1.0</a:t>
            </a:r>
            <a:r>
              <a:rPr lang="zh-CN" altLang="en-US" sz="2000" dirty="0"/>
              <a:t>的</a:t>
            </a:r>
            <a:r>
              <a:rPr lang="zh-CN" altLang="en-US" sz="2000" dirty="0" smtClean="0"/>
              <a:t>电平取反</a:t>
            </a:r>
            <a:endParaRPr lang="zh-CN" altLang="en-US" sz="2000" dirty="0"/>
          </a:p>
          <a:p>
            <a:pPr algn="l"/>
            <a:r>
              <a:rPr lang="zh-CN" altLang="en-US" sz="2000" dirty="0"/>
              <a:t> 	    </a:t>
            </a:r>
            <a:r>
              <a:rPr lang="en-US" altLang="zh-CN" sz="2000" dirty="0"/>
              <a:t>RETI</a:t>
            </a:r>
          </a:p>
          <a:p>
            <a:pPr algn="l"/>
            <a:r>
              <a:rPr lang="en-US" altLang="zh-CN" sz="2000" dirty="0"/>
              <a:t> 	    END</a:t>
            </a:r>
          </a:p>
        </p:txBody>
      </p:sp>
    </p:spTree>
    <p:extLst>
      <p:ext uri="{BB962C8B-B14F-4D97-AF65-F5344CB8AC3E}">
        <p14:creationId xmlns:p14="http://schemas.microsoft.com/office/powerpoint/2010/main" val="2017435947"/>
      </p:ext>
    </p:extLst>
  </p:cSld>
  <p:clrMapOvr>
    <a:masterClrMapping/>
  </p:clrMapOvr>
  <p:transition>
    <p:random/>
    <p:sndAc>
      <p:stSnd>
        <p:snd r:embed="rId2" name="camera.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43</a:t>
            </a:fld>
            <a:endParaRPr lang="en-US" altLang="zh-CN" dirty="0"/>
          </a:p>
        </p:txBody>
      </p:sp>
      <p:sp>
        <p:nvSpPr>
          <p:cNvPr id="4" name="矩形 3"/>
          <p:cNvSpPr/>
          <p:nvPr/>
        </p:nvSpPr>
        <p:spPr>
          <a:xfrm>
            <a:off x="0" y="597555"/>
            <a:ext cx="9144000" cy="5632311"/>
          </a:xfrm>
          <a:prstGeom prst="rect">
            <a:avLst/>
          </a:prstGeom>
        </p:spPr>
        <p:txBody>
          <a:bodyPr wrap="square">
            <a:spAutoFit/>
          </a:bodyPr>
          <a:lstStyle/>
          <a:p>
            <a:pPr algn="l"/>
            <a:r>
              <a:rPr lang="en-US" altLang="zh-CN" dirty="0"/>
              <a:t>*C51</a:t>
            </a:r>
            <a:r>
              <a:rPr lang="zh-CN" altLang="en-US" dirty="0"/>
              <a:t>源程序：</a:t>
            </a:r>
          </a:p>
          <a:p>
            <a:pPr algn="l"/>
            <a:r>
              <a:rPr lang="en-US" altLang="zh-CN" dirty="0"/>
              <a:t>#include&lt;reg51.h&gt;</a:t>
            </a:r>
          </a:p>
          <a:p>
            <a:pPr algn="l"/>
            <a:r>
              <a:rPr lang="en-US" altLang="zh-CN" dirty="0" err="1"/>
              <a:t>sbit</a:t>
            </a:r>
            <a:r>
              <a:rPr lang="en-US" altLang="zh-CN" dirty="0"/>
              <a:t> </a:t>
            </a:r>
            <a:r>
              <a:rPr lang="en-US" altLang="zh-CN" dirty="0" err="1"/>
              <a:t>rect_wave</a:t>
            </a:r>
            <a:r>
              <a:rPr lang="en-US" altLang="zh-CN" dirty="0"/>
              <a:t> = P1^0</a:t>
            </a:r>
            <a:r>
              <a:rPr lang="zh-CN" altLang="en-US" dirty="0"/>
              <a:t>；			</a:t>
            </a:r>
            <a:r>
              <a:rPr lang="en-US" altLang="zh-CN" dirty="0" smtClean="0"/>
              <a:t>/* </a:t>
            </a:r>
            <a:r>
              <a:rPr lang="zh-CN" altLang="en-US" dirty="0"/>
              <a:t>方波信号由</a:t>
            </a:r>
            <a:r>
              <a:rPr lang="en-US" altLang="zh-CN" dirty="0"/>
              <a:t>P1.0</a:t>
            </a:r>
            <a:r>
              <a:rPr lang="zh-CN" altLang="en-US" dirty="0"/>
              <a:t>引脚输出 *</a:t>
            </a:r>
            <a:r>
              <a:rPr lang="en-US" altLang="zh-CN" dirty="0"/>
              <a:t>/</a:t>
            </a:r>
          </a:p>
          <a:p>
            <a:pPr algn="l"/>
            <a:r>
              <a:rPr lang="en-US" altLang="zh-CN" dirty="0"/>
              <a:t>void main(void)</a:t>
            </a:r>
          </a:p>
          <a:p>
            <a:pPr algn="l"/>
            <a:r>
              <a:rPr lang="en-US" altLang="zh-CN" dirty="0"/>
              <a:t>{</a:t>
            </a:r>
          </a:p>
          <a:p>
            <a:pPr algn="l"/>
            <a:r>
              <a:rPr lang="en-US" altLang="zh-CN" dirty="0"/>
              <a:t> 	TMOD = 0x00</a:t>
            </a:r>
            <a:r>
              <a:rPr lang="zh-CN" altLang="en-US" dirty="0"/>
              <a:t>；			</a:t>
            </a:r>
            <a:r>
              <a:rPr lang="en-US" altLang="zh-CN" dirty="0" smtClean="0"/>
              <a:t>/* </a:t>
            </a:r>
            <a:r>
              <a:rPr lang="zh-CN" altLang="en-US" dirty="0"/>
              <a:t>设置</a:t>
            </a:r>
            <a:r>
              <a:rPr lang="en-US" altLang="zh-CN" dirty="0"/>
              <a:t>T1</a:t>
            </a:r>
            <a:r>
              <a:rPr lang="zh-CN" altLang="en-US" dirty="0"/>
              <a:t>工作于定时工作方式</a:t>
            </a:r>
            <a:r>
              <a:rPr lang="en-US" altLang="zh-CN" dirty="0"/>
              <a:t>0 */</a:t>
            </a:r>
          </a:p>
          <a:p>
            <a:pPr algn="l"/>
            <a:r>
              <a:rPr lang="en-US" altLang="zh-CN" dirty="0"/>
              <a:t> 	TH1 = 0xe0</a:t>
            </a:r>
            <a:r>
              <a:rPr lang="zh-CN" altLang="en-US" dirty="0"/>
              <a:t>；			</a:t>
            </a:r>
            <a:r>
              <a:rPr lang="en-US" altLang="zh-CN" dirty="0" smtClean="0"/>
              <a:t>/* </a:t>
            </a:r>
            <a:r>
              <a:rPr lang="zh-CN" altLang="en-US" dirty="0"/>
              <a:t>设置加</a:t>
            </a:r>
            <a:r>
              <a:rPr lang="en-US" altLang="zh-CN" dirty="0"/>
              <a:t>1</a:t>
            </a:r>
            <a:r>
              <a:rPr lang="zh-CN" altLang="en-US" dirty="0"/>
              <a:t>计数器的计数器初值高字节 *</a:t>
            </a:r>
            <a:r>
              <a:rPr lang="en-US" altLang="zh-CN" dirty="0"/>
              <a:t>/</a:t>
            </a:r>
          </a:p>
          <a:p>
            <a:pPr algn="l"/>
            <a:r>
              <a:rPr lang="en-US" altLang="zh-CN" dirty="0"/>
              <a:t> 	TL1 = </a:t>
            </a:r>
            <a:r>
              <a:rPr lang="en-US" altLang="zh-CN" dirty="0" smtClean="0"/>
              <a:t>0x18</a:t>
            </a:r>
            <a:r>
              <a:rPr lang="zh-CN" altLang="en-US" dirty="0" smtClean="0"/>
              <a:t>；</a:t>
            </a:r>
            <a:r>
              <a:rPr lang="zh-CN" altLang="en-US" dirty="0"/>
              <a:t>			</a:t>
            </a:r>
            <a:r>
              <a:rPr lang="en-US" altLang="zh-CN" dirty="0" smtClean="0"/>
              <a:t>* </a:t>
            </a:r>
            <a:r>
              <a:rPr lang="zh-CN" altLang="en-US" dirty="0"/>
              <a:t>设置加</a:t>
            </a:r>
            <a:r>
              <a:rPr lang="en-US" altLang="zh-CN" dirty="0"/>
              <a:t>1</a:t>
            </a:r>
            <a:r>
              <a:rPr lang="zh-CN" altLang="en-US" dirty="0"/>
              <a:t>计数器的计数器初值低字节 *</a:t>
            </a:r>
            <a:r>
              <a:rPr lang="en-US" altLang="zh-CN" dirty="0"/>
              <a:t>/</a:t>
            </a:r>
          </a:p>
          <a:p>
            <a:pPr algn="l"/>
            <a:r>
              <a:rPr lang="en-US" altLang="zh-CN" dirty="0"/>
              <a:t> 	IE = 0x00</a:t>
            </a:r>
            <a:r>
              <a:rPr lang="zh-CN" altLang="en-US" dirty="0"/>
              <a:t>；			</a:t>
            </a:r>
            <a:r>
              <a:rPr lang="en-US" altLang="zh-CN" dirty="0" smtClean="0"/>
              <a:t>/* </a:t>
            </a:r>
            <a:r>
              <a:rPr lang="zh-CN" altLang="en-US" dirty="0"/>
              <a:t>禁止中断 *</a:t>
            </a:r>
            <a:r>
              <a:rPr lang="en-US" altLang="zh-CN" dirty="0"/>
              <a:t>/</a:t>
            </a:r>
          </a:p>
          <a:p>
            <a:pPr algn="l"/>
            <a:r>
              <a:rPr lang="en-US" altLang="zh-CN" dirty="0"/>
              <a:t> 	ET1 = 1</a:t>
            </a:r>
            <a:r>
              <a:rPr lang="zh-CN" altLang="en-US" dirty="0"/>
              <a:t>；			</a:t>
            </a:r>
            <a:r>
              <a:rPr lang="en-US" altLang="zh-CN" dirty="0" smtClean="0"/>
              <a:t>/* </a:t>
            </a:r>
            <a:r>
              <a:rPr lang="zh-CN" altLang="en-US" dirty="0"/>
              <a:t>开启</a:t>
            </a:r>
            <a:r>
              <a:rPr lang="en-US" altLang="zh-CN" dirty="0"/>
              <a:t>T1</a:t>
            </a:r>
            <a:r>
              <a:rPr lang="zh-CN" altLang="en-US" dirty="0"/>
              <a:t>溢出中断 *</a:t>
            </a:r>
            <a:r>
              <a:rPr lang="en-US" altLang="zh-CN" dirty="0"/>
              <a:t>/</a:t>
            </a:r>
          </a:p>
          <a:p>
            <a:pPr algn="l"/>
            <a:r>
              <a:rPr lang="en-US" altLang="zh-CN" dirty="0"/>
              <a:t> 	EA = 1</a:t>
            </a:r>
            <a:r>
              <a:rPr lang="zh-CN" altLang="en-US" dirty="0"/>
              <a:t>；				</a:t>
            </a:r>
            <a:r>
              <a:rPr lang="en-US" altLang="zh-CN" dirty="0" smtClean="0"/>
              <a:t>/* </a:t>
            </a:r>
            <a:r>
              <a:rPr lang="zh-CN" altLang="en-US" dirty="0"/>
              <a:t>开启总中断 *</a:t>
            </a:r>
            <a:r>
              <a:rPr lang="en-US" altLang="zh-CN" dirty="0"/>
              <a:t>/</a:t>
            </a:r>
          </a:p>
          <a:p>
            <a:pPr algn="l"/>
            <a:r>
              <a:rPr lang="en-US" altLang="zh-CN" dirty="0"/>
              <a:t> 	TR1 = 1</a:t>
            </a:r>
            <a:r>
              <a:rPr lang="zh-CN" altLang="en-US" dirty="0"/>
              <a:t>；			</a:t>
            </a:r>
            <a:r>
              <a:rPr lang="en-US" altLang="zh-CN" dirty="0" smtClean="0"/>
              <a:t>/* </a:t>
            </a:r>
            <a:r>
              <a:rPr lang="zh-CN" altLang="en-US" dirty="0"/>
              <a:t>启动</a:t>
            </a:r>
            <a:r>
              <a:rPr lang="en-US" altLang="zh-CN" dirty="0"/>
              <a:t>T1 */</a:t>
            </a:r>
          </a:p>
          <a:p>
            <a:pPr algn="l"/>
            <a:r>
              <a:rPr lang="en-US" altLang="zh-CN" dirty="0"/>
              <a:t> 	while(1)</a:t>
            </a:r>
            <a:r>
              <a:rPr lang="zh-CN" altLang="en-US" dirty="0"/>
              <a:t>；			</a:t>
            </a:r>
            <a:r>
              <a:rPr lang="en-US" altLang="zh-CN" dirty="0" smtClean="0"/>
              <a:t>/* </a:t>
            </a:r>
            <a:r>
              <a:rPr lang="zh-CN" altLang="en-US" dirty="0"/>
              <a:t>停机等待 *</a:t>
            </a:r>
            <a:r>
              <a:rPr lang="en-US" altLang="zh-CN" dirty="0"/>
              <a:t>/</a:t>
            </a:r>
          </a:p>
          <a:p>
            <a:pPr algn="l"/>
            <a:r>
              <a:rPr lang="en-US" altLang="zh-CN" dirty="0"/>
              <a:t>}</a:t>
            </a:r>
          </a:p>
          <a:p>
            <a:pPr algn="l"/>
            <a:r>
              <a:rPr lang="en-US" altLang="zh-CN" dirty="0"/>
              <a:t>void int1() interrupt 3</a:t>
            </a:r>
          </a:p>
          <a:p>
            <a:pPr algn="l"/>
            <a:r>
              <a:rPr lang="en-US" altLang="zh-CN" dirty="0"/>
              <a:t>{</a:t>
            </a:r>
          </a:p>
          <a:p>
            <a:pPr algn="l"/>
            <a:r>
              <a:rPr lang="en-US" altLang="zh-CN" dirty="0"/>
              <a:t> 	TH1 = 0xe0</a:t>
            </a:r>
            <a:r>
              <a:rPr lang="zh-CN" altLang="en-US" dirty="0"/>
              <a:t>；			</a:t>
            </a:r>
            <a:r>
              <a:rPr lang="en-US" altLang="zh-CN" dirty="0" smtClean="0"/>
              <a:t>/* </a:t>
            </a:r>
            <a:r>
              <a:rPr lang="en-US" altLang="zh-CN" dirty="0"/>
              <a:t>T1</a:t>
            </a:r>
            <a:r>
              <a:rPr lang="zh-CN" altLang="en-US" dirty="0"/>
              <a:t>重赋初值 *</a:t>
            </a:r>
            <a:r>
              <a:rPr lang="en-US" altLang="zh-CN" dirty="0"/>
              <a:t>/</a:t>
            </a:r>
          </a:p>
          <a:p>
            <a:pPr algn="l"/>
            <a:r>
              <a:rPr lang="en-US" altLang="zh-CN" dirty="0"/>
              <a:t> 	TL1 = </a:t>
            </a:r>
            <a:r>
              <a:rPr lang="en-US" altLang="zh-CN" dirty="0" smtClean="0"/>
              <a:t>0x18</a:t>
            </a:r>
            <a:r>
              <a:rPr lang="zh-CN" altLang="en-US" dirty="0" smtClean="0"/>
              <a:t>；</a:t>
            </a:r>
            <a:r>
              <a:rPr lang="zh-CN" altLang="en-US" dirty="0"/>
              <a:t>			</a:t>
            </a:r>
          </a:p>
          <a:p>
            <a:pPr algn="l"/>
            <a:r>
              <a:rPr lang="zh-CN" altLang="en-US" dirty="0"/>
              <a:t> 	</a:t>
            </a:r>
            <a:r>
              <a:rPr lang="en-US" altLang="zh-CN" dirty="0" err="1"/>
              <a:t>rect_wave</a:t>
            </a:r>
            <a:r>
              <a:rPr lang="en-US" altLang="zh-CN" dirty="0"/>
              <a:t> = !</a:t>
            </a:r>
            <a:r>
              <a:rPr lang="en-US" altLang="zh-CN" dirty="0" err="1"/>
              <a:t>rect_wave</a:t>
            </a:r>
            <a:r>
              <a:rPr lang="zh-CN" altLang="en-US" dirty="0"/>
              <a:t>；		</a:t>
            </a:r>
            <a:r>
              <a:rPr lang="en-US" altLang="zh-CN" dirty="0" smtClean="0"/>
              <a:t>/* </a:t>
            </a:r>
            <a:r>
              <a:rPr lang="zh-CN" altLang="en-US" dirty="0"/>
              <a:t>输出取反 *</a:t>
            </a:r>
            <a:r>
              <a:rPr lang="en-US" altLang="zh-CN" dirty="0"/>
              <a:t>/</a:t>
            </a:r>
          </a:p>
          <a:p>
            <a:pPr algn="l"/>
            <a:r>
              <a:rPr lang="en-US" altLang="zh-CN" dirty="0"/>
              <a:t>}</a:t>
            </a:r>
          </a:p>
        </p:txBody>
      </p:sp>
    </p:spTree>
    <p:extLst>
      <p:ext uri="{BB962C8B-B14F-4D97-AF65-F5344CB8AC3E}">
        <p14:creationId xmlns:p14="http://schemas.microsoft.com/office/powerpoint/2010/main" val="2865013476"/>
      </p:ext>
    </p:extLst>
  </p:cSld>
  <p:clrMapOvr>
    <a:masterClrMapping/>
  </p:clrMapOvr>
  <p:transition>
    <p:random/>
    <p:sndAc>
      <p:stSnd>
        <p:snd r:embed="rId2" name="camera.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4AF5723A-D0E2-401D-8BA9-52419ABA688F}" type="slidenum">
              <a:rPr lang="zh-CN" altLang="en-US"/>
              <a:pPr>
                <a:defRPr/>
              </a:pPr>
              <a:t>44</a:t>
            </a:fld>
            <a:endParaRPr lang="en-US" altLang="zh-CN"/>
          </a:p>
        </p:txBody>
      </p:sp>
      <p:sp>
        <p:nvSpPr>
          <p:cNvPr id="32770" name="内容占位符 1"/>
          <p:cNvSpPr>
            <a:spLocks noGrp="1"/>
          </p:cNvSpPr>
          <p:nvPr>
            <p:ph/>
          </p:nvPr>
        </p:nvSpPr>
        <p:spPr>
          <a:xfrm>
            <a:off x="0" y="571500"/>
            <a:ext cx="9144000" cy="5410200"/>
          </a:xfrm>
        </p:spPr>
        <p:txBody>
          <a:bodyPr/>
          <a:lstStyle/>
          <a:p>
            <a:pPr marL="0" lvl="0" indent="0" algn="l">
              <a:lnSpc>
                <a:spcPct val="150000"/>
              </a:lnSpc>
              <a:spcBef>
                <a:spcPts val="0"/>
              </a:spcBef>
            </a:pPr>
            <a:r>
              <a:rPr lang="zh-CN" altLang="en-US" dirty="0">
                <a:solidFill>
                  <a:srgbClr val="333399"/>
                </a:solidFill>
              </a:rPr>
              <a:t>如</a:t>
            </a:r>
            <a:r>
              <a:rPr lang="en-US" altLang="zh-CN" dirty="0">
                <a:solidFill>
                  <a:srgbClr val="333399"/>
                </a:solidFill>
                <a:ea typeface="宋体" charset="-122"/>
              </a:rPr>
              <a:t>CPU</a:t>
            </a:r>
            <a:r>
              <a:rPr lang="zh-CN" altLang="en-US" dirty="0">
                <a:solidFill>
                  <a:srgbClr val="333399"/>
                </a:solidFill>
              </a:rPr>
              <a:t>不做其他工作，</a:t>
            </a:r>
            <a:r>
              <a:rPr lang="zh-CN" altLang="en-US" dirty="0">
                <a:solidFill>
                  <a:srgbClr val="3333CC"/>
                </a:solidFill>
              </a:rPr>
              <a:t>也可用查询方式</a:t>
            </a:r>
            <a:r>
              <a:rPr lang="zh-CN" altLang="en-US" dirty="0">
                <a:solidFill>
                  <a:srgbClr val="333399"/>
                </a:solidFill>
              </a:rPr>
              <a:t>进行控制，程序要简单得多。</a:t>
            </a:r>
          </a:p>
          <a:p>
            <a:pPr eaLnBrk="1" hangingPunct="1">
              <a:lnSpc>
                <a:spcPct val="130000"/>
              </a:lnSpc>
            </a:pPr>
            <a:r>
              <a:rPr lang="zh-CN" altLang="en-US" b="1" dirty="0" smtClean="0">
                <a:solidFill>
                  <a:srgbClr val="FF3300"/>
                </a:solidFill>
              </a:rPr>
              <a:t>查询方式参考程序：</a:t>
            </a:r>
          </a:p>
          <a:p>
            <a:pPr eaLnBrk="1" hangingPunct="1">
              <a:lnSpc>
                <a:spcPct val="130000"/>
              </a:lnSpc>
            </a:pPr>
            <a:r>
              <a:rPr lang="en-US" altLang="zh-CN" dirty="0" smtClean="0">
                <a:ea typeface="宋体" charset="-122"/>
              </a:rPr>
              <a:t>      	</a:t>
            </a:r>
            <a:r>
              <a:rPr lang="en-US" altLang="zh-CN" sz="2000" dirty="0" smtClean="0">
                <a:ea typeface="宋体" charset="-122"/>
              </a:rPr>
              <a:t>MOV	TMOD</a:t>
            </a:r>
            <a:r>
              <a:rPr lang="zh-CN" altLang="en-US" sz="2000" dirty="0" smtClean="0"/>
              <a:t>，</a:t>
            </a:r>
            <a:r>
              <a:rPr lang="en-US" altLang="zh-CN" sz="2000" dirty="0" smtClean="0">
                <a:ea typeface="宋体" charset="-122"/>
              </a:rPr>
              <a:t>#00H	</a:t>
            </a:r>
            <a:r>
              <a:rPr lang="zh-CN" altLang="en-US" sz="2000" dirty="0" smtClean="0"/>
              <a:t>；设置</a:t>
            </a:r>
            <a:r>
              <a:rPr lang="en-US" altLang="zh-CN" sz="2000" dirty="0" smtClean="0">
                <a:ea typeface="宋体" charset="-122"/>
              </a:rPr>
              <a:t>T1</a:t>
            </a:r>
            <a:r>
              <a:rPr lang="zh-CN" altLang="en-US" sz="2000" dirty="0" smtClean="0"/>
              <a:t>为方式</a:t>
            </a:r>
            <a:r>
              <a:rPr lang="en-US" altLang="zh-CN" sz="2000" dirty="0">
                <a:ea typeface="宋体" charset="-122"/>
              </a:rPr>
              <a:t>0</a:t>
            </a:r>
            <a:endParaRPr lang="zh-CN" altLang="en-US" sz="2000" dirty="0" smtClean="0"/>
          </a:p>
          <a:p>
            <a:pPr eaLnBrk="1" hangingPunct="1">
              <a:lnSpc>
                <a:spcPct val="130000"/>
              </a:lnSpc>
            </a:pPr>
            <a:r>
              <a:rPr lang="en-US" altLang="zh-CN" sz="2000" dirty="0" smtClean="0">
                <a:ea typeface="宋体" charset="-122"/>
              </a:rPr>
              <a:t>LOOP</a:t>
            </a:r>
            <a:r>
              <a:rPr lang="zh-CN" altLang="en-US" sz="2000" dirty="0" smtClean="0"/>
              <a:t>：	</a:t>
            </a:r>
            <a:r>
              <a:rPr lang="en-US" altLang="zh-CN" sz="2000" dirty="0" smtClean="0">
                <a:ea typeface="宋体" charset="-122"/>
              </a:rPr>
              <a:t>MOV	TH1</a:t>
            </a:r>
            <a:r>
              <a:rPr lang="zh-CN" altLang="en-US" sz="2000" dirty="0" smtClean="0"/>
              <a:t>，</a:t>
            </a:r>
            <a:r>
              <a:rPr lang="en-US" altLang="zh-CN" sz="2000" dirty="0" smtClean="0">
                <a:ea typeface="宋体" charset="-122"/>
              </a:rPr>
              <a:t>#0E0H 	</a:t>
            </a:r>
            <a:r>
              <a:rPr lang="zh-CN" altLang="en-US" sz="2000" dirty="0" smtClean="0"/>
              <a:t>；</a:t>
            </a:r>
            <a:r>
              <a:rPr lang="en-US" altLang="zh-CN" sz="2000" dirty="0" smtClean="0">
                <a:ea typeface="宋体" charset="-122"/>
              </a:rPr>
              <a:t>T1</a:t>
            </a:r>
            <a:r>
              <a:rPr lang="zh-CN" altLang="en-US" sz="2000" dirty="0" smtClean="0"/>
              <a:t>置初值</a:t>
            </a:r>
          </a:p>
          <a:p>
            <a:pPr eaLnBrk="1" hangingPunct="1">
              <a:lnSpc>
                <a:spcPct val="130000"/>
              </a:lnSpc>
            </a:pPr>
            <a:r>
              <a:rPr lang="en-US" altLang="zh-CN" sz="2000" dirty="0" smtClean="0">
                <a:ea typeface="宋体" charset="-122"/>
              </a:rPr>
              <a:t>      	MOV	TL1</a:t>
            </a:r>
            <a:r>
              <a:rPr lang="zh-CN" altLang="en-US" sz="2000" dirty="0" smtClean="0"/>
              <a:t>，</a:t>
            </a:r>
            <a:r>
              <a:rPr lang="en-US" altLang="zh-CN" sz="2000" dirty="0" smtClean="0">
                <a:ea typeface="宋体" charset="-122"/>
              </a:rPr>
              <a:t>#18H</a:t>
            </a:r>
            <a:endParaRPr lang="zh-CN" altLang="en-US" sz="2000" dirty="0" smtClean="0"/>
          </a:p>
          <a:p>
            <a:pPr eaLnBrk="1" hangingPunct="1">
              <a:lnSpc>
                <a:spcPct val="130000"/>
              </a:lnSpc>
            </a:pPr>
            <a:r>
              <a:rPr lang="en-US" altLang="zh-CN" sz="2000" dirty="0" smtClean="0">
                <a:ea typeface="宋体" charset="-122"/>
              </a:rPr>
              <a:t>      	SETB	TR1     		</a:t>
            </a:r>
            <a:r>
              <a:rPr lang="zh-CN" altLang="en-US" sz="2000" dirty="0" smtClean="0"/>
              <a:t>；接通</a:t>
            </a:r>
            <a:r>
              <a:rPr lang="en-US" altLang="zh-CN" sz="2000" dirty="0" smtClean="0">
                <a:ea typeface="宋体" charset="-122"/>
              </a:rPr>
              <a:t>T1</a:t>
            </a:r>
            <a:endParaRPr lang="zh-CN" altLang="en-US" sz="2000" dirty="0" smtClean="0"/>
          </a:p>
          <a:p>
            <a:pPr eaLnBrk="1" hangingPunct="1">
              <a:lnSpc>
                <a:spcPct val="130000"/>
              </a:lnSpc>
            </a:pPr>
            <a:r>
              <a:rPr lang="en-US" altLang="zh-CN" sz="2000" dirty="0" smtClean="0">
                <a:ea typeface="宋体" charset="-122"/>
              </a:rPr>
              <a:t>LOOP1</a:t>
            </a:r>
            <a:r>
              <a:rPr lang="zh-CN" altLang="en-US" sz="2000" dirty="0" smtClean="0"/>
              <a:t>：</a:t>
            </a:r>
            <a:r>
              <a:rPr lang="en-US" altLang="zh-CN" sz="2000" dirty="0" smtClean="0">
                <a:ea typeface="宋体" charset="-122"/>
              </a:rPr>
              <a:t>JNB 	TF1</a:t>
            </a:r>
            <a:r>
              <a:rPr lang="zh-CN" altLang="en-US" sz="2000" dirty="0" smtClean="0"/>
              <a:t>，</a:t>
            </a:r>
            <a:r>
              <a:rPr lang="en-US" altLang="zh-CN" sz="2000" dirty="0" smtClean="0">
                <a:ea typeface="宋体" charset="-122"/>
              </a:rPr>
              <a:t>LOOP1    </a:t>
            </a:r>
            <a:r>
              <a:rPr lang="zh-CN" altLang="en-US" sz="2000" dirty="0" smtClean="0"/>
              <a:t>；查</a:t>
            </a:r>
            <a:r>
              <a:rPr lang="en-US" altLang="zh-CN" sz="2000" dirty="0" smtClean="0">
                <a:ea typeface="宋体" charset="-122"/>
              </a:rPr>
              <a:t>TF1</a:t>
            </a:r>
            <a:r>
              <a:rPr lang="zh-CN" altLang="en-US" sz="2000" dirty="0" smtClean="0"/>
              <a:t>，</a:t>
            </a:r>
            <a:r>
              <a:rPr lang="en-US" altLang="zh-CN" sz="2000" dirty="0" smtClean="0">
                <a:ea typeface="宋体" charset="-122"/>
              </a:rPr>
              <a:t>TF1</a:t>
            </a:r>
            <a:r>
              <a:rPr lang="zh-CN" altLang="en-US" sz="2000" dirty="0" smtClean="0"/>
              <a:t> </a:t>
            </a:r>
            <a:r>
              <a:rPr lang="en-US" altLang="zh-CN" sz="2000" dirty="0" smtClean="0">
                <a:ea typeface="宋体" charset="-122"/>
              </a:rPr>
              <a:t>=0</a:t>
            </a:r>
            <a:r>
              <a:rPr lang="zh-CN" altLang="en-US" sz="2000" dirty="0" smtClean="0"/>
              <a:t>， </a:t>
            </a:r>
            <a:r>
              <a:rPr lang="en-US" altLang="zh-CN" sz="2000" dirty="0" smtClean="0">
                <a:ea typeface="宋体" charset="-122"/>
              </a:rPr>
              <a:t>T1</a:t>
            </a:r>
            <a:r>
              <a:rPr lang="zh-CN" altLang="en-US" sz="2000" dirty="0" smtClean="0"/>
              <a:t>未溢出；</a:t>
            </a:r>
          </a:p>
          <a:p>
            <a:pPr eaLnBrk="1" hangingPunct="1">
              <a:lnSpc>
                <a:spcPct val="130000"/>
              </a:lnSpc>
            </a:pPr>
            <a:r>
              <a:rPr lang="zh-CN" altLang="en-US" sz="2000" dirty="0" smtClean="0"/>
              <a:t> </a:t>
            </a:r>
            <a:r>
              <a:rPr lang="en-US" altLang="zh-CN" sz="2000" dirty="0" smtClean="0"/>
              <a:t>					</a:t>
            </a:r>
            <a:r>
              <a:rPr lang="zh-CN" altLang="en-US" sz="2000" dirty="0" smtClean="0"/>
              <a:t>；</a:t>
            </a:r>
            <a:r>
              <a:rPr lang="en-US" altLang="zh-CN" sz="2000" dirty="0" smtClean="0">
                <a:ea typeface="宋体" charset="-122"/>
              </a:rPr>
              <a:t>TF1</a:t>
            </a:r>
            <a:r>
              <a:rPr lang="zh-CN" altLang="en-US" sz="2000" dirty="0" smtClean="0"/>
              <a:t> </a:t>
            </a:r>
            <a:r>
              <a:rPr lang="en-US" altLang="zh-CN" sz="2000" dirty="0" smtClean="0">
                <a:ea typeface="宋体" charset="-122"/>
              </a:rPr>
              <a:t>=1</a:t>
            </a:r>
            <a:r>
              <a:rPr lang="zh-CN" altLang="en-US" sz="2000" dirty="0" smtClean="0"/>
              <a:t>， </a:t>
            </a:r>
            <a:r>
              <a:rPr lang="en-US" altLang="zh-CN" sz="2000" dirty="0" smtClean="0">
                <a:ea typeface="宋体" charset="-122"/>
              </a:rPr>
              <a:t>T1</a:t>
            </a:r>
            <a:r>
              <a:rPr lang="zh-CN" altLang="en-US" sz="2000" dirty="0" smtClean="0"/>
              <a:t>溢出，</a:t>
            </a:r>
            <a:r>
              <a:rPr lang="en-US" altLang="zh-CN" sz="2000" dirty="0" smtClean="0">
                <a:ea typeface="宋体" charset="-122"/>
              </a:rPr>
              <a:t>      			CLR	TR1       	</a:t>
            </a:r>
            <a:r>
              <a:rPr lang="zh-CN" altLang="en-US" sz="2000" dirty="0" smtClean="0"/>
              <a:t>；</a:t>
            </a:r>
            <a:r>
              <a:rPr lang="en-US" altLang="zh-CN" sz="2000" dirty="0" smtClean="0">
                <a:ea typeface="宋体" charset="-122"/>
              </a:rPr>
              <a:t>T1</a:t>
            </a:r>
            <a:r>
              <a:rPr lang="zh-CN" altLang="en-US" sz="2000" dirty="0" smtClean="0"/>
              <a:t>溢出， 关断</a:t>
            </a:r>
            <a:r>
              <a:rPr lang="en-US" altLang="zh-CN" sz="2000" dirty="0" smtClean="0">
                <a:ea typeface="宋体" charset="-122"/>
              </a:rPr>
              <a:t>T1</a:t>
            </a:r>
            <a:endParaRPr lang="zh-CN" altLang="en-US" sz="2000" dirty="0" smtClean="0"/>
          </a:p>
          <a:p>
            <a:pPr eaLnBrk="1" hangingPunct="1">
              <a:lnSpc>
                <a:spcPct val="130000"/>
              </a:lnSpc>
            </a:pPr>
            <a:r>
              <a:rPr lang="en-US" altLang="zh-CN" sz="2000" dirty="0" smtClean="0">
                <a:ea typeface="宋体" charset="-122"/>
              </a:rPr>
              <a:t>      	CPL	P1.0       	</a:t>
            </a:r>
            <a:r>
              <a:rPr lang="zh-CN" altLang="en-US" sz="2000" dirty="0" smtClean="0"/>
              <a:t>；</a:t>
            </a:r>
            <a:r>
              <a:rPr lang="en-US" altLang="zh-CN" sz="2000" dirty="0" smtClean="0">
                <a:ea typeface="宋体" charset="-122"/>
              </a:rPr>
              <a:t>P1.0</a:t>
            </a:r>
            <a:r>
              <a:rPr lang="zh-CN" altLang="en-US" sz="2000" dirty="0" smtClean="0"/>
              <a:t>的状态求反</a:t>
            </a:r>
          </a:p>
          <a:p>
            <a:pPr eaLnBrk="1" hangingPunct="1">
              <a:lnSpc>
                <a:spcPct val="130000"/>
              </a:lnSpc>
            </a:pPr>
            <a:r>
              <a:rPr lang="en-US" altLang="zh-CN" sz="2000" dirty="0" smtClean="0">
                <a:ea typeface="宋体" charset="-122"/>
              </a:rPr>
              <a:t>      	SJMP	LOOP</a:t>
            </a:r>
            <a:endParaRPr lang="zh-CN" altLang="en-US" sz="2000" dirty="0" smtClean="0"/>
          </a:p>
          <a:p>
            <a:pPr marL="0" indent="0" algn="l" eaLnBrk="1" hangingPunct="1">
              <a:lnSpc>
                <a:spcPct val="150000"/>
              </a:lnSpc>
              <a:spcBef>
                <a:spcPts val="0"/>
              </a:spcBef>
            </a:pPr>
            <a:r>
              <a:rPr lang="zh-CN" altLang="en-US" dirty="0" smtClean="0"/>
              <a:t>     查询</a:t>
            </a:r>
            <a:r>
              <a:rPr lang="zh-CN" altLang="en-US" b="1" dirty="0" smtClean="0">
                <a:solidFill>
                  <a:srgbClr val="3333CC"/>
                </a:solidFill>
              </a:rPr>
              <a:t>程序虽简单</a:t>
            </a:r>
            <a:r>
              <a:rPr lang="zh-CN" altLang="en-US" dirty="0" smtClean="0"/>
              <a:t>，但</a:t>
            </a:r>
            <a:r>
              <a:rPr lang="en-US" altLang="zh-CN" dirty="0" smtClean="0">
                <a:ea typeface="宋体" charset="-122"/>
              </a:rPr>
              <a:t>CPU</a:t>
            </a:r>
            <a:r>
              <a:rPr lang="zh-CN" altLang="en-US" dirty="0" smtClean="0"/>
              <a:t>必须要不断查询</a:t>
            </a:r>
            <a:r>
              <a:rPr lang="en-US" altLang="zh-CN" dirty="0" smtClean="0">
                <a:ea typeface="宋体" charset="-122"/>
              </a:rPr>
              <a:t>TF1</a:t>
            </a:r>
            <a:r>
              <a:rPr lang="zh-CN" altLang="en-US" dirty="0" smtClean="0"/>
              <a:t>标志，工作</a:t>
            </a:r>
            <a:r>
              <a:rPr lang="zh-CN" altLang="en-US" b="1" dirty="0" smtClean="0">
                <a:solidFill>
                  <a:srgbClr val="3333CC"/>
                </a:solidFill>
              </a:rPr>
              <a:t>效率低</a:t>
            </a:r>
            <a:r>
              <a:rPr lang="zh-CN" altLang="en-US" dirty="0" smtClean="0"/>
              <a:t>。</a:t>
            </a:r>
          </a:p>
          <a:p>
            <a:pPr eaLnBrk="1" hangingPunct="1">
              <a:lnSpc>
                <a:spcPct val="130000"/>
              </a:lnSpc>
            </a:pPr>
            <a:endParaRPr lang="zh-CN" altLang="en-US" dirty="0" smtClean="0"/>
          </a:p>
        </p:txBody>
      </p:sp>
    </p:spTree>
    <p:extLst>
      <p:ext uri="{BB962C8B-B14F-4D97-AF65-F5344CB8AC3E}">
        <p14:creationId xmlns:p14="http://schemas.microsoft.com/office/powerpoint/2010/main" val="2091412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45</a:t>
            </a:fld>
            <a:endParaRPr lang="en-US" altLang="zh-CN" dirty="0"/>
          </a:p>
        </p:txBody>
      </p:sp>
      <p:sp>
        <p:nvSpPr>
          <p:cNvPr id="4" name="矩形 3"/>
          <p:cNvSpPr/>
          <p:nvPr/>
        </p:nvSpPr>
        <p:spPr>
          <a:xfrm>
            <a:off x="0" y="572582"/>
            <a:ext cx="9144000" cy="3970318"/>
          </a:xfrm>
          <a:prstGeom prst="rect">
            <a:avLst/>
          </a:prstGeom>
        </p:spPr>
        <p:txBody>
          <a:bodyPr wrap="square">
            <a:spAutoFit/>
          </a:bodyPr>
          <a:lstStyle/>
          <a:p>
            <a:pPr algn="l">
              <a:lnSpc>
                <a:spcPct val="150000"/>
              </a:lnSpc>
            </a:pPr>
            <a:r>
              <a:rPr lang="en-US" altLang="zh-CN" sz="2400" b="1" dirty="0" smtClean="0">
                <a:solidFill>
                  <a:srgbClr val="0000FF"/>
                </a:solidFill>
              </a:rPr>
              <a:t>        2</a:t>
            </a:r>
            <a:r>
              <a:rPr lang="zh-CN" altLang="en-US" sz="2400" b="1" dirty="0">
                <a:solidFill>
                  <a:srgbClr val="0000FF"/>
                </a:solidFill>
              </a:rPr>
              <a:t>．方式</a:t>
            </a:r>
            <a:r>
              <a:rPr lang="en-US" altLang="zh-CN" sz="2400" b="1" dirty="0">
                <a:solidFill>
                  <a:srgbClr val="0000FF"/>
                </a:solidFill>
              </a:rPr>
              <a:t>1</a:t>
            </a:r>
            <a:r>
              <a:rPr lang="zh-CN" altLang="en-US" sz="2400" b="1" dirty="0">
                <a:solidFill>
                  <a:srgbClr val="0000FF"/>
                </a:solidFill>
              </a:rPr>
              <a:t>的应用举例</a:t>
            </a:r>
          </a:p>
          <a:p>
            <a:pPr algn="l">
              <a:lnSpc>
                <a:spcPct val="150000"/>
              </a:lnSpc>
            </a:pPr>
            <a:r>
              <a:rPr lang="zh-CN" altLang="en-US" sz="2400" dirty="0" smtClean="0"/>
              <a:t>        方式</a:t>
            </a:r>
            <a:r>
              <a:rPr lang="en-US" altLang="zh-CN" sz="2400" dirty="0"/>
              <a:t>1</a:t>
            </a:r>
            <a:r>
              <a:rPr lang="zh-CN" altLang="en-US" sz="2400" dirty="0"/>
              <a:t>和方式</a:t>
            </a:r>
            <a:r>
              <a:rPr lang="en-US" altLang="zh-CN" sz="2400" dirty="0"/>
              <a:t>0</a:t>
            </a:r>
            <a:r>
              <a:rPr lang="zh-CN" altLang="en-US" sz="2400" dirty="0"/>
              <a:t>基本相同，只是计时器的位数不同，方式</a:t>
            </a:r>
            <a:r>
              <a:rPr lang="en-US" altLang="zh-CN" sz="2400" dirty="0"/>
              <a:t>1</a:t>
            </a:r>
            <a:r>
              <a:rPr lang="zh-CN" altLang="en-US" sz="2400" dirty="0"/>
              <a:t>为</a:t>
            </a:r>
            <a:r>
              <a:rPr lang="en-US" altLang="zh-CN" sz="2400" dirty="0"/>
              <a:t>16</a:t>
            </a:r>
            <a:r>
              <a:rPr lang="zh-CN" altLang="en-US" sz="2400" dirty="0"/>
              <a:t>位，方式</a:t>
            </a:r>
            <a:r>
              <a:rPr lang="en-US" altLang="zh-CN" sz="2400" dirty="0"/>
              <a:t>0</a:t>
            </a:r>
            <a:r>
              <a:rPr lang="zh-CN" altLang="en-US" sz="2400" dirty="0"/>
              <a:t>为</a:t>
            </a:r>
            <a:r>
              <a:rPr lang="en-US" altLang="zh-CN" sz="2400" dirty="0"/>
              <a:t>13</a:t>
            </a:r>
            <a:r>
              <a:rPr lang="zh-CN" altLang="en-US" sz="2400" dirty="0"/>
              <a:t>位。</a:t>
            </a:r>
          </a:p>
          <a:p>
            <a:pPr algn="l">
              <a:lnSpc>
                <a:spcPct val="150000"/>
              </a:lnSpc>
            </a:pPr>
            <a:r>
              <a:rPr lang="en-US" altLang="zh-CN" sz="2400" dirty="0" smtClean="0"/>
              <a:t>        【</a:t>
            </a:r>
            <a:r>
              <a:rPr lang="zh-CN" altLang="en-US" sz="2400" dirty="0"/>
              <a:t>例</a:t>
            </a:r>
            <a:r>
              <a:rPr lang="en-US" altLang="zh-CN" sz="2400" dirty="0"/>
              <a:t>9-2】 </a:t>
            </a:r>
            <a:r>
              <a:rPr lang="zh-CN" altLang="en-US" sz="2400" dirty="0"/>
              <a:t>设</a:t>
            </a:r>
            <a:r>
              <a:rPr lang="en-US" altLang="zh-CN" sz="2400" dirty="0"/>
              <a:t>AT89S51</a:t>
            </a:r>
            <a:r>
              <a:rPr lang="zh-CN" altLang="en-US" sz="2400" dirty="0"/>
              <a:t>单片机的晶振频率为</a:t>
            </a:r>
            <a:r>
              <a:rPr lang="en-US" altLang="zh-CN" sz="2400" dirty="0"/>
              <a:t>6MHz</a:t>
            </a:r>
            <a:r>
              <a:rPr lang="zh-CN" altLang="en-US" sz="2400" dirty="0"/>
              <a:t>，利用</a:t>
            </a:r>
            <a:r>
              <a:rPr lang="en-US" altLang="zh-CN" sz="2400" dirty="0"/>
              <a:t>T0</a:t>
            </a:r>
            <a:r>
              <a:rPr lang="zh-CN" altLang="en-US" sz="2400" dirty="0"/>
              <a:t>中断扩展方式产生</a:t>
            </a:r>
            <a:r>
              <a:rPr lang="en-US" altLang="zh-CN" sz="2400" dirty="0"/>
              <a:t>1s</a:t>
            </a:r>
            <a:r>
              <a:rPr lang="zh-CN" altLang="en-US" sz="2400" dirty="0"/>
              <a:t>定时。每当</a:t>
            </a:r>
            <a:r>
              <a:rPr lang="en-US" altLang="zh-CN" sz="2400" dirty="0"/>
              <a:t>1s</a:t>
            </a:r>
            <a:r>
              <a:rPr lang="zh-CN" altLang="en-US" sz="2400" dirty="0"/>
              <a:t>定时时间到，就使</a:t>
            </a:r>
            <a:r>
              <a:rPr lang="en-US" altLang="zh-CN" sz="2400" dirty="0"/>
              <a:t>P1.0</a:t>
            </a:r>
            <a:r>
              <a:rPr lang="zh-CN" altLang="en-US" sz="2400" dirty="0"/>
              <a:t>端口线电平翻转，控制其上外接的发光二极管闪烁。</a:t>
            </a:r>
            <a:r>
              <a:rPr lang="en-US" altLang="zh-CN" sz="2400" dirty="0"/>
              <a:t>Proteus</a:t>
            </a:r>
            <a:r>
              <a:rPr lang="zh-CN" altLang="en-US" sz="2400" dirty="0"/>
              <a:t>仿真电路如</a:t>
            </a:r>
            <a:r>
              <a:rPr lang="zh-CN" altLang="en-US" sz="2400" dirty="0">
                <a:hlinkClick r:id="" action="ppaction://hlinkshowjump?jump=nextslide"/>
              </a:rPr>
              <a:t>图</a:t>
            </a:r>
            <a:r>
              <a:rPr lang="en-US" altLang="zh-CN" sz="2400" dirty="0">
                <a:hlinkClick r:id="" action="ppaction://hlinkshowjump?jump=nextslide"/>
              </a:rPr>
              <a:t>9-13</a:t>
            </a:r>
            <a:r>
              <a:rPr lang="zh-CN" altLang="en-US" sz="2400" dirty="0"/>
              <a:t>所示。试编写相应程序。</a:t>
            </a:r>
          </a:p>
        </p:txBody>
      </p:sp>
    </p:spTree>
    <p:extLst>
      <p:ext uri="{BB962C8B-B14F-4D97-AF65-F5344CB8AC3E}">
        <p14:creationId xmlns:p14="http://schemas.microsoft.com/office/powerpoint/2010/main" val="953827732"/>
      </p:ext>
    </p:extLst>
  </p:cSld>
  <p:clrMapOvr>
    <a:masterClrMapping/>
  </p:clrMapOvr>
  <p:transition>
    <p:random/>
    <p:sndAc>
      <p:stSnd>
        <p:snd r:embed="rId2" name="camera.wav"/>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46</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375" y="613244"/>
            <a:ext cx="8717095" cy="5427384"/>
          </a:xfrm>
          <a:prstGeom prst="rect">
            <a:avLst/>
          </a:prstGeom>
        </p:spPr>
      </p:pic>
      <p:sp>
        <p:nvSpPr>
          <p:cNvPr id="5" name="矩形 4"/>
          <p:cNvSpPr/>
          <p:nvPr/>
        </p:nvSpPr>
        <p:spPr>
          <a:xfrm>
            <a:off x="2335057" y="6024927"/>
            <a:ext cx="4288353" cy="369332"/>
          </a:xfrm>
          <a:prstGeom prst="rect">
            <a:avLst/>
          </a:prstGeom>
        </p:spPr>
        <p:txBody>
          <a:bodyPr wrap="none">
            <a:spAutoFit/>
          </a:bodyPr>
          <a:lstStyle/>
          <a:p>
            <a:r>
              <a:rPr lang="zh-CN" altLang="en-US" dirty="0"/>
              <a:t>图</a:t>
            </a:r>
            <a:r>
              <a:rPr lang="en-US" altLang="zh-CN" dirty="0"/>
              <a:t>9-13  </a:t>
            </a:r>
            <a:r>
              <a:rPr lang="zh-CN" altLang="en-US" dirty="0"/>
              <a:t>利用</a:t>
            </a:r>
            <a:r>
              <a:rPr lang="en-US" altLang="zh-CN" dirty="0"/>
              <a:t>T0</a:t>
            </a:r>
            <a:r>
              <a:rPr lang="zh-CN" altLang="en-US" dirty="0"/>
              <a:t>中断扩展方式产生</a:t>
            </a:r>
            <a:r>
              <a:rPr lang="en-US" altLang="zh-CN" dirty="0"/>
              <a:t>1s</a:t>
            </a:r>
            <a:r>
              <a:rPr lang="zh-CN" altLang="en-US" dirty="0"/>
              <a:t>定时</a:t>
            </a:r>
          </a:p>
        </p:txBody>
      </p:sp>
    </p:spTree>
    <p:extLst>
      <p:ext uri="{BB962C8B-B14F-4D97-AF65-F5344CB8AC3E}">
        <p14:creationId xmlns:p14="http://schemas.microsoft.com/office/powerpoint/2010/main" val="2686478608"/>
      </p:ext>
    </p:extLst>
  </p:cSld>
  <p:clrMapOvr>
    <a:masterClrMapping/>
  </p:clrMapOvr>
  <p:transition>
    <p:random/>
    <p:sndAc>
      <p:stSnd>
        <p:snd r:embed="rId2" name="camera.wav"/>
      </p:stSnd>
    </p:sndAc>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47</a:t>
            </a:fld>
            <a:endParaRPr lang="en-US" altLang="zh-CN" dirty="0"/>
          </a:p>
        </p:txBody>
      </p:sp>
      <p:sp>
        <p:nvSpPr>
          <p:cNvPr id="4" name="矩形 3"/>
          <p:cNvSpPr/>
          <p:nvPr/>
        </p:nvSpPr>
        <p:spPr>
          <a:xfrm>
            <a:off x="0" y="555945"/>
            <a:ext cx="9144000" cy="5632311"/>
          </a:xfrm>
          <a:prstGeom prst="rect">
            <a:avLst/>
          </a:prstGeom>
        </p:spPr>
        <p:txBody>
          <a:bodyPr wrap="square">
            <a:spAutoFit/>
          </a:bodyPr>
          <a:lstStyle/>
          <a:p>
            <a:pPr algn="l">
              <a:lnSpc>
                <a:spcPct val="150000"/>
              </a:lnSpc>
            </a:pPr>
            <a:r>
              <a:rPr lang="zh-CN" altLang="en-US" sz="2400" b="1" dirty="0" smtClean="0">
                <a:solidFill>
                  <a:srgbClr val="0000FF"/>
                </a:solidFill>
              </a:rPr>
              <a:t>        （</a:t>
            </a:r>
            <a:r>
              <a:rPr lang="en-US" altLang="zh-CN" sz="2400" b="1" dirty="0">
                <a:solidFill>
                  <a:srgbClr val="0000FF"/>
                </a:solidFill>
              </a:rPr>
              <a:t>1</a:t>
            </a:r>
            <a:r>
              <a:rPr lang="zh-CN" altLang="en-US" sz="2400" b="1" dirty="0">
                <a:solidFill>
                  <a:srgbClr val="0000FF"/>
                </a:solidFill>
              </a:rPr>
              <a:t>）设计思路</a:t>
            </a:r>
          </a:p>
          <a:p>
            <a:pPr algn="l">
              <a:lnSpc>
                <a:spcPct val="150000"/>
              </a:lnSpc>
            </a:pPr>
            <a:r>
              <a:rPr lang="zh-CN" altLang="en-US" sz="2400" dirty="0" smtClean="0"/>
              <a:t>        因</a:t>
            </a:r>
            <a:r>
              <a:rPr lang="zh-CN" altLang="en-US" sz="2400" dirty="0"/>
              <a:t>定时时间较长，采用哪一种工作方式合适呢？由各种工作方式的特性，可计算出时钟为</a:t>
            </a:r>
            <a:r>
              <a:rPr lang="en-US" altLang="zh-CN" sz="2400" dirty="0"/>
              <a:t>6MHz</a:t>
            </a:r>
            <a:r>
              <a:rPr lang="zh-CN" altLang="en-US" sz="2400" dirty="0"/>
              <a:t>的条件下，定时器各种工作方式下一次溢出的最长定时时间：</a:t>
            </a:r>
          </a:p>
          <a:p>
            <a:pPr algn="l">
              <a:lnSpc>
                <a:spcPct val="150000"/>
              </a:lnSpc>
            </a:pPr>
            <a:r>
              <a:rPr lang="zh-CN" altLang="en-US" sz="2400" dirty="0" smtClean="0"/>
              <a:t>        方式</a:t>
            </a:r>
            <a:r>
              <a:rPr lang="en-US" altLang="zh-CN" sz="2400" dirty="0"/>
              <a:t>0</a:t>
            </a:r>
            <a:r>
              <a:rPr lang="zh-CN" altLang="en-US" sz="2400" dirty="0"/>
              <a:t>最长可定时</a:t>
            </a:r>
            <a:r>
              <a:rPr lang="en-US" altLang="zh-CN" sz="2400" dirty="0"/>
              <a:t>16.384ms</a:t>
            </a:r>
            <a:r>
              <a:rPr lang="zh-CN" altLang="en-US" sz="2400" dirty="0"/>
              <a:t>。</a:t>
            </a:r>
          </a:p>
          <a:p>
            <a:pPr algn="l">
              <a:lnSpc>
                <a:spcPct val="150000"/>
              </a:lnSpc>
            </a:pPr>
            <a:r>
              <a:rPr lang="zh-CN" altLang="en-US" sz="2400" dirty="0" smtClean="0"/>
              <a:t>        方式</a:t>
            </a:r>
            <a:r>
              <a:rPr lang="en-US" altLang="zh-CN" sz="2400" dirty="0"/>
              <a:t>1</a:t>
            </a:r>
            <a:r>
              <a:rPr lang="zh-CN" altLang="en-US" sz="2400" dirty="0"/>
              <a:t>最长可定时</a:t>
            </a:r>
            <a:r>
              <a:rPr lang="en-US" altLang="zh-CN" sz="2400" dirty="0"/>
              <a:t>131.072ms</a:t>
            </a:r>
            <a:r>
              <a:rPr lang="zh-CN" altLang="en-US" sz="2400" dirty="0"/>
              <a:t>。</a:t>
            </a:r>
          </a:p>
          <a:p>
            <a:pPr algn="l">
              <a:lnSpc>
                <a:spcPct val="150000"/>
              </a:lnSpc>
            </a:pPr>
            <a:r>
              <a:rPr lang="zh-CN" altLang="en-US" sz="2400" dirty="0" smtClean="0"/>
              <a:t>        方式</a:t>
            </a:r>
            <a:r>
              <a:rPr lang="en-US" altLang="zh-CN" sz="2400" dirty="0"/>
              <a:t>2</a:t>
            </a:r>
            <a:r>
              <a:rPr lang="zh-CN" altLang="en-US" sz="2400" dirty="0"/>
              <a:t>最长可定时</a:t>
            </a:r>
            <a:r>
              <a:rPr lang="en-US" altLang="zh-CN" sz="2400" dirty="0" smtClean="0"/>
              <a:t>512</a:t>
            </a:r>
            <a:r>
              <a:rPr lang="en-US" altLang="zh-CN" sz="2400" kern="1000" dirty="0" smtClean="0">
                <a:latin typeface="Times New Roman"/>
                <a:ea typeface="宋体"/>
                <a:cs typeface="Times New Roman"/>
                <a:sym typeface="Symbol"/>
              </a:rPr>
              <a:t></a:t>
            </a:r>
            <a:r>
              <a:rPr lang="en-US" altLang="zh-CN" sz="2400" dirty="0" smtClean="0"/>
              <a:t>s</a:t>
            </a:r>
            <a:r>
              <a:rPr lang="zh-CN" altLang="en-US" sz="2400" dirty="0" smtClean="0"/>
              <a:t>。</a:t>
            </a:r>
            <a:endParaRPr lang="zh-CN" altLang="en-US" sz="2400" dirty="0"/>
          </a:p>
          <a:p>
            <a:pPr algn="l">
              <a:lnSpc>
                <a:spcPct val="150000"/>
              </a:lnSpc>
            </a:pPr>
            <a:r>
              <a:rPr lang="zh-CN" altLang="en-US" sz="2400" dirty="0" smtClean="0"/>
              <a:t>        由上知，</a:t>
            </a:r>
            <a:r>
              <a:rPr lang="zh-CN" altLang="en-US" sz="2400" dirty="0"/>
              <a:t>仅仅利用定时器是无法完成</a:t>
            </a:r>
            <a:r>
              <a:rPr lang="en-US" altLang="zh-CN" sz="2400" dirty="0" smtClean="0"/>
              <a:t>1s</a:t>
            </a:r>
            <a:r>
              <a:rPr lang="zh-CN" altLang="en-US" sz="2400" dirty="0" smtClean="0"/>
              <a:t>钟定时</a:t>
            </a:r>
            <a:r>
              <a:rPr lang="zh-CN" altLang="en-US" sz="2400" dirty="0"/>
              <a:t>的，必须增加计数器进行定时扩展。可选定时器</a:t>
            </a:r>
            <a:r>
              <a:rPr lang="en-US" altLang="zh-CN" sz="2400" dirty="0"/>
              <a:t>T0</a:t>
            </a:r>
            <a:r>
              <a:rPr lang="zh-CN" altLang="en-US" sz="2400" dirty="0"/>
              <a:t>工作方式</a:t>
            </a:r>
            <a:r>
              <a:rPr lang="en-US" altLang="zh-CN" sz="2400" dirty="0"/>
              <a:t>1</a:t>
            </a:r>
            <a:r>
              <a:rPr lang="zh-CN" altLang="en-US" sz="2400" dirty="0"/>
              <a:t>，每隔</a:t>
            </a:r>
            <a:r>
              <a:rPr lang="en-US" altLang="zh-CN" sz="2400" dirty="0"/>
              <a:t>100ms</a:t>
            </a:r>
            <a:r>
              <a:rPr lang="zh-CN" altLang="en-US" sz="2400" dirty="0"/>
              <a:t>中断一次（驱动</a:t>
            </a:r>
            <a:r>
              <a:rPr lang="en-US" altLang="zh-CN" sz="2400" dirty="0"/>
              <a:t>P1.7</a:t>
            </a:r>
            <a:r>
              <a:rPr lang="zh-CN" altLang="en-US" sz="2400" dirty="0"/>
              <a:t>所接的发光二极管闪烁以作指示），中断</a:t>
            </a:r>
            <a:r>
              <a:rPr lang="en-US" altLang="zh-CN" sz="2400" dirty="0"/>
              <a:t>10</a:t>
            </a:r>
            <a:r>
              <a:rPr lang="zh-CN" altLang="en-US" sz="2400" dirty="0"/>
              <a:t>次即为</a:t>
            </a:r>
            <a:r>
              <a:rPr lang="en-US" altLang="zh-CN" sz="2400" dirty="0"/>
              <a:t>1s</a:t>
            </a:r>
            <a:r>
              <a:rPr lang="zh-CN" altLang="en-US" sz="2400" dirty="0"/>
              <a:t>。</a:t>
            </a:r>
          </a:p>
        </p:txBody>
      </p:sp>
    </p:spTree>
    <p:extLst>
      <p:ext uri="{BB962C8B-B14F-4D97-AF65-F5344CB8AC3E}">
        <p14:creationId xmlns:p14="http://schemas.microsoft.com/office/powerpoint/2010/main" val="3949205875"/>
      </p:ext>
    </p:extLst>
  </p:cSld>
  <p:clrMapOvr>
    <a:masterClrMapping/>
  </p:clrMapOvr>
  <p:transition>
    <p:random/>
    <p:sndAc>
      <p:stSnd>
        <p:snd r:embed="rId2" name="camera.wav"/>
      </p:stSnd>
    </p:sndAc>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48</a:t>
            </a:fld>
            <a:endParaRPr lang="en-US" altLang="zh-CN" dirty="0"/>
          </a:p>
        </p:txBody>
      </p:sp>
      <p:sp>
        <p:nvSpPr>
          <p:cNvPr id="4" name="矩形 3"/>
          <p:cNvSpPr/>
          <p:nvPr/>
        </p:nvSpPr>
        <p:spPr>
          <a:xfrm>
            <a:off x="0" y="597791"/>
            <a:ext cx="9144000" cy="3416320"/>
          </a:xfrm>
          <a:prstGeom prst="rect">
            <a:avLst/>
          </a:prstGeom>
        </p:spPr>
        <p:txBody>
          <a:bodyPr wrap="square">
            <a:spAutoFit/>
          </a:bodyPr>
          <a:lstStyle/>
          <a:p>
            <a:pPr algn="l">
              <a:lnSpc>
                <a:spcPct val="150000"/>
              </a:lnSpc>
            </a:pPr>
            <a:r>
              <a:rPr lang="zh-CN" altLang="en-US" sz="2400" dirty="0" smtClean="0"/>
              <a:t>        </a:t>
            </a:r>
            <a:r>
              <a:rPr lang="zh-CN" altLang="en-US" sz="2400" b="1" dirty="0" smtClean="0">
                <a:solidFill>
                  <a:srgbClr val="0000FF"/>
                </a:solidFill>
              </a:rPr>
              <a:t>（</a:t>
            </a:r>
            <a:r>
              <a:rPr lang="en-US" altLang="zh-CN" sz="2400" b="1" dirty="0">
                <a:solidFill>
                  <a:srgbClr val="0000FF"/>
                </a:solidFill>
              </a:rPr>
              <a:t>2</a:t>
            </a:r>
            <a:r>
              <a:rPr lang="zh-CN" altLang="en-US" sz="2400" b="1" dirty="0">
                <a:solidFill>
                  <a:srgbClr val="0000FF"/>
                </a:solidFill>
              </a:rPr>
              <a:t>）计算计数初值</a:t>
            </a:r>
            <a:r>
              <a:rPr lang="en-US" altLang="zh-CN" sz="2400" b="1" dirty="0">
                <a:solidFill>
                  <a:srgbClr val="0000FF"/>
                </a:solidFill>
              </a:rPr>
              <a:t>X</a:t>
            </a:r>
            <a:r>
              <a:rPr lang="zh-CN" altLang="en-US" sz="2400" dirty="0"/>
              <a:t>。</a:t>
            </a:r>
          </a:p>
          <a:p>
            <a:pPr algn="l">
              <a:lnSpc>
                <a:spcPct val="150000"/>
              </a:lnSpc>
            </a:pPr>
            <a:r>
              <a:rPr lang="zh-CN" altLang="en-US" sz="2400" dirty="0" smtClean="0"/>
              <a:t>        由</a:t>
            </a:r>
            <a:r>
              <a:rPr lang="zh-CN" altLang="en-US" sz="2400" dirty="0"/>
              <a:t>式</a:t>
            </a:r>
            <a:r>
              <a:rPr lang="en-US" altLang="zh-CN" sz="2400" dirty="0"/>
              <a:t>(9-2)</a:t>
            </a:r>
            <a:r>
              <a:rPr lang="zh-CN" altLang="en-US" sz="2400" dirty="0"/>
              <a:t>可得</a:t>
            </a:r>
            <a:r>
              <a:rPr lang="en-US" altLang="zh-CN" sz="2400" dirty="0"/>
              <a:t>X </a:t>
            </a:r>
            <a:r>
              <a:rPr lang="en-US" altLang="zh-CN" sz="2400" dirty="0" smtClean="0"/>
              <a:t>=</a:t>
            </a:r>
            <a:r>
              <a:rPr lang="en-US" altLang="zh-CN" sz="2400" dirty="0">
                <a:solidFill>
                  <a:srgbClr val="000000"/>
                </a:solidFill>
              </a:rPr>
              <a:t>2</a:t>
            </a:r>
            <a:r>
              <a:rPr lang="en-US" altLang="zh-CN" sz="2400" baseline="30000" dirty="0">
                <a:solidFill>
                  <a:srgbClr val="000000"/>
                </a:solidFill>
              </a:rPr>
              <a:t>16</a:t>
            </a:r>
            <a:r>
              <a:rPr lang="en-US" altLang="zh-CN" sz="2400" dirty="0" smtClean="0"/>
              <a:t> -(6×</a:t>
            </a:r>
            <a:r>
              <a:rPr lang="en-US" altLang="zh-CN" sz="2400" dirty="0" smtClean="0">
                <a:solidFill>
                  <a:srgbClr val="000000"/>
                </a:solidFill>
              </a:rPr>
              <a:t>10</a:t>
            </a:r>
            <a:r>
              <a:rPr lang="en-US" altLang="zh-CN" sz="2400" baseline="30000" dirty="0" smtClean="0">
                <a:solidFill>
                  <a:srgbClr val="000000"/>
                </a:solidFill>
              </a:rPr>
              <a:t>6</a:t>
            </a:r>
            <a:r>
              <a:rPr lang="en-US" altLang="zh-CN" sz="2400" dirty="0" smtClean="0"/>
              <a:t> </a:t>
            </a:r>
            <a:r>
              <a:rPr lang="en-US" altLang="zh-CN" sz="2400" dirty="0"/>
              <a:t>×100× </a:t>
            </a:r>
            <a:r>
              <a:rPr lang="en-US" altLang="zh-CN" sz="2400" dirty="0" smtClean="0">
                <a:solidFill>
                  <a:srgbClr val="000000"/>
                </a:solidFill>
              </a:rPr>
              <a:t>10</a:t>
            </a:r>
            <a:r>
              <a:rPr lang="en-US" altLang="zh-CN" sz="2400" baseline="30000" dirty="0" smtClean="0">
                <a:solidFill>
                  <a:srgbClr val="000000"/>
                </a:solidFill>
              </a:rPr>
              <a:t>-3</a:t>
            </a:r>
            <a:r>
              <a:rPr lang="en-US" altLang="zh-CN" sz="2400" dirty="0" smtClean="0"/>
              <a:t>)/</a:t>
            </a:r>
            <a:r>
              <a:rPr lang="en-US" altLang="zh-CN" sz="2400" dirty="0"/>
              <a:t>12 </a:t>
            </a:r>
            <a:endParaRPr lang="en-US" altLang="zh-CN" sz="2400" dirty="0" smtClean="0"/>
          </a:p>
          <a:p>
            <a:pPr algn="l">
              <a:lnSpc>
                <a:spcPct val="150000"/>
              </a:lnSpc>
            </a:pPr>
            <a:r>
              <a:rPr lang="en-US" altLang="zh-CN" sz="2400" dirty="0"/>
              <a:t> </a:t>
            </a:r>
            <a:r>
              <a:rPr lang="en-US" altLang="zh-CN" sz="2400" dirty="0" smtClean="0"/>
              <a:t>                                = </a:t>
            </a:r>
            <a:r>
              <a:rPr lang="en-US" altLang="zh-CN" sz="2400" dirty="0"/>
              <a:t>15536 = 3CB0H</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因此</a:t>
            </a:r>
            <a:r>
              <a:rPr lang="zh-CN" altLang="en-US" sz="2400" dirty="0"/>
              <a:t>，</a:t>
            </a:r>
            <a:r>
              <a:rPr lang="en-US" altLang="zh-CN" sz="2400" dirty="0"/>
              <a:t>(TH0) = 3CH</a:t>
            </a:r>
            <a:r>
              <a:rPr lang="zh-CN" altLang="en-US" sz="2400" dirty="0"/>
              <a:t>，</a:t>
            </a:r>
            <a:r>
              <a:rPr lang="en-US" altLang="zh-CN" sz="2400" dirty="0"/>
              <a:t>(TL0) = B0H</a:t>
            </a:r>
            <a:r>
              <a:rPr lang="zh-CN" altLang="en-US" sz="2400" dirty="0"/>
              <a:t>。</a:t>
            </a:r>
          </a:p>
          <a:p>
            <a:pPr algn="l">
              <a:lnSpc>
                <a:spcPct val="150000"/>
              </a:lnSpc>
            </a:pPr>
            <a:r>
              <a:rPr lang="zh-CN" altLang="en-US" sz="2400" dirty="0" smtClean="0"/>
              <a:t>        </a:t>
            </a:r>
            <a:r>
              <a:rPr lang="zh-CN" altLang="en-US" sz="2400" b="1" dirty="0" smtClean="0">
                <a:solidFill>
                  <a:srgbClr val="0000FF"/>
                </a:solidFill>
              </a:rPr>
              <a:t>（</a:t>
            </a:r>
            <a:r>
              <a:rPr lang="en-US" altLang="zh-CN" sz="2400" b="1" dirty="0">
                <a:solidFill>
                  <a:srgbClr val="0000FF"/>
                </a:solidFill>
              </a:rPr>
              <a:t>3</a:t>
            </a:r>
            <a:r>
              <a:rPr lang="zh-CN" altLang="en-US" sz="2400" b="1" dirty="0">
                <a:solidFill>
                  <a:srgbClr val="0000FF"/>
                </a:solidFill>
              </a:rPr>
              <a:t>）定时扩展计数器的设置</a:t>
            </a:r>
            <a:r>
              <a:rPr lang="zh-CN" altLang="en-US" sz="2400" dirty="0"/>
              <a:t>：对于中断</a:t>
            </a:r>
            <a:r>
              <a:rPr lang="en-US" altLang="zh-CN" sz="2400" dirty="0"/>
              <a:t>10</a:t>
            </a:r>
            <a:r>
              <a:rPr lang="zh-CN" altLang="en-US" sz="2400" dirty="0"/>
              <a:t>次计数，可采用</a:t>
            </a:r>
            <a:r>
              <a:rPr lang="en-US" altLang="zh-CN" sz="2400" dirty="0"/>
              <a:t>B</a:t>
            </a:r>
            <a:r>
              <a:rPr lang="zh-CN" altLang="en-US" sz="2400" dirty="0"/>
              <a:t>寄存器作为中断次数计数器。</a:t>
            </a:r>
          </a:p>
        </p:txBody>
      </p:sp>
    </p:spTree>
    <p:extLst>
      <p:ext uri="{BB962C8B-B14F-4D97-AF65-F5344CB8AC3E}">
        <p14:creationId xmlns:p14="http://schemas.microsoft.com/office/powerpoint/2010/main" val="2744932556"/>
      </p:ext>
    </p:extLst>
  </p:cSld>
  <p:clrMapOvr>
    <a:masterClrMapping/>
  </p:clrMapOvr>
  <p:transition>
    <p:random/>
    <p:sndAc>
      <p:stSnd>
        <p:snd r:embed="rId2" name="camera.wav"/>
      </p:stSnd>
    </p:sndAc>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49</a:t>
            </a:fld>
            <a:endParaRPr lang="en-US" altLang="zh-CN" dirty="0"/>
          </a:p>
        </p:txBody>
      </p:sp>
      <p:sp>
        <p:nvSpPr>
          <p:cNvPr id="4" name="矩形 3"/>
          <p:cNvSpPr/>
          <p:nvPr/>
        </p:nvSpPr>
        <p:spPr>
          <a:xfrm>
            <a:off x="0" y="495883"/>
            <a:ext cx="9143999" cy="6001643"/>
          </a:xfrm>
          <a:prstGeom prst="rect">
            <a:avLst/>
          </a:prstGeom>
        </p:spPr>
        <p:txBody>
          <a:bodyPr wrap="square">
            <a:spAutoFit/>
          </a:bodyPr>
          <a:lstStyle/>
          <a:p>
            <a:pPr algn="l"/>
            <a:r>
              <a:rPr lang="zh-CN" altLang="en-US" sz="2400" b="1" dirty="0">
                <a:solidFill>
                  <a:srgbClr val="0000FF"/>
                </a:solidFill>
              </a:rPr>
              <a:t>（</a:t>
            </a:r>
            <a:r>
              <a:rPr lang="en-US" altLang="zh-CN" sz="2400" b="1" dirty="0">
                <a:solidFill>
                  <a:srgbClr val="0000FF"/>
                </a:solidFill>
              </a:rPr>
              <a:t>4</a:t>
            </a:r>
            <a:r>
              <a:rPr lang="zh-CN" altLang="en-US" sz="2400" b="1" dirty="0">
                <a:solidFill>
                  <a:srgbClr val="0000FF"/>
                </a:solidFill>
              </a:rPr>
              <a:t>）程序清单</a:t>
            </a:r>
          </a:p>
          <a:p>
            <a:pPr algn="l"/>
            <a:r>
              <a:rPr lang="zh-CN" altLang="en-US" sz="2400" dirty="0"/>
              <a:t>汇编语言源程序：</a:t>
            </a:r>
          </a:p>
          <a:p>
            <a:pPr algn="l"/>
            <a:r>
              <a:rPr lang="zh-CN" altLang="en-US" sz="2400" dirty="0"/>
              <a:t> 		</a:t>
            </a:r>
            <a:r>
              <a:rPr lang="en-US" altLang="zh-CN" sz="2400" dirty="0"/>
              <a:t>ORG 	0000H</a:t>
            </a:r>
          </a:p>
          <a:p>
            <a:pPr algn="l"/>
            <a:r>
              <a:rPr lang="en-US" altLang="zh-CN" sz="2400" dirty="0"/>
              <a:t>RESET</a:t>
            </a:r>
            <a:r>
              <a:rPr lang="zh-CN" altLang="en-US" sz="2400" dirty="0"/>
              <a:t>：	</a:t>
            </a:r>
            <a:r>
              <a:rPr lang="en-US" altLang="zh-CN" sz="2400" dirty="0"/>
              <a:t>LJMP	MAIN		</a:t>
            </a:r>
            <a:r>
              <a:rPr lang="en-US" altLang="zh-CN" sz="2400" dirty="0" smtClean="0"/>
              <a:t>           </a:t>
            </a:r>
            <a:r>
              <a:rPr lang="zh-CN" altLang="en-US" sz="2400" dirty="0" smtClean="0"/>
              <a:t>；</a:t>
            </a:r>
            <a:r>
              <a:rPr lang="zh-CN" altLang="en-US" sz="2400" dirty="0"/>
              <a:t>上电，转入</a:t>
            </a:r>
            <a:r>
              <a:rPr lang="en-US" altLang="zh-CN" sz="2400" dirty="0"/>
              <a:t>MAIN</a:t>
            </a:r>
          </a:p>
          <a:p>
            <a:pPr algn="l"/>
            <a:r>
              <a:rPr lang="en-US" altLang="zh-CN" sz="2400" dirty="0"/>
              <a:t> 		ORG	</a:t>
            </a:r>
            <a:r>
              <a:rPr lang="en-US" altLang="zh-CN" sz="2400" dirty="0" smtClean="0"/>
              <a:t>000BH</a:t>
            </a:r>
            <a:r>
              <a:rPr lang="en-US" altLang="zh-CN" sz="2400" dirty="0"/>
              <a:t>		</a:t>
            </a:r>
            <a:r>
              <a:rPr lang="zh-CN" altLang="en-US" sz="2400" dirty="0"/>
              <a:t>；</a:t>
            </a:r>
            <a:r>
              <a:rPr lang="en-US" altLang="zh-CN" sz="2400" dirty="0"/>
              <a:t>T0</a:t>
            </a:r>
            <a:r>
              <a:rPr lang="zh-CN" altLang="en-US" sz="2400" dirty="0"/>
              <a:t>的中断入口</a:t>
            </a:r>
          </a:p>
          <a:p>
            <a:pPr algn="l"/>
            <a:r>
              <a:rPr lang="zh-CN" altLang="en-US" sz="2400" dirty="0"/>
              <a:t> 		</a:t>
            </a:r>
            <a:r>
              <a:rPr lang="en-US" altLang="zh-CN" sz="2400" dirty="0"/>
              <a:t>LJMP	IT0P		   	</a:t>
            </a:r>
            <a:r>
              <a:rPr lang="zh-CN" altLang="en-US" sz="2400" dirty="0"/>
              <a:t>；转</a:t>
            </a:r>
            <a:r>
              <a:rPr lang="en-US" altLang="zh-CN" sz="2400" dirty="0"/>
              <a:t>T0</a:t>
            </a:r>
            <a:r>
              <a:rPr lang="zh-CN" altLang="en-US" sz="2400" dirty="0"/>
              <a:t>中断服务程序</a:t>
            </a:r>
          </a:p>
          <a:p>
            <a:pPr algn="l"/>
            <a:r>
              <a:rPr lang="zh-CN" altLang="en-US" sz="2400" dirty="0"/>
              <a:t> 		</a:t>
            </a:r>
            <a:r>
              <a:rPr lang="en-US" altLang="zh-CN" sz="2400" dirty="0"/>
              <a:t>ORG	</a:t>
            </a:r>
            <a:r>
              <a:rPr lang="en-US" altLang="zh-CN" sz="2400" dirty="0" smtClean="0"/>
              <a:t>1000H</a:t>
            </a:r>
            <a:endParaRPr lang="en-US" altLang="zh-CN" sz="2400" dirty="0"/>
          </a:p>
          <a:p>
            <a:pPr algn="l"/>
            <a:r>
              <a:rPr lang="en-US" altLang="zh-CN" sz="2400" dirty="0"/>
              <a:t>MAIN</a:t>
            </a:r>
            <a:r>
              <a:rPr lang="zh-CN" altLang="en-US" sz="2400" dirty="0"/>
              <a:t>：	</a:t>
            </a:r>
            <a:r>
              <a:rPr lang="en-US" altLang="zh-CN" sz="2400" dirty="0"/>
              <a:t>MOV	</a:t>
            </a:r>
            <a:r>
              <a:rPr lang="en-US" altLang="zh-CN" sz="2400" dirty="0" smtClean="0"/>
              <a:t>SP</a:t>
            </a:r>
            <a:r>
              <a:rPr lang="zh-CN" altLang="en-US" sz="2400" dirty="0"/>
              <a:t>，</a:t>
            </a:r>
            <a:r>
              <a:rPr lang="en-US" altLang="zh-CN" sz="2400" dirty="0"/>
              <a:t>#60H	   	</a:t>
            </a:r>
            <a:r>
              <a:rPr lang="zh-CN" altLang="en-US" sz="2400" dirty="0"/>
              <a:t>；设置堆栈</a:t>
            </a:r>
          </a:p>
          <a:p>
            <a:pPr algn="l"/>
            <a:r>
              <a:rPr lang="zh-CN" altLang="en-US" sz="2400" dirty="0"/>
              <a:t> 		</a:t>
            </a:r>
            <a:r>
              <a:rPr lang="en-US" altLang="zh-CN" sz="2400" dirty="0"/>
              <a:t>MOV	</a:t>
            </a:r>
            <a:r>
              <a:rPr lang="en-US" altLang="zh-CN" sz="2400" dirty="0" smtClean="0"/>
              <a:t>B</a:t>
            </a:r>
            <a:r>
              <a:rPr lang="zh-CN" altLang="en-US" sz="2400" dirty="0"/>
              <a:t>，</a:t>
            </a:r>
            <a:r>
              <a:rPr lang="en-US" altLang="zh-CN" sz="2400" dirty="0"/>
              <a:t>#0AH		</a:t>
            </a:r>
            <a:r>
              <a:rPr lang="zh-CN" altLang="en-US" sz="2400" dirty="0"/>
              <a:t>；设置循环</a:t>
            </a:r>
            <a:r>
              <a:rPr lang="en-US" altLang="zh-CN" sz="2400" dirty="0"/>
              <a:t>10</a:t>
            </a:r>
            <a:r>
              <a:rPr lang="zh-CN" altLang="en-US" sz="2400" dirty="0"/>
              <a:t>次</a:t>
            </a:r>
          </a:p>
          <a:p>
            <a:pPr algn="l"/>
            <a:r>
              <a:rPr lang="zh-CN" altLang="en-US" sz="2400" dirty="0"/>
              <a:t> 		</a:t>
            </a:r>
            <a:r>
              <a:rPr lang="en-US" altLang="zh-CN" sz="2400" dirty="0"/>
              <a:t>MOV	</a:t>
            </a:r>
            <a:r>
              <a:rPr lang="en-US" altLang="zh-CN" sz="2400" dirty="0" smtClean="0"/>
              <a:t>TMOD</a:t>
            </a:r>
            <a:r>
              <a:rPr lang="zh-CN" altLang="en-US" sz="2400" dirty="0"/>
              <a:t>，</a:t>
            </a:r>
            <a:r>
              <a:rPr lang="en-US" altLang="zh-CN" sz="2400" dirty="0"/>
              <a:t>#01H	</a:t>
            </a:r>
            <a:r>
              <a:rPr lang="zh-CN" altLang="en-US" sz="2400" dirty="0"/>
              <a:t>；设置</a:t>
            </a:r>
            <a:r>
              <a:rPr lang="en-US" altLang="zh-CN" sz="2400" dirty="0"/>
              <a:t>T0</a:t>
            </a:r>
            <a:r>
              <a:rPr lang="zh-CN" altLang="en-US" sz="2400" dirty="0"/>
              <a:t>工作在方式</a:t>
            </a:r>
            <a:r>
              <a:rPr lang="en-US" altLang="zh-CN" sz="2400" dirty="0"/>
              <a:t>1</a:t>
            </a:r>
          </a:p>
          <a:p>
            <a:pPr algn="l"/>
            <a:r>
              <a:rPr lang="en-US" altLang="zh-CN" sz="2400" dirty="0"/>
              <a:t> 		MOV	</a:t>
            </a:r>
            <a:r>
              <a:rPr lang="en-US" altLang="zh-CN" sz="2400" dirty="0" smtClean="0"/>
              <a:t>TL0</a:t>
            </a:r>
            <a:r>
              <a:rPr lang="zh-CN" altLang="en-US" sz="2400" dirty="0"/>
              <a:t>，</a:t>
            </a:r>
            <a:r>
              <a:rPr lang="en-US" altLang="zh-CN" sz="2400" dirty="0"/>
              <a:t>#</a:t>
            </a:r>
            <a:r>
              <a:rPr lang="en-US" altLang="zh-CN" sz="2400" dirty="0" smtClean="0"/>
              <a:t>0B0H  </a:t>
            </a:r>
            <a:r>
              <a:rPr lang="en-US" altLang="zh-CN" sz="2400" dirty="0"/>
              <a:t>	</a:t>
            </a:r>
            <a:r>
              <a:rPr lang="zh-CN" altLang="en-US" sz="2400" dirty="0"/>
              <a:t>；给</a:t>
            </a:r>
            <a:r>
              <a:rPr lang="en-US" altLang="zh-CN" sz="2400" dirty="0"/>
              <a:t>T0</a:t>
            </a:r>
            <a:r>
              <a:rPr lang="zh-CN" altLang="en-US" sz="2400" dirty="0"/>
              <a:t>装入初值</a:t>
            </a:r>
          </a:p>
          <a:p>
            <a:pPr algn="l"/>
            <a:r>
              <a:rPr lang="zh-CN" altLang="en-US" sz="2400" dirty="0"/>
              <a:t> 		</a:t>
            </a:r>
            <a:r>
              <a:rPr lang="en-US" altLang="zh-CN" sz="2400" dirty="0"/>
              <a:t>MOV	</a:t>
            </a:r>
            <a:r>
              <a:rPr lang="en-US" altLang="zh-CN" sz="2400" dirty="0" smtClean="0"/>
              <a:t>TH0</a:t>
            </a:r>
            <a:r>
              <a:rPr lang="zh-CN" altLang="en-US" sz="2400" dirty="0"/>
              <a:t>，</a:t>
            </a:r>
            <a:r>
              <a:rPr lang="en-US" altLang="zh-CN" sz="2400" dirty="0"/>
              <a:t>#3CH</a:t>
            </a:r>
          </a:p>
          <a:p>
            <a:pPr algn="l"/>
            <a:r>
              <a:rPr lang="en-US" altLang="zh-CN" sz="2400" dirty="0"/>
              <a:t> 		SETB	TR0			</a:t>
            </a:r>
            <a:r>
              <a:rPr lang="zh-CN" altLang="en-US" sz="2400" dirty="0"/>
              <a:t>；启动</a:t>
            </a:r>
            <a:r>
              <a:rPr lang="en-US" altLang="zh-CN" sz="2400" dirty="0"/>
              <a:t>T0</a:t>
            </a:r>
          </a:p>
          <a:p>
            <a:pPr algn="l"/>
            <a:r>
              <a:rPr lang="en-US" altLang="zh-CN" sz="2400" dirty="0"/>
              <a:t> 		SETB	ET0			</a:t>
            </a:r>
            <a:r>
              <a:rPr lang="zh-CN" altLang="en-US" sz="2400" dirty="0"/>
              <a:t>；允许</a:t>
            </a:r>
            <a:r>
              <a:rPr lang="en-US" altLang="zh-CN" sz="2400" dirty="0"/>
              <a:t>T0</a:t>
            </a:r>
            <a:r>
              <a:rPr lang="zh-CN" altLang="en-US" sz="2400" dirty="0"/>
              <a:t>中断</a:t>
            </a:r>
          </a:p>
          <a:p>
            <a:pPr algn="l"/>
            <a:r>
              <a:rPr lang="zh-CN" altLang="en-US" sz="2400" dirty="0"/>
              <a:t> 		</a:t>
            </a:r>
            <a:r>
              <a:rPr lang="en-US" altLang="zh-CN" sz="2400" dirty="0"/>
              <a:t>SETB	EA			</a:t>
            </a:r>
            <a:r>
              <a:rPr lang="zh-CN" altLang="en-US" sz="2400" dirty="0"/>
              <a:t>；开总中断</a:t>
            </a:r>
          </a:p>
          <a:p>
            <a:pPr algn="l"/>
            <a:r>
              <a:rPr lang="en-US" altLang="zh-CN" sz="2400" dirty="0"/>
              <a:t>HERE</a:t>
            </a:r>
            <a:r>
              <a:rPr lang="zh-CN" altLang="en-US" sz="2400" dirty="0"/>
              <a:t>：	</a:t>
            </a:r>
            <a:r>
              <a:rPr lang="en-US" altLang="zh-CN" sz="2400" dirty="0"/>
              <a:t>SJMP 	HERE		</a:t>
            </a:r>
            <a:r>
              <a:rPr lang="zh-CN" altLang="en-US" sz="2400" dirty="0"/>
              <a:t>；动态停机等待</a:t>
            </a:r>
            <a:r>
              <a:rPr lang="zh-CN" altLang="en-US" sz="2400" dirty="0" smtClean="0"/>
              <a:t>中断</a:t>
            </a:r>
            <a:endParaRPr lang="zh-CN" altLang="en-US" sz="2400" dirty="0"/>
          </a:p>
        </p:txBody>
      </p:sp>
    </p:spTree>
    <p:extLst>
      <p:ext uri="{BB962C8B-B14F-4D97-AF65-F5344CB8AC3E}">
        <p14:creationId xmlns:p14="http://schemas.microsoft.com/office/powerpoint/2010/main" val="1512285898"/>
      </p:ext>
    </p:extLst>
  </p:cSld>
  <p:clrMapOvr>
    <a:masterClrMapping/>
  </p:clrMapOvr>
  <p:transition>
    <p:random/>
    <p:sndAc>
      <p:stSnd>
        <p:snd r:embed="rId2" name="camera.wav"/>
      </p:stSnd>
    </p:sndAc>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50</a:t>
            </a:fld>
            <a:endParaRPr lang="en-US" altLang="zh-CN" dirty="0"/>
          </a:p>
        </p:txBody>
      </p:sp>
      <p:sp>
        <p:nvSpPr>
          <p:cNvPr id="4" name="矩形 3"/>
          <p:cNvSpPr/>
          <p:nvPr/>
        </p:nvSpPr>
        <p:spPr>
          <a:xfrm>
            <a:off x="0" y="628691"/>
            <a:ext cx="9144000" cy="3046988"/>
          </a:xfrm>
          <a:prstGeom prst="rect">
            <a:avLst/>
          </a:prstGeom>
        </p:spPr>
        <p:txBody>
          <a:bodyPr wrap="square">
            <a:spAutoFit/>
          </a:bodyPr>
          <a:lstStyle/>
          <a:p>
            <a:pPr lvl="0" algn="l"/>
            <a:r>
              <a:rPr lang="en-US" altLang="zh-CN" sz="2400" dirty="0">
                <a:solidFill>
                  <a:srgbClr val="000000"/>
                </a:solidFill>
              </a:rPr>
              <a:t>IT0P</a:t>
            </a:r>
            <a:r>
              <a:rPr lang="zh-CN" altLang="en-US" sz="2400" dirty="0">
                <a:solidFill>
                  <a:srgbClr val="000000"/>
                </a:solidFill>
              </a:rPr>
              <a:t>：	</a:t>
            </a:r>
            <a:r>
              <a:rPr lang="en-US" altLang="zh-CN" sz="2400" dirty="0">
                <a:solidFill>
                  <a:srgbClr val="000000"/>
                </a:solidFill>
              </a:rPr>
              <a:t>MOV	</a:t>
            </a:r>
            <a:r>
              <a:rPr lang="en-US" altLang="zh-CN" sz="2400" dirty="0" smtClean="0">
                <a:solidFill>
                  <a:srgbClr val="000000"/>
                </a:solidFill>
              </a:rPr>
              <a:t>TL0</a:t>
            </a:r>
            <a:r>
              <a:rPr lang="zh-CN" altLang="en-US" sz="2400" dirty="0">
                <a:solidFill>
                  <a:srgbClr val="000000"/>
                </a:solidFill>
              </a:rPr>
              <a:t>，</a:t>
            </a:r>
            <a:r>
              <a:rPr lang="en-US" altLang="zh-CN" sz="2400" dirty="0">
                <a:solidFill>
                  <a:srgbClr val="000000"/>
                </a:solidFill>
              </a:rPr>
              <a:t>#0B0H	</a:t>
            </a:r>
            <a:r>
              <a:rPr lang="zh-CN" altLang="en-US" sz="2400" dirty="0">
                <a:solidFill>
                  <a:srgbClr val="000000"/>
                </a:solidFill>
              </a:rPr>
              <a:t>；重载计数初值</a:t>
            </a:r>
          </a:p>
          <a:p>
            <a:pPr lvl="0" algn="l"/>
            <a:r>
              <a:rPr lang="zh-CN" altLang="en-US" sz="2400" dirty="0">
                <a:solidFill>
                  <a:srgbClr val="000000"/>
                </a:solidFill>
              </a:rPr>
              <a:t> 		</a:t>
            </a:r>
            <a:r>
              <a:rPr lang="en-US" altLang="zh-CN" sz="2400" dirty="0">
                <a:solidFill>
                  <a:srgbClr val="000000"/>
                </a:solidFill>
              </a:rPr>
              <a:t>MOV	</a:t>
            </a:r>
            <a:r>
              <a:rPr lang="en-US" altLang="zh-CN" sz="2400" dirty="0" smtClean="0">
                <a:solidFill>
                  <a:srgbClr val="000000"/>
                </a:solidFill>
              </a:rPr>
              <a:t>TH0</a:t>
            </a:r>
            <a:r>
              <a:rPr lang="zh-CN" altLang="en-US" sz="2400" dirty="0">
                <a:solidFill>
                  <a:srgbClr val="000000"/>
                </a:solidFill>
              </a:rPr>
              <a:t>，</a:t>
            </a:r>
            <a:r>
              <a:rPr lang="en-US" altLang="zh-CN" sz="2400" dirty="0">
                <a:solidFill>
                  <a:srgbClr val="000000"/>
                </a:solidFill>
              </a:rPr>
              <a:t>#3CH</a:t>
            </a:r>
          </a:p>
          <a:p>
            <a:pPr lvl="0" algn="l"/>
            <a:r>
              <a:rPr lang="en-US" altLang="zh-CN" sz="2400" dirty="0">
                <a:solidFill>
                  <a:srgbClr val="000000"/>
                </a:solidFill>
              </a:rPr>
              <a:t> 		DJNZ 	B</a:t>
            </a:r>
            <a:r>
              <a:rPr lang="zh-CN" altLang="en-US" sz="2400" dirty="0">
                <a:solidFill>
                  <a:srgbClr val="000000"/>
                </a:solidFill>
              </a:rPr>
              <a:t>，</a:t>
            </a:r>
            <a:r>
              <a:rPr lang="en-US" altLang="zh-CN" sz="2400" dirty="0">
                <a:solidFill>
                  <a:srgbClr val="000000"/>
                </a:solidFill>
              </a:rPr>
              <a:t>LOOP	</a:t>
            </a:r>
            <a:r>
              <a:rPr lang="zh-CN" altLang="en-US" sz="2400" dirty="0" smtClean="0">
                <a:solidFill>
                  <a:srgbClr val="000000"/>
                </a:solidFill>
              </a:rPr>
              <a:t>；</a:t>
            </a:r>
            <a:r>
              <a:rPr lang="zh-CN" altLang="en-US" sz="2400" dirty="0">
                <a:solidFill>
                  <a:srgbClr val="000000"/>
                </a:solidFill>
              </a:rPr>
              <a:t>判断定时器溢出</a:t>
            </a:r>
            <a:r>
              <a:rPr lang="en-US" altLang="zh-CN" sz="2400" dirty="0">
                <a:solidFill>
                  <a:srgbClr val="000000"/>
                </a:solidFill>
              </a:rPr>
              <a:t>10</a:t>
            </a:r>
            <a:r>
              <a:rPr lang="zh-CN" altLang="en-US" sz="2400" dirty="0">
                <a:solidFill>
                  <a:srgbClr val="000000"/>
                </a:solidFill>
              </a:rPr>
              <a:t>次否？</a:t>
            </a:r>
          </a:p>
          <a:p>
            <a:pPr lvl="0" algn="l"/>
            <a:r>
              <a:rPr lang="zh-CN" altLang="en-US" sz="2400" dirty="0">
                <a:solidFill>
                  <a:srgbClr val="000000"/>
                </a:solidFill>
              </a:rPr>
              <a:t> 		</a:t>
            </a:r>
            <a:r>
              <a:rPr lang="en-US" altLang="zh-CN" sz="2400" dirty="0">
                <a:solidFill>
                  <a:srgbClr val="000000"/>
                </a:solidFill>
              </a:rPr>
              <a:t>CPL	</a:t>
            </a:r>
            <a:r>
              <a:rPr lang="en-US" altLang="zh-CN" sz="2400" dirty="0" smtClean="0">
                <a:solidFill>
                  <a:srgbClr val="000000"/>
                </a:solidFill>
              </a:rPr>
              <a:t>P1.0</a:t>
            </a:r>
            <a:r>
              <a:rPr lang="en-US" altLang="zh-CN" sz="2400" dirty="0">
                <a:solidFill>
                  <a:srgbClr val="000000"/>
                </a:solidFill>
              </a:rPr>
              <a:t>		</a:t>
            </a:r>
            <a:r>
              <a:rPr lang="zh-CN" altLang="en-US" sz="2400" dirty="0" smtClean="0">
                <a:solidFill>
                  <a:srgbClr val="000000"/>
                </a:solidFill>
              </a:rPr>
              <a:t>；</a:t>
            </a:r>
            <a:r>
              <a:rPr lang="en-US" altLang="zh-CN" sz="2400" dirty="0">
                <a:solidFill>
                  <a:srgbClr val="000000"/>
                </a:solidFill>
              </a:rPr>
              <a:t>10</a:t>
            </a:r>
            <a:r>
              <a:rPr lang="zh-CN" altLang="en-US" sz="2400" dirty="0">
                <a:solidFill>
                  <a:srgbClr val="000000"/>
                </a:solidFill>
              </a:rPr>
              <a:t>次到，翻转</a:t>
            </a:r>
            <a:r>
              <a:rPr lang="en-US" altLang="zh-CN" sz="2400" dirty="0">
                <a:solidFill>
                  <a:srgbClr val="000000"/>
                </a:solidFill>
              </a:rPr>
              <a:t>P1.0</a:t>
            </a:r>
          </a:p>
          <a:p>
            <a:pPr lvl="0" algn="l"/>
            <a:r>
              <a:rPr lang="en-US" altLang="zh-CN" sz="2400" dirty="0">
                <a:solidFill>
                  <a:srgbClr val="000000"/>
                </a:solidFill>
              </a:rPr>
              <a:t> 		MOV	</a:t>
            </a:r>
            <a:r>
              <a:rPr lang="en-US" altLang="zh-CN" sz="2400" dirty="0" smtClean="0">
                <a:solidFill>
                  <a:srgbClr val="000000"/>
                </a:solidFill>
              </a:rPr>
              <a:t>B</a:t>
            </a:r>
            <a:r>
              <a:rPr lang="zh-CN" altLang="en-US" sz="2400" dirty="0">
                <a:solidFill>
                  <a:srgbClr val="000000"/>
                </a:solidFill>
              </a:rPr>
              <a:t>，</a:t>
            </a:r>
            <a:r>
              <a:rPr lang="en-US" altLang="zh-CN" sz="2400" dirty="0">
                <a:solidFill>
                  <a:srgbClr val="000000"/>
                </a:solidFill>
              </a:rPr>
              <a:t>#</a:t>
            </a:r>
            <a:r>
              <a:rPr lang="en-US" altLang="zh-CN" sz="2400" dirty="0" smtClean="0">
                <a:solidFill>
                  <a:srgbClr val="000000"/>
                </a:solidFill>
              </a:rPr>
              <a:t>0AH</a:t>
            </a:r>
            <a:r>
              <a:rPr lang="zh-CN" altLang="en-US" sz="2400" dirty="0" smtClean="0">
                <a:solidFill>
                  <a:srgbClr val="000000"/>
                </a:solidFill>
              </a:rPr>
              <a:t>；</a:t>
            </a:r>
            <a:r>
              <a:rPr lang="en-US" altLang="zh-CN" sz="2400" dirty="0" smtClean="0">
                <a:solidFill>
                  <a:srgbClr val="000000"/>
                </a:solidFill>
              </a:rPr>
              <a:t>1s</a:t>
            </a:r>
            <a:r>
              <a:rPr lang="zh-CN" altLang="en-US" sz="2400" dirty="0">
                <a:solidFill>
                  <a:srgbClr val="000000"/>
                </a:solidFill>
              </a:rPr>
              <a:t>定时时间到，重新设置循环次数</a:t>
            </a:r>
          </a:p>
          <a:p>
            <a:pPr lvl="0" algn="l"/>
            <a:r>
              <a:rPr lang="en-US" altLang="zh-CN" sz="2400" dirty="0">
                <a:solidFill>
                  <a:srgbClr val="000000"/>
                </a:solidFill>
              </a:rPr>
              <a:t>LOOP:	CPL	</a:t>
            </a:r>
            <a:r>
              <a:rPr lang="en-US" altLang="zh-CN" sz="2400" dirty="0" smtClean="0">
                <a:solidFill>
                  <a:srgbClr val="000000"/>
                </a:solidFill>
              </a:rPr>
              <a:t>P1.7</a:t>
            </a:r>
            <a:r>
              <a:rPr lang="en-US" altLang="zh-CN" sz="2400" dirty="0">
                <a:solidFill>
                  <a:srgbClr val="000000"/>
                </a:solidFill>
              </a:rPr>
              <a:t>		 </a:t>
            </a:r>
            <a:r>
              <a:rPr lang="zh-CN" altLang="en-US" sz="2400" dirty="0" smtClean="0">
                <a:solidFill>
                  <a:srgbClr val="000000"/>
                </a:solidFill>
              </a:rPr>
              <a:t>；</a:t>
            </a:r>
            <a:r>
              <a:rPr lang="en-US" altLang="zh-CN" sz="2400" dirty="0">
                <a:solidFill>
                  <a:srgbClr val="000000"/>
                </a:solidFill>
              </a:rPr>
              <a:t>100ms</a:t>
            </a:r>
            <a:r>
              <a:rPr lang="zh-CN" altLang="en-US" sz="2400" dirty="0">
                <a:solidFill>
                  <a:srgbClr val="000000"/>
                </a:solidFill>
              </a:rPr>
              <a:t>到，翻转</a:t>
            </a:r>
            <a:r>
              <a:rPr lang="en-US" altLang="zh-CN" sz="2400" dirty="0">
                <a:solidFill>
                  <a:srgbClr val="000000"/>
                </a:solidFill>
              </a:rPr>
              <a:t>P1.7</a:t>
            </a:r>
          </a:p>
          <a:p>
            <a:pPr lvl="0" algn="l"/>
            <a:r>
              <a:rPr lang="en-US" altLang="zh-CN" sz="2400" dirty="0">
                <a:solidFill>
                  <a:srgbClr val="000000"/>
                </a:solidFill>
              </a:rPr>
              <a:t> 		RETI</a:t>
            </a:r>
          </a:p>
          <a:p>
            <a:pPr lvl="0" algn="l"/>
            <a:r>
              <a:rPr lang="en-US" altLang="zh-CN" sz="2400" dirty="0">
                <a:solidFill>
                  <a:srgbClr val="000000"/>
                </a:solidFill>
              </a:rPr>
              <a:t> 		END</a:t>
            </a:r>
          </a:p>
        </p:txBody>
      </p:sp>
    </p:spTree>
    <p:extLst>
      <p:ext uri="{BB962C8B-B14F-4D97-AF65-F5344CB8AC3E}">
        <p14:creationId xmlns:p14="http://schemas.microsoft.com/office/powerpoint/2010/main" val="661771252"/>
      </p:ext>
    </p:extLst>
  </p:cSld>
  <p:clrMapOvr>
    <a:masterClrMapping/>
  </p:clrMapOvr>
  <p:transition>
    <p:random/>
    <p:sndAc>
      <p:stSnd>
        <p:snd r:embed="rId2" name="camera.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51</a:t>
            </a:fld>
            <a:endParaRPr lang="en-US" altLang="zh-CN" dirty="0"/>
          </a:p>
        </p:txBody>
      </p:sp>
      <p:sp>
        <p:nvSpPr>
          <p:cNvPr id="4" name="矩形 3"/>
          <p:cNvSpPr/>
          <p:nvPr/>
        </p:nvSpPr>
        <p:spPr>
          <a:xfrm>
            <a:off x="0" y="575396"/>
            <a:ext cx="9144000" cy="5940088"/>
          </a:xfrm>
          <a:prstGeom prst="rect">
            <a:avLst/>
          </a:prstGeom>
        </p:spPr>
        <p:txBody>
          <a:bodyPr wrap="square">
            <a:spAutoFit/>
          </a:bodyPr>
          <a:lstStyle/>
          <a:p>
            <a:pPr algn="l"/>
            <a:r>
              <a:rPr lang="en-US" altLang="zh-CN" sz="2000" b="1" dirty="0">
                <a:solidFill>
                  <a:srgbClr val="0000FF"/>
                </a:solidFill>
              </a:rPr>
              <a:t>*C51</a:t>
            </a:r>
            <a:r>
              <a:rPr lang="zh-CN" altLang="en-US" sz="2000" b="1" dirty="0">
                <a:solidFill>
                  <a:srgbClr val="0000FF"/>
                </a:solidFill>
              </a:rPr>
              <a:t>源程序</a:t>
            </a:r>
            <a:r>
              <a:rPr lang="zh-CN" altLang="en-US" sz="2000" dirty="0"/>
              <a:t>：</a:t>
            </a:r>
          </a:p>
          <a:p>
            <a:pPr algn="l"/>
            <a:r>
              <a:rPr lang="en-US" altLang="zh-CN" sz="2000" dirty="0"/>
              <a:t>#include&lt;reg51.h&gt;</a:t>
            </a:r>
          </a:p>
          <a:p>
            <a:pPr algn="l"/>
            <a:r>
              <a:rPr lang="en-US" altLang="zh-CN" sz="2000" dirty="0"/>
              <a:t>#define </a:t>
            </a:r>
            <a:r>
              <a:rPr lang="en-US" altLang="zh-CN" sz="2000" dirty="0" err="1"/>
              <a:t>uchar</a:t>
            </a:r>
            <a:r>
              <a:rPr lang="en-US" altLang="zh-CN" sz="2000" dirty="0"/>
              <a:t> unsigned char</a:t>
            </a:r>
          </a:p>
          <a:p>
            <a:pPr algn="l"/>
            <a:r>
              <a:rPr lang="en-US" altLang="zh-CN" sz="2000" dirty="0" err="1"/>
              <a:t>sbit</a:t>
            </a:r>
            <a:r>
              <a:rPr lang="en-US" altLang="zh-CN" sz="2000" dirty="0"/>
              <a:t>	rect_wave0 = P1^0</a:t>
            </a:r>
            <a:r>
              <a:rPr lang="zh-CN" altLang="en-US" sz="2000" dirty="0"/>
              <a:t>；</a:t>
            </a:r>
          </a:p>
          <a:p>
            <a:pPr algn="l"/>
            <a:r>
              <a:rPr lang="en-US" altLang="zh-CN" sz="2000" dirty="0" err="1"/>
              <a:t>sbit</a:t>
            </a:r>
            <a:r>
              <a:rPr lang="en-US" altLang="zh-CN" sz="2000" dirty="0"/>
              <a:t>	rect_wave7 = P1^7</a:t>
            </a:r>
            <a:r>
              <a:rPr lang="zh-CN" altLang="en-US" sz="2000" dirty="0"/>
              <a:t>；</a:t>
            </a:r>
          </a:p>
          <a:p>
            <a:pPr algn="l"/>
            <a:r>
              <a:rPr lang="en-US" altLang="zh-CN" sz="2000" dirty="0" err="1"/>
              <a:t>uchar</a:t>
            </a:r>
            <a:r>
              <a:rPr lang="en-US" altLang="zh-CN" sz="2000" dirty="0"/>
              <a:t> a = 10</a:t>
            </a:r>
            <a:r>
              <a:rPr lang="zh-CN" altLang="en-US" sz="2000" dirty="0"/>
              <a:t>；</a:t>
            </a:r>
          </a:p>
          <a:p>
            <a:pPr algn="l"/>
            <a:r>
              <a:rPr lang="en-US" altLang="zh-CN" sz="2000" dirty="0"/>
              <a:t>void main(void)</a:t>
            </a:r>
          </a:p>
          <a:p>
            <a:pPr algn="l"/>
            <a:r>
              <a:rPr lang="en-US" altLang="zh-CN" sz="2000" dirty="0" smtClean="0"/>
              <a:t>{TMOD </a:t>
            </a:r>
            <a:r>
              <a:rPr lang="en-US" altLang="zh-CN" sz="2000" dirty="0"/>
              <a:t>= 0x01</a:t>
            </a:r>
            <a:r>
              <a:rPr lang="zh-CN" altLang="en-US" sz="2000" dirty="0"/>
              <a:t>；					</a:t>
            </a:r>
            <a:r>
              <a:rPr lang="en-US" altLang="zh-CN" sz="2000" dirty="0"/>
              <a:t>/* </a:t>
            </a:r>
            <a:r>
              <a:rPr lang="zh-CN" altLang="en-US" sz="2000" dirty="0"/>
              <a:t>设置</a:t>
            </a:r>
            <a:r>
              <a:rPr lang="en-US" altLang="zh-CN" sz="2000" dirty="0"/>
              <a:t>T0</a:t>
            </a:r>
            <a:r>
              <a:rPr lang="zh-CN" altLang="en-US" sz="2000" dirty="0"/>
              <a:t>工作于定时工作方式</a:t>
            </a:r>
            <a:r>
              <a:rPr lang="en-US" altLang="zh-CN" sz="2000" dirty="0"/>
              <a:t>1 */</a:t>
            </a:r>
          </a:p>
          <a:p>
            <a:pPr algn="l"/>
            <a:r>
              <a:rPr lang="en-US" altLang="zh-CN" sz="2000" dirty="0"/>
              <a:t>TH0 = 0x3c</a:t>
            </a:r>
            <a:r>
              <a:rPr lang="zh-CN" altLang="en-US" sz="2000" dirty="0"/>
              <a:t>；					</a:t>
            </a:r>
            <a:r>
              <a:rPr lang="en-US" altLang="zh-CN" sz="2000" dirty="0"/>
              <a:t>/* </a:t>
            </a:r>
            <a:r>
              <a:rPr lang="zh-CN" altLang="en-US" sz="2000" dirty="0"/>
              <a:t>设置加</a:t>
            </a:r>
            <a:r>
              <a:rPr lang="en-US" altLang="zh-CN" sz="2000" dirty="0"/>
              <a:t>1</a:t>
            </a:r>
            <a:r>
              <a:rPr lang="zh-CN" altLang="en-US" sz="2000" dirty="0"/>
              <a:t>计数器的计数器初值高字节 *</a:t>
            </a:r>
            <a:r>
              <a:rPr lang="en-US" altLang="zh-CN" sz="2000" dirty="0"/>
              <a:t>/</a:t>
            </a:r>
          </a:p>
          <a:p>
            <a:pPr algn="l"/>
            <a:r>
              <a:rPr lang="en-US" altLang="zh-CN" sz="2000" dirty="0"/>
              <a:t>TL0 = 0xb0</a:t>
            </a:r>
            <a:r>
              <a:rPr lang="zh-CN" altLang="en-US" sz="2000" dirty="0"/>
              <a:t>；					</a:t>
            </a:r>
            <a:r>
              <a:rPr lang="en-US" altLang="zh-CN" sz="2000" dirty="0"/>
              <a:t>/* </a:t>
            </a:r>
            <a:r>
              <a:rPr lang="zh-CN" altLang="en-US" sz="2000" dirty="0"/>
              <a:t>设置加</a:t>
            </a:r>
            <a:r>
              <a:rPr lang="en-US" altLang="zh-CN" sz="2000" dirty="0"/>
              <a:t>1</a:t>
            </a:r>
            <a:r>
              <a:rPr lang="zh-CN" altLang="en-US" sz="2000" dirty="0"/>
              <a:t>计数器的计数器初值低字节 *</a:t>
            </a:r>
            <a:r>
              <a:rPr lang="en-US" altLang="zh-CN" sz="2000" dirty="0"/>
              <a:t>/</a:t>
            </a:r>
          </a:p>
          <a:p>
            <a:pPr algn="l"/>
            <a:r>
              <a:rPr lang="en-US" altLang="zh-CN" sz="2000" dirty="0"/>
              <a:t>IE = 0x00</a:t>
            </a:r>
            <a:r>
              <a:rPr lang="zh-CN" altLang="en-US" sz="2000" dirty="0"/>
              <a:t>；						</a:t>
            </a:r>
            <a:r>
              <a:rPr lang="en-US" altLang="zh-CN" sz="2000" dirty="0"/>
              <a:t>/* </a:t>
            </a:r>
            <a:r>
              <a:rPr lang="zh-CN" altLang="en-US" sz="2000" dirty="0"/>
              <a:t>禁止中断 *</a:t>
            </a:r>
            <a:r>
              <a:rPr lang="en-US" altLang="zh-CN" sz="2000" dirty="0"/>
              <a:t>/</a:t>
            </a:r>
          </a:p>
          <a:p>
            <a:pPr algn="l"/>
            <a:r>
              <a:rPr lang="en-US" altLang="zh-CN" sz="2000" dirty="0"/>
              <a:t>ET0 = 1</a:t>
            </a:r>
            <a:r>
              <a:rPr lang="zh-CN" altLang="en-US" sz="2000" dirty="0"/>
              <a:t>；						</a:t>
            </a:r>
            <a:r>
              <a:rPr lang="en-US" altLang="zh-CN" sz="2000" dirty="0"/>
              <a:t>/* </a:t>
            </a:r>
            <a:r>
              <a:rPr lang="zh-CN" altLang="en-US" sz="2000" dirty="0"/>
              <a:t>开启</a:t>
            </a:r>
            <a:r>
              <a:rPr lang="en-US" altLang="zh-CN" sz="2000" dirty="0"/>
              <a:t>T0</a:t>
            </a:r>
            <a:r>
              <a:rPr lang="zh-CN" altLang="en-US" sz="2000" dirty="0"/>
              <a:t>溢出中断 *</a:t>
            </a:r>
            <a:r>
              <a:rPr lang="en-US" altLang="zh-CN" sz="2000" dirty="0"/>
              <a:t>/</a:t>
            </a:r>
          </a:p>
          <a:p>
            <a:pPr algn="l"/>
            <a:r>
              <a:rPr lang="en-US" altLang="zh-CN" sz="2000" dirty="0"/>
              <a:t>EA = 1</a:t>
            </a:r>
            <a:r>
              <a:rPr lang="zh-CN" altLang="en-US" sz="2000" dirty="0"/>
              <a:t>；						</a:t>
            </a:r>
            <a:r>
              <a:rPr lang="en-US" altLang="zh-CN" sz="2000" dirty="0"/>
              <a:t>/* </a:t>
            </a:r>
            <a:r>
              <a:rPr lang="zh-CN" altLang="en-US" sz="2000" dirty="0"/>
              <a:t>开启总中断 *</a:t>
            </a:r>
            <a:r>
              <a:rPr lang="en-US" altLang="zh-CN" sz="2000" dirty="0"/>
              <a:t>/</a:t>
            </a:r>
          </a:p>
          <a:p>
            <a:pPr algn="l"/>
            <a:r>
              <a:rPr lang="en-US" altLang="zh-CN" sz="2000" dirty="0"/>
              <a:t>TR0 = 1</a:t>
            </a:r>
            <a:r>
              <a:rPr lang="zh-CN" altLang="en-US" sz="2000" dirty="0"/>
              <a:t>；						</a:t>
            </a:r>
            <a:r>
              <a:rPr lang="en-US" altLang="zh-CN" sz="2000" dirty="0"/>
              <a:t>/* </a:t>
            </a:r>
            <a:r>
              <a:rPr lang="zh-CN" altLang="en-US" sz="2000" dirty="0"/>
              <a:t>启动</a:t>
            </a:r>
            <a:r>
              <a:rPr lang="en-US" altLang="zh-CN" sz="2000" dirty="0"/>
              <a:t>T0 */</a:t>
            </a:r>
          </a:p>
          <a:p>
            <a:pPr algn="l"/>
            <a:r>
              <a:rPr lang="en-US" altLang="zh-CN" sz="2000" dirty="0"/>
              <a:t>while(1)</a:t>
            </a:r>
            <a:r>
              <a:rPr lang="zh-CN" altLang="en-US" sz="2000" dirty="0"/>
              <a:t>；						</a:t>
            </a:r>
            <a:r>
              <a:rPr lang="en-US" altLang="zh-CN" sz="2000" dirty="0"/>
              <a:t>/* </a:t>
            </a:r>
            <a:r>
              <a:rPr lang="zh-CN" altLang="en-US" sz="2000" dirty="0"/>
              <a:t>动态停机等待中断 *</a:t>
            </a:r>
            <a:r>
              <a:rPr lang="en-US" altLang="zh-CN" sz="2000" dirty="0"/>
              <a:t>/</a:t>
            </a:r>
          </a:p>
          <a:p>
            <a:pPr algn="l"/>
            <a:r>
              <a:rPr lang="en-US" altLang="zh-CN" sz="2000" dirty="0" smtClean="0"/>
              <a:t>}</a:t>
            </a:r>
            <a:endParaRPr lang="en-US" altLang="zh-CN" sz="2000" dirty="0"/>
          </a:p>
        </p:txBody>
      </p:sp>
    </p:spTree>
    <p:extLst>
      <p:ext uri="{BB962C8B-B14F-4D97-AF65-F5344CB8AC3E}">
        <p14:creationId xmlns:p14="http://schemas.microsoft.com/office/powerpoint/2010/main" val="2985119574"/>
      </p:ext>
    </p:extLst>
  </p:cSld>
  <p:clrMapOvr>
    <a:masterClrMapping/>
  </p:clrMapOvr>
  <p:transition>
    <p:random/>
    <p:sndAc>
      <p:stSnd>
        <p:snd r:embed="rId2" name="camera.wav"/>
      </p:stSnd>
    </p:sndAc>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52</a:t>
            </a:fld>
            <a:endParaRPr lang="en-US" altLang="zh-CN" dirty="0"/>
          </a:p>
        </p:txBody>
      </p:sp>
      <p:sp>
        <p:nvSpPr>
          <p:cNvPr id="4" name="矩形 3"/>
          <p:cNvSpPr/>
          <p:nvPr/>
        </p:nvSpPr>
        <p:spPr>
          <a:xfrm>
            <a:off x="0" y="632051"/>
            <a:ext cx="9144000" cy="3477875"/>
          </a:xfrm>
          <a:prstGeom prst="rect">
            <a:avLst/>
          </a:prstGeom>
        </p:spPr>
        <p:txBody>
          <a:bodyPr wrap="square">
            <a:spAutoFit/>
          </a:bodyPr>
          <a:lstStyle/>
          <a:p>
            <a:pPr lvl="0" algn="l"/>
            <a:r>
              <a:rPr lang="en-US" altLang="zh-CN" sz="2000" dirty="0">
                <a:solidFill>
                  <a:srgbClr val="000000"/>
                </a:solidFill>
              </a:rPr>
              <a:t>void int1() interrupt 1</a:t>
            </a:r>
          </a:p>
          <a:p>
            <a:pPr lvl="0" algn="l"/>
            <a:r>
              <a:rPr lang="en-US" altLang="zh-CN" sz="2000" dirty="0">
                <a:solidFill>
                  <a:srgbClr val="000000"/>
                </a:solidFill>
              </a:rPr>
              <a:t>{</a:t>
            </a:r>
          </a:p>
          <a:p>
            <a:pPr lvl="0" algn="l"/>
            <a:r>
              <a:rPr lang="en-US" altLang="zh-CN" sz="2000" dirty="0">
                <a:solidFill>
                  <a:srgbClr val="000000"/>
                </a:solidFill>
              </a:rPr>
              <a:t>TH0 = 0x3c</a:t>
            </a:r>
            <a:r>
              <a:rPr lang="zh-CN" altLang="en-US" sz="2000" dirty="0">
                <a:solidFill>
                  <a:srgbClr val="000000"/>
                </a:solidFill>
              </a:rPr>
              <a:t>；					</a:t>
            </a:r>
            <a:r>
              <a:rPr lang="en-US" altLang="zh-CN" sz="2000" dirty="0">
                <a:solidFill>
                  <a:srgbClr val="000000"/>
                </a:solidFill>
              </a:rPr>
              <a:t>/* T0</a:t>
            </a:r>
            <a:r>
              <a:rPr lang="zh-CN" altLang="en-US" sz="2000" dirty="0">
                <a:solidFill>
                  <a:srgbClr val="000000"/>
                </a:solidFill>
              </a:rPr>
              <a:t>重赋初值 *</a:t>
            </a:r>
            <a:r>
              <a:rPr lang="en-US" altLang="zh-CN" sz="2000" dirty="0">
                <a:solidFill>
                  <a:srgbClr val="000000"/>
                </a:solidFill>
              </a:rPr>
              <a:t>/</a:t>
            </a:r>
          </a:p>
          <a:p>
            <a:pPr lvl="0" algn="l"/>
            <a:r>
              <a:rPr lang="en-US" altLang="zh-CN" sz="2000" dirty="0">
                <a:solidFill>
                  <a:srgbClr val="000000"/>
                </a:solidFill>
              </a:rPr>
              <a:t>TL0 = 0xb0</a:t>
            </a:r>
            <a:r>
              <a:rPr lang="zh-CN" altLang="en-US" sz="2000" dirty="0">
                <a:solidFill>
                  <a:srgbClr val="000000"/>
                </a:solidFill>
              </a:rPr>
              <a:t>；</a:t>
            </a:r>
          </a:p>
          <a:p>
            <a:pPr lvl="0" algn="l"/>
            <a:r>
              <a:rPr lang="en-US" altLang="zh-CN" sz="2000" dirty="0">
                <a:solidFill>
                  <a:srgbClr val="000000"/>
                </a:solidFill>
              </a:rPr>
              <a:t>rect_wave7 = !rect_wave7</a:t>
            </a:r>
            <a:r>
              <a:rPr lang="zh-CN" altLang="en-US" sz="2000" dirty="0">
                <a:solidFill>
                  <a:srgbClr val="000000"/>
                </a:solidFill>
              </a:rPr>
              <a:t>；</a:t>
            </a:r>
          </a:p>
          <a:p>
            <a:pPr lvl="0" algn="l"/>
            <a:r>
              <a:rPr lang="en-US" altLang="zh-CN" sz="2000" dirty="0">
                <a:solidFill>
                  <a:srgbClr val="000000"/>
                </a:solidFill>
              </a:rPr>
              <a:t>while(!(--a))						</a:t>
            </a:r>
          </a:p>
          <a:p>
            <a:pPr lvl="0" algn="l"/>
            <a:r>
              <a:rPr lang="en-US" altLang="zh-CN" sz="2000" dirty="0">
                <a:solidFill>
                  <a:srgbClr val="000000"/>
                </a:solidFill>
              </a:rPr>
              <a:t>{                                  </a:t>
            </a:r>
            <a:r>
              <a:rPr lang="en-US" altLang="zh-CN" sz="2000" dirty="0" smtClean="0">
                <a:solidFill>
                  <a:srgbClr val="000000"/>
                </a:solidFill>
              </a:rPr>
              <a:t>      /* </a:t>
            </a:r>
            <a:r>
              <a:rPr lang="en-US" altLang="zh-CN" sz="2000" dirty="0">
                <a:solidFill>
                  <a:srgbClr val="000000"/>
                </a:solidFill>
              </a:rPr>
              <a:t>10</a:t>
            </a:r>
            <a:r>
              <a:rPr lang="zh-CN" altLang="en-US" sz="2000" dirty="0">
                <a:solidFill>
                  <a:srgbClr val="000000"/>
                </a:solidFill>
              </a:rPr>
              <a:t>次中断后，变量</a:t>
            </a:r>
            <a:r>
              <a:rPr lang="en-US" altLang="zh-CN" sz="2000" dirty="0">
                <a:solidFill>
                  <a:srgbClr val="000000"/>
                </a:solidFill>
              </a:rPr>
              <a:t>a</a:t>
            </a:r>
            <a:r>
              <a:rPr lang="zh-CN" altLang="en-US" sz="2000" dirty="0">
                <a:solidFill>
                  <a:srgbClr val="000000"/>
                </a:solidFill>
              </a:rPr>
              <a:t>重赋初值</a:t>
            </a:r>
            <a:r>
              <a:rPr lang="en-US" altLang="zh-CN" sz="2000" dirty="0">
                <a:solidFill>
                  <a:srgbClr val="000000"/>
                </a:solidFill>
              </a:rPr>
              <a:t>10</a:t>
            </a:r>
            <a:r>
              <a:rPr lang="zh-CN" altLang="en-US" sz="2000" dirty="0">
                <a:solidFill>
                  <a:srgbClr val="000000"/>
                </a:solidFill>
              </a:rPr>
              <a:t>并将</a:t>
            </a:r>
            <a:r>
              <a:rPr lang="en-US" altLang="zh-CN" sz="2000" dirty="0">
                <a:solidFill>
                  <a:srgbClr val="000000"/>
                </a:solidFill>
              </a:rPr>
              <a:t>P1.0</a:t>
            </a:r>
            <a:r>
              <a:rPr lang="zh-CN" altLang="en-US" sz="2000" dirty="0">
                <a:solidFill>
                  <a:srgbClr val="000000"/>
                </a:solidFill>
              </a:rPr>
              <a:t>引脚取反 *</a:t>
            </a:r>
            <a:r>
              <a:rPr lang="en-US" altLang="zh-CN" sz="2000" dirty="0">
                <a:solidFill>
                  <a:srgbClr val="000000"/>
                </a:solidFill>
              </a:rPr>
              <a:t>/</a:t>
            </a:r>
          </a:p>
          <a:p>
            <a:pPr lvl="0" algn="l"/>
            <a:r>
              <a:rPr lang="en-US" altLang="zh-CN" sz="2000" dirty="0">
                <a:solidFill>
                  <a:srgbClr val="000000"/>
                </a:solidFill>
              </a:rPr>
              <a:t>a = 10</a:t>
            </a:r>
            <a:r>
              <a:rPr lang="zh-CN" altLang="en-US" sz="2000" dirty="0">
                <a:solidFill>
                  <a:srgbClr val="000000"/>
                </a:solidFill>
              </a:rPr>
              <a:t>；</a:t>
            </a:r>
          </a:p>
          <a:p>
            <a:pPr lvl="0" algn="l"/>
            <a:r>
              <a:rPr lang="en-US" altLang="zh-CN" sz="2000" dirty="0">
                <a:solidFill>
                  <a:srgbClr val="000000"/>
                </a:solidFill>
              </a:rPr>
              <a:t>rect_wave0 = !rect_wave0</a:t>
            </a:r>
            <a:r>
              <a:rPr lang="zh-CN" altLang="en-US" sz="2000" dirty="0">
                <a:solidFill>
                  <a:srgbClr val="000000"/>
                </a:solidFill>
              </a:rPr>
              <a:t>；</a:t>
            </a:r>
          </a:p>
          <a:p>
            <a:pPr lvl="0" algn="l"/>
            <a:r>
              <a:rPr lang="en-US" altLang="zh-CN" sz="2000" dirty="0">
                <a:solidFill>
                  <a:srgbClr val="000000"/>
                </a:solidFill>
              </a:rPr>
              <a:t>}</a:t>
            </a:r>
          </a:p>
          <a:p>
            <a:pPr lvl="0" algn="l"/>
            <a:r>
              <a:rPr lang="en-US" altLang="zh-CN" sz="2000" dirty="0">
                <a:solidFill>
                  <a:srgbClr val="000000"/>
                </a:solidFill>
              </a:rPr>
              <a:t>}</a:t>
            </a:r>
          </a:p>
        </p:txBody>
      </p:sp>
    </p:spTree>
    <p:extLst>
      <p:ext uri="{BB962C8B-B14F-4D97-AF65-F5344CB8AC3E}">
        <p14:creationId xmlns:p14="http://schemas.microsoft.com/office/powerpoint/2010/main" val="1090806163"/>
      </p:ext>
    </p:extLst>
  </p:cSld>
  <p:clrMapOvr>
    <a:masterClrMapping/>
  </p:clrMapOvr>
  <p:transition>
    <p:random/>
    <p:sndAc>
      <p:stSnd>
        <p:snd r:embed="rId2" name="camera.wav"/>
      </p:stSnd>
    </p:sndAc>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53</a:t>
            </a:fld>
            <a:endParaRPr lang="en-US" altLang="zh-CN" dirty="0"/>
          </a:p>
        </p:txBody>
      </p:sp>
      <p:sp>
        <p:nvSpPr>
          <p:cNvPr id="4" name="矩形 3"/>
          <p:cNvSpPr/>
          <p:nvPr/>
        </p:nvSpPr>
        <p:spPr>
          <a:xfrm>
            <a:off x="0" y="554648"/>
            <a:ext cx="9144000" cy="5078313"/>
          </a:xfrm>
          <a:prstGeom prst="rect">
            <a:avLst/>
          </a:prstGeom>
        </p:spPr>
        <p:txBody>
          <a:bodyPr wrap="square">
            <a:spAutoFit/>
          </a:bodyPr>
          <a:lstStyle/>
          <a:p>
            <a:pPr algn="l">
              <a:lnSpc>
                <a:spcPct val="150000"/>
              </a:lnSpc>
            </a:pPr>
            <a:r>
              <a:rPr lang="en-US" altLang="zh-CN" sz="2400" b="1" dirty="0" smtClean="0">
                <a:solidFill>
                  <a:srgbClr val="0000FF"/>
                </a:solidFill>
              </a:rPr>
              <a:t>        3</a:t>
            </a:r>
            <a:r>
              <a:rPr lang="zh-CN" altLang="en-US" sz="2400" b="1" dirty="0">
                <a:solidFill>
                  <a:srgbClr val="0000FF"/>
                </a:solidFill>
              </a:rPr>
              <a:t>．方式</a:t>
            </a:r>
            <a:r>
              <a:rPr lang="en-US" altLang="zh-CN" sz="2400" b="1" dirty="0">
                <a:solidFill>
                  <a:srgbClr val="0000FF"/>
                </a:solidFill>
              </a:rPr>
              <a:t>2</a:t>
            </a:r>
            <a:r>
              <a:rPr lang="zh-CN" altLang="en-US" sz="2400" b="1" dirty="0">
                <a:solidFill>
                  <a:srgbClr val="0000FF"/>
                </a:solidFill>
              </a:rPr>
              <a:t>的应用举例</a:t>
            </a:r>
          </a:p>
          <a:p>
            <a:pPr algn="l">
              <a:lnSpc>
                <a:spcPct val="150000"/>
              </a:lnSpc>
            </a:pPr>
            <a:r>
              <a:rPr lang="zh-CN" altLang="en-US" sz="2400" dirty="0" smtClean="0"/>
              <a:t>        方式</a:t>
            </a:r>
            <a:r>
              <a:rPr lang="en-US" altLang="zh-CN" sz="2400" dirty="0"/>
              <a:t>2</a:t>
            </a:r>
            <a:r>
              <a:rPr lang="zh-CN" altLang="en-US" sz="2400" dirty="0"/>
              <a:t>是一个可以自动重装初值的</a:t>
            </a:r>
            <a:r>
              <a:rPr lang="en-US" altLang="zh-CN" sz="2400" dirty="0"/>
              <a:t>8</a:t>
            </a:r>
            <a:r>
              <a:rPr lang="zh-CN" altLang="en-US" sz="2400" dirty="0"/>
              <a:t>位定时器</a:t>
            </a:r>
            <a:r>
              <a:rPr lang="en-US" altLang="zh-CN" sz="2400" dirty="0"/>
              <a:t>/</a:t>
            </a:r>
            <a:r>
              <a:rPr lang="zh-CN" altLang="en-US" sz="2400" dirty="0"/>
              <a:t>计数器。这种工作方式可以省去用户程序中重载装入初值的指令，并可以产生相当精确的定时时间。</a:t>
            </a:r>
          </a:p>
          <a:p>
            <a:pPr algn="l">
              <a:lnSpc>
                <a:spcPct val="150000"/>
              </a:lnSpc>
            </a:pPr>
            <a:r>
              <a:rPr lang="en-US" altLang="zh-CN" sz="2400" dirty="0" smtClean="0"/>
              <a:t>        【</a:t>
            </a:r>
            <a:r>
              <a:rPr lang="zh-CN" altLang="en-US" sz="2400" dirty="0"/>
              <a:t>例</a:t>
            </a:r>
            <a:r>
              <a:rPr lang="en-US" altLang="zh-CN" sz="2400" dirty="0"/>
              <a:t>9-3】 </a:t>
            </a:r>
            <a:r>
              <a:rPr lang="zh-CN" altLang="en-US" sz="2400" dirty="0"/>
              <a:t>将</a:t>
            </a:r>
            <a:r>
              <a:rPr lang="en-US" altLang="zh-CN" sz="2400" dirty="0"/>
              <a:t>T0</a:t>
            </a:r>
            <a:r>
              <a:rPr lang="zh-CN" altLang="en-US" sz="2400" dirty="0"/>
              <a:t>设置为外部脉冲计数方式，在</a:t>
            </a:r>
            <a:r>
              <a:rPr lang="en-US" altLang="zh-CN" sz="2400" dirty="0"/>
              <a:t>P3.4</a:t>
            </a:r>
            <a:r>
              <a:rPr lang="zh-CN" altLang="en-US" sz="2400" dirty="0"/>
              <a:t>（</a:t>
            </a:r>
            <a:r>
              <a:rPr lang="en-US" altLang="zh-CN" sz="2400" dirty="0"/>
              <a:t>T0</a:t>
            </a:r>
            <a:r>
              <a:rPr lang="zh-CN" altLang="en-US" sz="2400" dirty="0"/>
              <a:t>）引脚上外接一个单脉冲发生器，每按一次单脉冲按钮，</a:t>
            </a:r>
            <a:r>
              <a:rPr lang="en-US" altLang="zh-CN" sz="2400" dirty="0"/>
              <a:t>T0</a:t>
            </a:r>
            <a:r>
              <a:rPr lang="zh-CN" altLang="en-US" sz="2400" dirty="0"/>
              <a:t>计数一个脉冲，同时将计数值送往</a:t>
            </a:r>
            <a:r>
              <a:rPr lang="en-US" altLang="zh-CN" sz="2400" dirty="0"/>
              <a:t>P1</a:t>
            </a:r>
            <a:r>
              <a:rPr lang="zh-CN" altLang="en-US" sz="2400" dirty="0"/>
              <a:t>口，控制</a:t>
            </a:r>
            <a:r>
              <a:rPr lang="en-US" altLang="zh-CN" sz="2400" dirty="0"/>
              <a:t>P1.0</a:t>
            </a:r>
            <a:r>
              <a:rPr lang="zh-CN" altLang="en-US" sz="2400" dirty="0"/>
              <a:t>～</a:t>
            </a:r>
            <a:r>
              <a:rPr lang="en-US" altLang="zh-CN" sz="2400" dirty="0"/>
              <a:t>P1.7</a:t>
            </a:r>
            <a:r>
              <a:rPr lang="zh-CN" altLang="en-US" sz="2400" dirty="0"/>
              <a:t>外接的</a:t>
            </a:r>
            <a:r>
              <a:rPr lang="en-US" altLang="zh-CN" sz="2400" dirty="0"/>
              <a:t>LED</a:t>
            </a:r>
            <a:r>
              <a:rPr lang="zh-CN" altLang="en-US" sz="2400" dirty="0"/>
              <a:t>发光二极管将计数值以二进制形式进行模拟显示。</a:t>
            </a:r>
            <a:r>
              <a:rPr lang="en-US" altLang="zh-CN" sz="2400" dirty="0"/>
              <a:t>Proteus</a:t>
            </a:r>
            <a:r>
              <a:rPr lang="zh-CN" altLang="en-US" sz="2400" dirty="0"/>
              <a:t>仿真电路如</a:t>
            </a:r>
            <a:r>
              <a:rPr lang="zh-CN" altLang="en-US" sz="2400" dirty="0">
                <a:hlinkClick r:id="" action="ppaction://hlinkshowjump?jump=nextslide"/>
              </a:rPr>
              <a:t>图</a:t>
            </a:r>
            <a:r>
              <a:rPr lang="en-US" altLang="zh-CN" sz="2400" dirty="0">
                <a:hlinkClick r:id="" action="ppaction://hlinkshowjump?jump=nextslide"/>
              </a:rPr>
              <a:t>9-14</a:t>
            </a:r>
            <a:r>
              <a:rPr lang="zh-CN" altLang="en-US" sz="2400" dirty="0"/>
              <a:t>所示，试编写相应程序。</a:t>
            </a:r>
          </a:p>
        </p:txBody>
      </p:sp>
    </p:spTree>
    <p:extLst>
      <p:ext uri="{BB962C8B-B14F-4D97-AF65-F5344CB8AC3E}">
        <p14:creationId xmlns:p14="http://schemas.microsoft.com/office/powerpoint/2010/main" val="3465340688"/>
      </p:ext>
    </p:extLst>
  </p:cSld>
  <p:clrMapOvr>
    <a:masterClrMapping/>
  </p:clrMapOvr>
  <p:transition>
    <p:random/>
    <p:sndAc>
      <p:stSnd>
        <p:snd r:embed="rId2" name="camera.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54</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2504" y="763793"/>
            <a:ext cx="8575965" cy="5530990"/>
          </a:xfrm>
          <a:prstGeom prst="rect">
            <a:avLst/>
          </a:prstGeom>
        </p:spPr>
      </p:pic>
      <p:sp>
        <p:nvSpPr>
          <p:cNvPr id="5" name="矩形 4"/>
          <p:cNvSpPr/>
          <p:nvPr/>
        </p:nvSpPr>
        <p:spPr>
          <a:xfrm>
            <a:off x="4187687" y="5925451"/>
            <a:ext cx="4956313" cy="369332"/>
          </a:xfrm>
          <a:prstGeom prst="rect">
            <a:avLst/>
          </a:prstGeom>
        </p:spPr>
        <p:txBody>
          <a:bodyPr wrap="square">
            <a:spAutoFit/>
          </a:bodyPr>
          <a:lstStyle/>
          <a:p>
            <a:r>
              <a:rPr lang="zh-CN" altLang="en-US" dirty="0"/>
              <a:t>图</a:t>
            </a:r>
            <a:r>
              <a:rPr lang="en-US" altLang="zh-CN" dirty="0"/>
              <a:t>9-14  </a:t>
            </a:r>
            <a:r>
              <a:rPr lang="zh-CN" altLang="en-US" dirty="0"/>
              <a:t>例</a:t>
            </a:r>
            <a:r>
              <a:rPr lang="en-US" altLang="zh-CN" dirty="0"/>
              <a:t>9-3</a:t>
            </a:r>
            <a:r>
              <a:rPr lang="zh-CN" altLang="en-US" dirty="0"/>
              <a:t>中</a:t>
            </a:r>
            <a:r>
              <a:rPr lang="en-US" altLang="zh-CN" dirty="0"/>
              <a:t>T0</a:t>
            </a:r>
            <a:r>
              <a:rPr lang="zh-CN" altLang="en-US" dirty="0"/>
              <a:t>作为外部计数器应用仿真图</a:t>
            </a:r>
          </a:p>
        </p:txBody>
      </p:sp>
    </p:spTree>
    <p:extLst>
      <p:ext uri="{BB962C8B-B14F-4D97-AF65-F5344CB8AC3E}">
        <p14:creationId xmlns:p14="http://schemas.microsoft.com/office/powerpoint/2010/main" val="208074062"/>
      </p:ext>
    </p:extLst>
  </p:cSld>
  <p:clrMapOvr>
    <a:masterClrMapping/>
  </p:clrMapOvr>
  <p:transition>
    <p:random/>
    <p:sndAc>
      <p:stSnd>
        <p:snd r:embed="rId2" name="camera.wav"/>
      </p:st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55</a:t>
            </a:fld>
            <a:endParaRPr lang="en-US" altLang="zh-CN" dirty="0"/>
          </a:p>
        </p:txBody>
      </p:sp>
      <p:sp>
        <p:nvSpPr>
          <p:cNvPr id="4" name="矩形 3"/>
          <p:cNvSpPr/>
          <p:nvPr/>
        </p:nvSpPr>
        <p:spPr>
          <a:xfrm>
            <a:off x="0" y="608163"/>
            <a:ext cx="9144000" cy="5262979"/>
          </a:xfrm>
          <a:prstGeom prst="rect">
            <a:avLst/>
          </a:prstGeom>
        </p:spPr>
        <p:txBody>
          <a:bodyPr wrap="square">
            <a:spAutoFit/>
          </a:bodyPr>
          <a:lstStyle/>
          <a:p>
            <a:pPr algn="l">
              <a:lnSpc>
                <a:spcPct val="150000"/>
              </a:lnSpc>
            </a:pPr>
            <a:r>
              <a:rPr lang="zh-CN" altLang="en-US" sz="2400" dirty="0"/>
              <a:t>解：程序清单如下。</a:t>
            </a:r>
          </a:p>
          <a:p>
            <a:pPr algn="l">
              <a:lnSpc>
                <a:spcPct val="150000"/>
              </a:lnSpc>
            </a:pPr>
            <a:r>
              <a:rPr lang="zh-CN" altLang="en-US" sz="2400" b="1" dirty="0">
                <a:solidFill>
                  <a:srgbClr val="0000FF"/>
                </a:solidFill>
              </a:rPr>
              <a:t>汇编语言源程序</a:t>
            </a:r>
            <a:r>
              <a:rPr lang="zh-CN" altLang="en-US" sz="2400" dirty="0"/>
              <a:t>：</a:t>
            </a:r>
          </a:p>
          <a:p>
            <a:pPr algn="l"/>
            <a:r>
              <a:rPr lang="zh-CN" altLang="en-US" sz="2400" dirty="0"/>
              <a:t>	</a:t>
            </a:r>
            <a:r>
              <a:rPr lang="zh-CN" altLang="en-US" sz="2400" dirty="0" smtClean="0"/>
              <a:t>  </a:t>
            </a:r>
            <a:r>
              <a:rPr lang="en-US" altLang="zh-CN" sz="2400" dirty="0" smtClean="0"/>
              <a:t>ORG </a:t>
            </a:r>
            <a:r>
              <a:rPr lang="en-US" altLang="zh-CN" sz="2400" dirty="0"/>
              <a:t>	0000H		</a:t>
            </a:r>
            <a:r>
              <a:rPr lang="zh-CN" altLang="en-US" sz="2400" dirty="0"/>
              <a:t>；复位地址</a:t>
            </a:r>
          </a:p>
          <a:p>
            <a:pPr algn="l"/>
            <a:r>
              <a:rPr lang="zh-CN" altLang="en-US" sz="2400" dirty="0"/>
              <a:t>	</a:t>
            </a:r>
            <a:r>
              <a:rPr lang="zh-CN" altLang="en-US" sz="2400" dirty="0" smtClean="0"/>
              <a:t>  </a:t>
            </a:r>
            <a:r>
              <a:rPr lang="en-US" altLang="zh-CN" sz="2400" dirty="0" smtClean="0"/>
              <a:t>LJMP</a:t>
            </a:r>
            <a:r>
              <a:rPr lang="en-US" altLang="zh-CN" sz="2400" dirty="0"/>
              <a:t>	MAIN		</a:t>
            </a:r>
            <a:r>
              <a:rPr lang="zh-CN" altLang="en-US" sz="2400" dirty="0"/>
              <a:t>；跳转主程序</a:t>
            </a:r>
          </a:p>
          <a:p>
            <a:pPr algn="l"/>
            <a:r>
              <a:rPr lang="zh-CN" altLang="en-US" sz="2400" dirty="0"/>
              <a:t>	</a:t>
            </a:r>
            <a:r>
              <a:rPr lang="zh-CN" altLang="en-US" sz="2400" dirty="0" smtClean="0"/>
              <a:t>  </a:t>
            </a:r>
            <a:r>
              <a:rPr lang="en-US" altLang="zh-CN" sz="2400" dirty="0" smtClean="0"/>
              <a:t>ORG </a:t>
            </a:r>
            <a:r>
              <a:rPr lang="en-US" altLang="zh-CN" sz="2400" dirty="0"/>
              <a:t>	0030H		</a:t>
            </a:r>
            <a:r>
              <a:rPr lang="zh-CN" altLang="en-US" sz="2400" dirty="0"/>
              <a:t>；主程序入口</a:t>
            </a:r>
          </a:p>
          <a:p>
            <a:pPr algn="l"/>
            <a:r>
              <a:rPr lang="en-US" altLang="zh-CN" sz="2400" dirty="0"/>
              <a:t>MAIN</a:t>
            </a:r>
            <a:r>
              <a:rPr lang="zh-CN" altLang="en-US" sz="2400" dirty="0" smtClean="0"/>
              <a:t>：</a:t>
            </a:r>
            <a:r>
              <a:rPr lang="en-US" altLang="zh-CN" sz="2400" dirty="0" smtClean="0"/>
              <a:t>MOV</a:t>
            </a:r>
            <a:r>
              <a:rPr lang="en-US" altLang="zh-CN" sz="2400" dirty="0"/>
              <a:t>	</a:t>
            </a:r>
            <a:r>
              <a:rPr lang="en-US" altLang="zh-CN" sz="2400" dirty="0" smtClean="0"/>
              <a:t>TMOD</a:t>
            </a:r>
            <a:r>
              <a:rPr lang="zh-CN" altLang="en-US" sz="2400" dirty="0"/>
              <a:t>，</a:t>
            </a:r>
            <a:r>
              <a:rPr lang="en-US" altLang="zh-CN" sz="2400" dirty="0"/>
              <a:t>#06H  </a:t>
            </a:r>
            <a:r>
              <a:rPr lang="en-US" altLang="zh-CN" sz="2400" dirty="0" smtClean="0"/>
              <a:t>  </a:t>
            </a:r>
            <a:r>
              <a:rPr lang="zh-CN" altLang="en-US" sz="2400" dirty="0" smtClean="0"/>
              <a:t>；</a:t>
            </a:r>
            <a:r>
              <a:rPr lang="zh-CN" altLang="en-US" sz="2400" dirty="0"/>
              <a:t>写入</a:t>
            </a:r>
            <a:r>
              <a:rPr lang="en-US" altLang="zh-CN" sz="2400" dirty="0"/>
              <a:t>T0</a:t>
            </a:r>
            <a:r>
              <a:rPr lang="zh-CN" altLang="en-US" sz="2400" dirty="0"/>
              <a:t>控制字，</a:t>
            </a:r>
            <a:r>
              <a:rPr lang="en-US" altLang="zh-CN" sz="2400" dirty="0"/>
              <a:t>8</a:t>
            </a:r>
            <a:r>
              <a:rPr lang="zh-CN" altLang="en-US" sz="2400" dirty="0"/>
              <a:t>位外部计数方式</a:t>
            </a:r>
          </a:p>
          <a:p>
            <a:pPr algn="l"/>
            <a:r>
              <a:rPr lang="zh-CN" altLang="en-US" sz="2400" dirty="0"/>
              <a:t>	</a:t>
            </a:r>
            <a:r>
              <a:rPr lang="zh-CN" altLang="en-US" sz="2400" dirty="0" smtClean="0"/>
              <a:t>  </a:t>
            </a:r>
            <a:r>
              <a:rPr lang="en-US" altLang="zh-CN" sz="2400" dirty="0" smtClean="0"/>
              <a:t>MOV</a:t>
            </a:r>
            <a:r>
              <a:rPr lang="en-US" altLang="zh-CN" sz="2400" dirty="0"/>
              <a:t>	</a:t>
            </a:r>
            <a:r>
              <a:rPr lang="en-US" altLang="zh-CN" sz="2400" dirty="0" smtClean="0"/>
              <a:t>TH0</a:t>
            </a:r>
            <a:r>
              <a:rPr lang="zh-CN" altLang="en-US" sz="2400" dirty="0"/>
              <a:t>，</a:t>
            </a:r>
            <a:r>
              <a:rPr lang="en-US" altLang="zh-CN" sz="2400" dirty="0"/>
              <a:t>#00H  	</a:t>
            </a:r>
            <a:r>
              <a:rPr lang="en-US" altLang="zh-CN" sz="2400" dirty="0" smtClean="0"/>
              <a:t>     </a:t>
            </a:r>
            <a:r>
              <a:rPr lang="zh-CN" altLang="en-US" sz="2400" dirty="0" smtClean="0"/>
              <a:t>；</a:t>
            </a:r>
            <a:r>
              <a:rPr lang="zh-CN" altLang="en-US" sz="2400" dirty="0"/>
              <a:t>写入</a:t>
            </a:r>
            <a:r>
              <a:rPr lang="en-US" altLang="zh-CN" sz="2400" dirty="0"/>
              <a:t>T0</a:t>
            </a:r>
            <a:r>
              <a:rPr lang="zh-CN" altLang="en-US" sz="2400" dirty="0"/>
              <a:t>计数初始值</a:t>
            </a:r>
          </a:p>
          <a:p>
            <a:pPr algn="l"/>
            <a:r>
              <a:rPr lang="zh-CN" altLang="en-US" sz="2400" dirty="0"/>
              <a:t>	</a:t>
            </a:r>
            <a:r>
              <a:rPr lang="zh-CN" altLang="en-US" sz="2400" dirty="0" smtClean="0"/>
              <a:t>  </a:t>
            </a:r>
            <a:r>
              <a:rPr lang="en-US" altLang="zh-CN" sz="2400" dirty="0" smtClean="0"/>
              <a:t>MOV</a:t>
            </a:r>
            <a:r>
              <a:rPr lang="en-US" altLang="zh-CN" sz="2400" dirty="0"/>
              <a:t>	</a:t>
            </a:r>
            <a:r>
              <a:rPr lang="en-US" altLang="zh-CN" sz="2400" dirty="0" smtClean="0"/>
              <a:t>TL0</a:t>
            </a:r>
            <a:r>
              <a:rPr lang="zh-CN" altLang="en-US" sz="2400" dirty="0"/>
              <a:t>，</a:t>
            </a:r>
            <a:r>
              <a:rPr lang="en-US" altLang="zh-CN" sz="2400" dirty="0"/>
              <a:t>#00H</a:t>
            </a:r>
          </a:p>
          <a:p>
            <a:pPr algn="l"/>
            <a:r>
              <a:rPr lang="en-US" altLang="zh-CN" sz="2400" dirty="0"/>
              <a:t>	</a:t>
            </a:r>
            <a:r>
              <a:rPr lang="en-US" altLang="zh-CN" sz="2400" dirty="0" smtClean="0"/>
              <a:t>  CLR     EA</a:t>
            </a:r>
            <a:endParaRPr lang="en-US" altLang="zh-CN" sz="2400" dirty="0"/>
          </a:p>
          <a:p>
            <a:pPr algn="l"/>
            <a:r>
              <a:rPr lang="en-US" altLang="zh-CN" sz="2400" dirty="0"/>
              <a:t>	</a:t>
            </a:r>
            <a:r>
              <a:rPr lang="en-US" altLang="zh-CN" sz="2400" dirty="0" smtClean="0"/>
              <a:t>  SETB  TR0</a:t>
            </a:r>
            <a:r>
              <a:rPr lang="en-US" altLang="zh-CN" sz="2400" dirty="0"/>
              <a:t>		   	</a:t>
            </a:r>
            <a:r>
              <a:rPr lang="zh-CN" altLang="en-US" sz="2400" dirty="0"/>
              <a:t>；开始计数</a:t>
            </a:r>
          </a:p>
          <a:p>
            <a:pPr algn="l"/>
            <a:r>
              <a:rPr lang="en-US" altLang="zh-CN" sz="2400" dirty="0" smtClean="0"/>
              <a:t>LOOP:  MOV</a:t>
            </a:r>
            <a:r>
              <a:rPr lang="en-US" altLang="zh-CN" sz="2400" dirty="0"/>
              <a:t>	</a:t>
            </a:r>
            <a:r>
              <a:rPr lang="en-US" altLang="zh-CN" sz="2400" dirty="0" smtClean="0"/>
              <a:t>P1</a:t>
            </a:r>
            <a:r>
              <a:rPr lang="zh-CN" altLang="en-US" sz="2400" dirty="0"/>
              <a:t>，</a:t>
            </a:r>
            <a:r>
              <a:rPr lang="en-US" altLang="zh-CN" sz="2400" dirty="0"/>
              <a:t>TL0		</a:t>
            </a:r>
            <a:r>
              <a:rPr lang="zh-CN" altLang="en-US" sz="2400" dirty="0"/>
              <a:t>；将记数结果送</a:t>
            </a:r>
            <a:r>
              <a:rPr lang="en-US" altLang="zh-CN" sz="2400" dirty="0"/>
              <a:t>P1</a:t>
            </a:r>
            <a:r>
              <a:rPr lang="zh-CN" altLang="en-US" sz="2400" dirty="0"/>
              <a:t>口</a:t>
            </a:r>
          </a:p>
          <a:p>
            <a:pPr algn="l"/>
            <a:r>
              <a:rPr lang="zh-CN" altLang="en-US" sz="2400" dirty="0"/>
              <a:t>	</a:t>
            </a:r>
            <a:r>
              <a:rPr lang="zh-CN" altLang="en-US" sz="2400" dirty="0" smtClean="0"/>
              <a:t>  </a:t>
            </a:r>
            <a:r>
              <a:rPr lang="en-US" altLang="zh-CN" sz="2400" dirty="0" smtClean="0"/>
              <a:t>LJMP  LOOP</a:t>
            </a:r>
            <a:r>
              <a:rPr lang="en-US" altLang="zh-CN" sz="2400" dirty="0"/>
              <a:t>		</a:t>
            </a:r>
            <a:r>
              <a:rPr lang="zh-CN" altLang="en-US" sz="2400" dirty="0"/>
              <a:t>；</a:t>
            </a:r>
          </a:p>
          <a:p>
            <a:pPr algn="l"/>
            <a:r>
              <a:rPr lang="zh-CN" altLang="en-US" sz="2400" dirty="0"/>
              <a:t>	</a:t>
            </a:r>
            <a:r>
              <a:rPr lang="zh-CN" altLang="en-US" sz="2400" dirty="0" smtClean="0"/>
              <a:t>  </a:t>
            </a:r>
            <a:r>
              <a:rPr lang="en-US" altLang="zh-CN" sz="2400" dirty="0" smtClean="0"/>
              <a:t>END</a:t>
            </a:r>
            <a:endParaRPr lang="en-US" altLang="zh-CN" sz="2400" dirty="0"/>
          </a:p>
        </p:txBody>
      </p:sp>
    </p:spTree>
    <p:extLst>
      <p:ext uri="{BB962C8B-B14F-4D97-AF65-F5344CB8AC3E}">
        <p14:creationId xmlns:p14="http://schemas.microsoft.com/office/powerpoint/2010/main" val="1010062227"/>
      </p:ext>
    </p:extLst>
  </p:cSld>
  <p:clrMapOvr>
    <a:masterClrMapping/>
  </p:clrMapOvr>
  <p:transition>
    <p:random/>
    <p:sndAc>
      <p:stSnd>
        <p:snd r:embed="rId2" name="camera.wav"/>
      </p:stSnd>
    </p:sndAc>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56</a:t>
            </a:fld>
            <a:endParaRPr lang="en-US" altLang="zh-CN" dirty="0"/>
          </a:p>
        </p:txBody>
      </p:sp>
      <p:sp>
        <p:nvSpPr>
          <p:cNvPr id="4" name="矩形 3"/>
          <p:cNvSpPr/>
          <p:nvPr/>
        </p:nvSpPr>
        <p:spPr>
          <a:xfrm>
            <a:off x="0" y="622206"/>
            <a:ext cx="9144000" cy="5262979"/>
          </a:xfrm>
          <a:prstGeom prst="rect">
            <a:avLst/>
          </a:prstGeom>
        </p:spPr>
        <p:txBody>
          <a:bodyPr wrap="square">
            <a:spAutoFit/>
          </a:bodyPr>
          <a:lstStyle/>
          <a:p>
            <a:pPr algn="l"/>
            <a:r>
              <a:rPr lang="en-US" altLang="zh-CN" sz="2400" b="1" dirty="0">
                <a:solidFill>
                  <a:srgbClr val="0000FF"/>
                </a:solidFill>
              </a:rPr>
              <a:t>*C51</a:t>
            </a:r>
            <a:r>
              <a:rPr lang="zh-CN" altLang="en-US" sz="2400" b="1" dirty="0">
                <a:solidFill>
                  <a:srgbClr val="0000FF"/>
                </a:solidFill>
              </a:rPr>
              <a:t>源程序</a:t>
            </a:r>
            <a:r>
              <a:rPr lang="zh-CN" altLang="en-US" sz="2400" dirty="0"/>
              <a:t>：</a:t>
            </a:r>
          </a:p>
          <a:p>
            <a:pPr algn="l"/>
            <a:r>
              <a:rPr lang="en-US" altLang="zh-CN" sz="2400" dirty="0"/>
              <a:t>#include&lt;reg51.h&gt;</a:t>
            </a:r>
          </a:p>
          <a:p>
            <a:pPr algn="l"/>
            <a:r>
              <a:rPr lang="en-US" altLang="zh-CN" sz="2400" dirty="0"/>
              <a:t>void main(void)</a:t>
            </a:r>
          </a:p>
          <a:p>
            <a:pPr algn="l"/>
            <a:r>
              <a:rPr lang="en-US" altLang="zh-CN" sz="2400" dirty="0"/>
              <a:t>{</a:t>
            </a:r>
          </a:p>
          <a:p>
            <a:pPr algn="l"/>
            <a:r>
              <a:rPr lang="en-US" altLang="zh-CN" sz="2400" dirty="0"/>
              <a:t> 	TMOD = 0x06</a:t>
            </a:r>
            <a:r>
              <a:rPr lang="zh-CN" altLang="en-US" sz="2400" dirty="0"/>
              <a:t>；</a:t>
            </a:r>
          </a:p>
          <a:p>
            <a:pPr algn="l"/>
            <a:r>
              <a:rPr lang="zh-CN" altLang="en-US" sz="2400" dirty="0"/>
              <a:t> 	</a:t>
            </a:r>
            <a:r>
              <a:rPr lang="en-US" altLang="zh-CN" sz="2400" dirty="0"/>
              <a:t>TH0 = 0</a:t>
            </a:r>
            <a:r>
              <a:rPr lang="zh-CN" altLang="en-US" sz="2400" dirty="0"/>
              <a:t>；</a:t>
            </a:r>
          </a:p>
          <a:p>
            <a:pPr algn="l"/>
            <a:r>
              <a:rPr lang="zh-CN" altLang="en-US" sz="2400" dirty="0"/>
              <a:t> 	</a:t>
            </a:r>
            <a:r>
              <a:rPr lang="en-US" altLang="zh-CN" sz="2400" dirty="0"/>
              <a:t>TL0 = 0</a:t>
            </a:r>
            <a:r>
              <a:rPr lang="zh-CN" altLang="en-US" sz="2400" dirty="0"/>
              <a:t>；</a:t>
            </a:r>
          </a:p>
          <a:p>
            <a:pPr algn="l"/>
            <a:r>
              <a:rPr lang="zh-CN" altLang="en-US" sz="2400" dirty="0"/>
              <a:t> 	</a:t>
            </a:r>
            <a:r>
              <a:rPr lang="en-US" altLang="zh-CN" sz="2400" dirty="0"/>
              <a:t>EA = 0</a:t>
            </a:r>
            <a:r>
              <a:rPr lang="zh-CN" altLang="en-US" sz="2400" dirty="0"/>
              <a:t>；</a:t>
            </a:r>
          </a:p>
          <a:p>
            <a:pPr algn="l"/>
            <a:r>
              <a:rPr lang="zh-CN" altLang="en-US" sz="2400" dirty="0"/>
              <a:t> 	</a:t>
            </a:r>
            <a:r>
              <a:rPr lang="en-US" altLang="zh-CN" sz="2400" dirty="0"/>
              <a:t>TR0 = 1</a:t>
            </a:r>
            <a:r>
              <a:rPr lang="zh-CN" altLang="en-US" sz="2400" dirty="0"/>
              <a:t>；</a:t>
            </a:r>
          </a:p>
          <a:p>
            <a:pPr algn="l"/>
            <a:r>
              <a:rPr lang="zh-CN" altLang="en-US" sz="2400" dirty="0"/>
              <a:t> 	</a:t>
            </a:r>
            <a:r>
              <a:rPr lang="en-US" altLang="zh-CN" sz="2400" dirty="0"/>
              <a:t>while(1)</a:t>
            </a:r>
          </a:p>
          <a:p>
            <a:pPr algn="l"/>
            <a:r>
              <a:rPr lang="en-US" altLang="zh-CN" sz="2400" dirty="0"/>
              <a:t> 	{</a:t>
            </a:r>
          </a:p>
          <a:p>
            <a:pPr algn="l"/>
            <a:r>
              <a:rPr lang="en-US" altLang="zh-CN" sz="2400" dirty="0"/>
              <a:t> 		P1 = TL0</a:t>
            </a:r>
            <a:r>
              <a:rPr lang="zh-CN" altLang="en-US" sz="2400" dirty="0"/>
              <a:t>；</a:t>
            </a:r>
          </a:p>
          <a:p>
            <a:pPr algn="l"/>
            <a:r>
              <a:rPr lang="zh-CN" altLang="en-US" sz="2400" dirty="0"/>
              <a:t> 	</a:t>
            </a:r>
            <a:r>
              <a:rPr lang="en-US" altLang="zh-CN" sz="2400" dirty="0"/>
              <a:t>}</a:t>
            </a:r>
          </a:p>
          <a:p>
            <a:pPr algn="l"/>
            <a:r>
              <a:rPr lang="en-US" altLang="zh-CN" sz="2400" dirty="0"/>
              <a:t>}</a:t>
            </a:r>
          </a:p>
        </p:txBody>
      </p:sp>
    </p:spTree>
    <p:extLst>
      <p:ext uri="{BB962C8B-B14F-4D97-AF65-F5344CB8AC3E}">
        <p14:creationId xmlns:p14="http://schemas.microsoft.com/office/powerpoint/2010/main" val="2245010592"/>
      </p:ext>
    </p:extLst>
  </p:cSld>
  <p:clrMapOvr>
    <a:masterClrMapping/>
  </p:clrMapOvr>
  <p:transition>
    <p:random/>
    <p:sndAc>
      <p:stSnd>
        <p:snd r:embed="rId2" name="camera.wav"/>
      </p:stSnd>
    </p:sndAc>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1C61A8D1-EC62-474F-AA4B-26DBF6D61324}" type="slidenum">
              <a:rPr lang="zh-CN" altLang="en-US"/>
              <a:pPr>
                <a:defRPr/>
              </a:pPr>
              <a:t>57</a:t>
            </a:fld>
            <a:endParaRPr lang="en-US" altLang="zh-CN"/>
          </a:p>
        </p:txBody>
      </p:sp>
      <p:sp>
        <p:nvSpPr>
          <p:cNvPr id="39938" name="内容占位符 1"/>
          <p:cNvSpPr>
            <a:spLocks noGrp="1"/>
          </p:cNvSpPr>
          <p:nvPr>
            <p:ph/>
          </p:nvPr>
        </p:nvSpPr>
        <p:spPr>
          <a:xfrm>
            <a:off x="0" y="576470"/>
            <a:ext cx="8686800" cy="5410200"/>
          </a:xfrm>
        </p:spPr>
        <p:txBody>
          <a:bodyPr/>
          <a:lstStyle/>
          <a:p>
            <a:pPr eaLnBrk="1" hangingPunct="1">
              <a:lnSpc>
                <a:spcPct val="150000"/>
              </a:lnSpc>
            </a:pPr>
            <a:r>
              <a:rPr lang="en-US" altLang="zh-CN" dirty="0" smtClean="0">
                <a:solidFill>
                  <a:srgbClr val="0000FF"/>
                </a:solidFill>
              </a:rPr>
              <a:t>4</a:t>
            </a:r>
            <a:r>
              <a:rPr lang="zh-CN" altLang="en-US" dirty="0" smtClean="0">
                <a:solidFill>
                  <a:srgbClr val="0000FF"/>
                </a:solidFill>
              </a:rPr>
              <a:t>．借用定时计数器溢出中断扩展外部中断源及</a:t>
            </a:r>
            <a:endParaRPr lang="en-US" altLang="zh-CN" dirty="0" smtClean="0">
              <a:solidFill>
                <a:srgbClr val="0000FF"/>
              </a:solidFill>
            </a:endParaRPr>
          </a:p>
          <a:p>
            <a:pPr eaLnBrk="1" hangingPunct="1">
              <a:lnSpc>
                <a:spcPct val="150000"/>
              </a:lnSpc>
            </a:pPr>
            <a:r>
              <a:rPr lang="en-US" altLang="zh-CN" dirty="0">
                <a:solidFill>
                  <a:srgbClr val="0000FF"/>
                </a:solidFill>
              </a:rPr>
              <a:t> </a:t>
            </a:r>
            <a:r>
              <a:rPr lang="en-US" altLang="zh-CN" dirty="0" smtClean="0">
                <a:solidFill>
                  <a:srgbClr val="0000FF"/>
                </a:solidFill>
              </a:rPr>
              <a:t>                     T0</a:t>
            </a:r>
            <a:r>
              <a:rPr lang="zh-CN" altLang="en-US" dirty="0" smtClean="0">
                <a:solidFill>
                  <a:srgbClr val="0000FF"/>
                </a:solidFill>
              </a:rPr>
              <a:t>工作方式</a:t>
            </a:r>
            <a:r>
              <a:rPr lang="en-US" altLang="zh-CN" dirty="0" smtClean="0">
                <a:solidFill>
                  <a:srgbClr val="0000FF"/>
                </a:solidFill>
              </a:rPr>
              <a:t>3</a:t>
            </a:r>
            <a:r>
              <a:rPr lang="zh-CN" altLang="en-US" dirty="0" smtClean="0">
                <a:solidFill>
                  <a:srgbClr val="0000FF"/>
                </a:solidFill>
              </a:rPr>
              <a:t>的应用举例</a:t>
            </a:r>
            <a:endParaRPr lang="en-US" altLang="zh-CN" dirty="0">
              <a:solidFill>
                <a:srgbClr val="0000FF"/>
              </a:solidFill>
            </a:endParaRPr>
          </a:p>
          <a:p>
            <a:pPr eaLnBrk="1" hangingPunct="1">
              <a:lnSpc>
                <a:spcPct val="150000"/>
              </a:lnSpc>
            </a:pPr>
            <a:r>
              <a:rPr lang="zh-CN" altLang="en-US" sz="2000" dirty="0" smtClean="0">
                <a:solidFill>
                  <a:srgbClr val="0000FF"/>
                </a:solidFill>
              </a:rPr>
              <a:t>（</a:t>
            </a:r>
            <a:r>
              <a:rPr lang="en-US" altLang="zh-CN" sz="2000" dirty="0">
                <a:solidFill>
                  <a:srgbClr val="0000FF"/>
                </a:solidFill>
              </a:rPr>
              <a:t>1</a:t>
            </a:r>
            <a:r>
              <a:rPr lang="zh-CN" altLang="en-US" sz="2000" dirty="0">
                <a:solidFill>
                  <a:srgbClr val="0000FF"/>
                </a:solidFill>
              </a:rPr>
              <a:t>）借用定时器溢出中断扩展外部中断源</a:t>
            </a:r>
          </a:p>
          <a:p>
            <a:pPr lvl="0" algn="l">
              <a:lnSpc>
                <a:spcPct val="130000"/>
              </a:lnSpc>
            </a:pPr>
            <a:r>
              <a:rPr lang="zh-CN" altLang="en-US" sz="2000" dirty="0" smtClean="0">
                <a:solidFill>
                  <a:srgbClr val="333399"/>
                </a:solidFill>
              </a:rPr>
              <a:t> 借用</a:t>
            </a:r>
            <a:r>
              <a:rPr lang="zh-CN" altLang="en-US" sz="2000" dirty="0">
                <a:solidFill>
                  <a:srgbClr val="333399"/>
                </a:solidFill>
              </a:rPr>
              <a:t>定时器溢出中断作为外部中断的方法如下。</a:t>
            </a:r>
          </a:p>
          <a:p>
            <a:pPr marL="0" lvl="0" indent="0" algn="l">
              <a:lnSpc>
                <a:spcPct val="150000"/>
              </a:lnSpc>
              <a:spcBef>
                <a:spcPts val="0"/>
              </a:spcBef>
            </a:pPr>
            <a:r>
              <a:rPr lang="zh-CN" altLang="en-US" sz="2000" dirty="0">
                <a:solidFill>
                  <a:srgbClr val="333399"/>
                </a:solidFill>
              </a:rPr>
              <a:t>      </a:t>
            </a:r>
            <a:r>
              <a:rPr lang="zh-CN" altLang="en-US" sz="2000" dirty="0" smtClean="0">
                <a:solidFill>
                  <a:srgbClr val="333399"/>
                </a:solidFill>
              </a:rPr>
              <a:t>   （</a:t>
            </a:r>
            <a:r>
              <a:rPr lang="en-US" altLang="zh-CN" sz="2000" dirty="0" smtClean="0">
                <a:solidFill>
                  <a:srgbClr val="333399"/>
                </a:solidFill>
              </a:rPr>
              <a:t>a</a:t>
            </a:r>
            <a:r>
              <a:rPr lang="zh-CN" altLang="en-US" sz="2000" dirty="0" smtClean="0">
                <a:solidFill>
                  <a:srgbClr val="333399"/>
                </a:solidFill>
              </a:rPr>
              <a:t>）使</a:t>
            </a:r>
            <a:r>
              <a:rPr lang="zh-CN" altLang="en-US" sz="2000" dirty="0">
                <a:solidFill>
                  <a:srgbClr val="333399"/>
                </a:solidFill>
              </a:rPr>
              <a:t>被借用定时器处于离溢出还</a:t>
            </a:r>
            <a:r>
              <a:rPr lang="zh-CN" altLang="en-US" sz="2000" dirty="0">
                <a:solidFill>
                  <a:srgbClr val="FF0000"/>
                </a:solidFill>
              </a:rPr>
              <a:t>差“</a:t>
            </a:r>
            <a:r>
              <a:rPr lang="en-US" altLang="zh-CN" sz="2000" dirty="0">
                <a:solidFill>
                  <a:srgbClr val="FF0000"/>
                </a:solidFill>
              </a:rPr>
              <a:t>1”</a:t>
            </a:r>
            <a:r>
              <a:rPr lang="zh-CN" altLang="en-US" sz="2000" dirty="0">
                <a:solidFill>
                  <a:srgbClr val="333399"/>
                </a:solidFill>
              </a:rPr>
              <a:t>的状态。</a:t>
            </a:r>
          </a:p>
          <a:p>
            <a:pPr marL="0" lvl="0" indent="0" algn="l">
              <a:lnSpc>
                <a:spcPct val="150000"/>
              </a:lnSpc>
              <a:spcBef>
                <a:spcPts val="0"/>
              </a:spcBef>
            </a:pPr>
            <a:r>
              <a:rPr lang="zh-CN" altLang="en-US" sz="2000" dirty="0">
                <a:solidFill>
                  <a:srgbClr val="333399"/>
                </a:solidFill>
              </a:rPr>
              <a:t>      </a:t>
            </a:r>
            <a:r>
              <a:rPr lang="zh-CN" altLang="en-US" sz="2000" dirty="0" smtClean="0">
                <a:solidFill>
                  <a:srgbClr val="333399"/>
                </a:solidFill>
              </a:rPr>
              <a:t>   （</a:t>
            </a:r>
            <a:r>
              <a:rPr lang="en-US" altLang="zh-CN" sz="2000" dirty="0" smtClean="0">
                <a:solidFill>
                  <a:srgbClr val="333399"/>
                </a:solidFill>
              </a:rPr>
              <a:t>b</a:t>
            </a:r>
            <a:r>
              <a:rPr lang="zh-CN" altLang="en-US" sz="2000" dirty="0" smtClean="0">
                <a:solidFill>
                  <a:srgbClr val="333399"/>
                </a:solidFill>
              </a:rPr>
              <a:t>）</a:t>
            </a:r>
            <a:r>
              <a:rPr lang="zh-CN" altLang="en-US" sz="2000" dirty="0">
                <a:solidFill>
                  <a:srgbClr val="333399"/>
                </a:solidFill>
              </a:rPr>
              <a:t>把被借用定时器的计数输入端</a:t>
            </a:r>
            <a:r>
              <a:rPr lang="en-US" altLang="zh-CN" sz="2000" dirty="0">
                <a:solidFill>
                  <a:srgbClr val="333399"/>
                </a:solidFill>
              </a:rPr>
              <a:t>T0</a:t>
            </a:r>
            <a:r>
              <a:rPr lang="zh-CN" altLang="en-US" sz="2000" dirty="0">
                <a:solidFill>
                  <a:srgbClr val="333399"/>
                </a:solidFill>
              </a:rPr>
              <a:t>（或</a:t>
            </a:r>
            <a:r>
              <a:rPr lang="en-US" altLang="zh-CN" sz="2000" dirty="0">
                <a:solidFill>
                  <a:srgbClr val="333399"/>
                </a:solidFill>
              </a:rPr>
              <a:t>T1</a:t>
            </a:r>
            <a:r>
              <a:rPr lang="zh-CN" altLang="en-US" sz="2000" dirty="0">
                <a:solidFill>
                  <a:srgbClr val="333399"/>
                </a:solidFill>
              </a:rPr>
              <a:t>）作为被扩展外部中断源的中断请求输入线。</a:t>
            </a:r>
          </a:p>
          <a:p>
            <a:pPr marL="0" lvl="0" indent="0" algn="l">
              <a:lnSpc>
                <a:spcPct val="150000"/>
              </a:lnSpc>
              <a:spcBef>
                <a:spcPts val="0"/>
              </a:spcBef>
            </a:pPr>
            <a:r>
              <a:rPr lang="zh-CN" altLang="en-US" sz="2000" dirty="0">
                <a:solidFill>
                  <a:srgbClr val="333399"/>
                </a:solidFill>
              </a:rPr>
              <a:t>      </a:t>
            </a:r>
            <a:r>
              <a:rPr lang="zh-CN" altLang="en-US" sz="2000" dirty="0" smtClean="0">
                <a:solidFill>
                  <a:srgbClr val="333399"/>
                </a:solidFill>
              </a:rPr>
              <a:t>   （</a:t>
            </a:r>
            <a:r>
              <a:rPr lang="en-US" altLang="zh-CN" sz="2000" dirty="0" smtClean="0">
                <a:solidFill>
                  <a:srgbClr val="333399"/>
                </a:solidFill>
              </a:rPr>
              <a:t>c</a:t>
            </a:r>
            <a:r>
              <a:rPr lang="zh-CN" altLang="en-US" sz="2000" dirty="0" smtClean="0">
                <a:solidFill>
                  <a:srgbClr val="333399"/>
                </a:solidFill>
              </a:rPr>
              <a:t>）</a:t>
            </a:r>
            <a:r>
              <a:rPr lang="zh-CN" altLang="en-US" sz="2000" dirty="0">
                <a:solidFill>
                  <a:srgbClr val="333399"/>
                </a:solidFill>
              </a:rPr>
              <a:t>在被借用定时器中断入口地址</a:t>
            </a:r>
            <a:r>
              <a:rPr lang="en-US" altLang="zh-CN" sz="2000" dirty="0">
                <a:solidFill>
                  <a:srgbClr val="333399"/>
                </a:solidFill>
              </a:rPr>
              <a:t>000BH</a:t>
            </a:r>
            <a:r>
              <a:rPr lang="zh-CN" altLang="en-US" sz="2000" dirty="0">
                <a:solidFill>
                  <a:srgbClr val="333399"/>
                </a:solidFill>
              </a:rPr>
              <a:t>（或</a:t>
            </a:r>
            <a:r>
              <a:rPr lang="en-US" altLang="zh-CN" sz="2000" dirty="0">
                <a:solidFill>
                  <a:srgbClr val="333399"/>
                </a:solidFill>
              </a:rPr>
              <a:t>001BH</a:t>
            </a:r>
            <a:r>
              <a:rPr lang="zh-CN" altLang="en-US" sz="2000" dirty="0">
                <a:solidFill>
                  <a:srgbClr val="333399"/>
                </a:solidFill>
              </a:rPr>
              <a:t>）处存放一条转移指令，以便</a:t>
            </a:r>
            <a:r>
              <a:rPr lang="en-US" altLang="zh-CN" sz="2000" dirty="0">
                <a:solidFill>
                  <a:srgbClr val="333399"/>
                </a:solidFill>
              </a:rPr>
              <a:t>CPU</a:t>
            </a:r>
            <a:r>
              <a:rPr lang="zh-CN" altLang="en-US" sz="2000" dirty="0">
                <a:solidFill>
                  <a:srgbClr val="333399"/>
                </a:solidFill>
              </a:rPr>
              <a:t>在响应该定时器溢出中断时可以转移到相应外部中断源的中断服务程序。</a:t>
            </a:r>
          </a:p>
          <a:p>
            <a:pPr eaLnBrk="1" hangingPunct="1">
              <a:lnSpc>
                <a:spcPct val="150000"/>
              </a:lnSpc>
            </a:pPr>
            <a:endParaRPr lang="en-US" altLang="zh-CN" b="1" dirty="0" smtClean="0">
              <a:solidFill>
                <a:srgbClr val="FF3300"/>
              </a:solidFill>
            </a:endParaRPr>
          </a:p>
          <a:p>
            <a:pPr eaLnBrk="1" hangingPunct="1">
              <a:lnSpc>
                <a:spcPct val="150000"/>
              </a:lnSpc>
            </a:pPr>
            <a:endParaRPr lang="en-US" altLang="zh-CN" dirty="0">
              <a:solidFill>
                <a:srgbClr val="FF3300"/>
              </a:solidFill>
            </a:endParaRPr>
          </a:p>
          <a:p>
            <a:pPr eaLnBrk="1" hangingPunct="1">
              <a:lnSpc>
                <a:spcPct val="150000"/>
              </a:lnSpc>
            </a:pPr>
            <a:endParaRPr lang="en-US" altLang="zh-CN" b="1" dirty="0" smtClean="0">
              <a:solidFill>
                <a:srgbClr val="FF3300"/>
              </a:solidFill>
            </a:endParaRPr>
          </a:p>
          <a:p>
            <a:pPr eaLnBrk="1" hangingPunct="1">
              <a:lnSpc>
                <a:spcPct val="150000"/>
              </a:lnSpc>
            </a:pPr>
            <a:endParaRPr lang="zh-CN" altLang="en-US" dirty="0" smtClean="0"/>
          </a:p>
        </p:txBody>
      </p:sp>
    </p:spTree>
    <p:extLst>
      <p:ext uri="{BB962C8B-B14F-4D97-AF65-F5344CB8AC3E}">
        <p14:creationId xmlns:p14="http://schemas.microsoft.com/office/powerpoint/2010/main" val="426766637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p:nvPr>
        </p:nvSpPr>
        <p:spPr>
          <a:xfrm>
            <a:off x="0" y="745435"/>
            <a:ext cx="9144000" cy="5052391"/>
          </a:xfrm>
        </p:spPr>
        <p:txBody>
          <a:bodyPr/>
          <a:lstStyle/>
          <a:p>
            <a:pPr marL="0" lvl="0" indent="0" algn="l">
              <a:spcBef>
                <a:spcPct val="0"/>
              </a:spcBef>
              <a:spcAft>
                <a:spcPts val="0"/>
              </a:spcAft>
            </a:pPr>
            <a:r>
              <a:rPr lang="zh-CN" altLang="zh-CN" dirty="0">
                <a:solidFill>
                  <a:srgbClr val="FF3300"/>
                </a:solidFill>
                <a:latin typeface="Arial"/>
                <a:ea typeface="宋体" charset="-122"/>
              </a:rPr>
              <a:t>【例</a:t>
            </a:r>
            <a:r>
              <a:rPr lang="en-US" altLang="zh-CN" dirty="0">
                <a:solidFill>
                  <a:srgbClr val="FF3300"/>
                </a:solidFill>
                <a:latin typeface="Arial"/>
                <a:ea typeface="宋体" charset="-122"/>
              </a:rPr>
              <a:t>9-4</a:t>
            </a:r>
            <a:r>
              <a:rPr lang="zh-CN" altLang="zh-CN" dirty="0">
                <a:solidFill>
                  <a:srgbClr val="FF3300"/>
                </a:solidFill>
                <a:latin typeface="Arial"/>
                <a:ea typeface="宋体" charset="-122"/>
              </a:rPr>
              <a:t>】 </a:t>
            </a:r>
            <a:r>
              <a:rPr lang="zh-CN" altLang="zh-CN" dirty="0">
                <a:solidFill>
                  <a:srgbClr val="333399"/>
                </a:solidFill>
                <a:latin typeface="Arial"/>
                <a:ea typeface="幼圆"/>
              </a:rPr>
              <a:t>写出定时器</a:t>
            </a:r>
            <a:r>
              <a:rPr lang="en-US" altLang="zh-CN" dirty="0">
                <a:solidFill>
                  <a:srgbClr val="333399"/>
                </a:solidFill>
                <a:latin typeface="Arial"/>
                <a:ea typeface="幼圆"/>
              </a:rPr>
              <a:t>T0</a:t>
            </a:r>
            <a:r>
              <a:rPr lang="zh-CN" altLang="zh-CN" dirty="0">
                <a:solidFill>
                  <a:srgbClr val="333399"/>
                </a:solidFill>
                <a:latin typeface="Arial"/>
                <a:ea typeface="幼圆"/>
              </a:rPr>
              <a:t>中断源用做外部中断源的初始化程序</a:t>
            </a:r>
            <a:r>
              <a:rPr lang="zh-CN" altLang="zh-CN" kern="1000" dirty="0" smtClean="0">
                <a:solidFill>
                  <a:srgbClr val="000000"/>
                </a:solidFill>
                <a:latin typeface="Times New Roman"/>
                <a:ea typeface="宋体"/>
              </a:rPr>
              <a:t>。</a:t>
            </a:r>
            <a:endParaRPr lang="en-US" altLang="zh-CN" kern="1000" dirty="0" smtClean="0">
              <a:solidFill>
                <a:srgbClr val="000000"/>
              </a:solidFill>
              <a:latin typeface="Times New Roman"/>
              <a:ea typeface="宋体"/>
            </a:endParaRPr>
          </a:p>
          <a:p>
            <a:pPr marL="0" lvl="0" indent="0" algn="l">
              <a:spcBef>
                <a:spcPct val="0"/>
              </a:spcBef>
              <a:spcAft>
                <a:spcPts val="0"/>
              </a:spcAft>
            </a:pPr>
            <a:endParaRPr lang="zh-CN" altLang="zh-CN" sz="2000" kern="1000" dirty="0">
              <a:solidFill>
                <a:srgbClr val="000000"/>
              </a:solidFill>
              <a:latin typeface="Times New Roman"/>
              <a:ea typeface="宋体"/>
            </a:endParaRPr>
          </a:p>
          <a:p>
            <a:r>
              <a:rPr lang="en-US" altLang="zh-CN" dirty="0" smtClean="0"/>
              <a:t> </a:t>
            </a:r>
            <a:endParaRPr lang="zh-CN" altLang="en-US" dirty="0"/>
          </a:p>
        </p:txBody>
      </p:sp>
      <p:sp>
        <p:nvSpPr>
          <p:cNvPr id="3" name="灯片编号占位符 2"/>
          <p:cNvSpPr>
            <a:spLocks noGrp="1"/>
          </p:cNvSpPr>
          <p:nvPr>
            <p:ph type="sldNum" sz="quarter" idx="11"/>
          </p:nvPr>
        </p:nvSpPr>
        <p:spPr/>
        <p:txBody>
          <a:bodyPr/>
          <a:lstStyle/>
          <a:p>
            <a:pPr>
              <a:defRPr/>
            </a:pPr>
            <a:fld id="{E1854D42-F448-43DB-8882-84EAB6567F0A}" type="slidenum">
              <a:rPr lang="zh-CN" altLang="en-US" smtClean="0"/>
              <a:pPr>
                <a:defRPr/>
              </a:pPr>
              <a:t>58</a:t>
            </a:fld>
            <a:endParaRPr lang="en-US" altLang="zh-CN"/>
          </a:p>
        </p:txBody>
      </p:sp>
      <p:sp>
        <p:nvSpPr>
          <p:cNvPr id="4" name="矩形 3"/>
          <p:cNvSpPr/>
          <p:nvPr/>
        </p:nvSpPr>
        <p:spPr>
          <a:xfrm>
            <a:off x="69574" y="1340338"/>
            <a:ext cx="9144000" cy="3683060"/>
          </a:xfrm>
          <a:prstGeom prst="rect">
            <a:avLst/>
          </a:prstGeom>
        </p:spPr>
        <p:txBody>
          <a:bodyPr wrap="square">
            <a:spAutoFit/>
          </a:bodyPr>
          <a:lstStyle/>
          <a:p>
            <a:pPr lvl="0" algn="l">
              <a:spcAft>
                <a:spcPts val="400"/>
              </a:spcAft>
            </a:pPr>
            <a:r>
              <a:rPr lang="en-US" altLang="zh-CN" sz="2000" b="1" kern="1000" dirty="0" smtClean="0">
                <a:solidFill>
                  <a:srgbClr val="000000"/>
                </a:solidFill>
                <a:latin typeface="Arial"/>
                <a:ea typeface="黑体"/>
              </a:rPr>
              <a:t>    </a:t>
            </a:r>
            <a:r>
              <a:rPr lang="zh-CN" altLang="zh-CN" sz="2000" b="1" kern="1000" dirty="0" smtClean="0">
                <a:solidFill>
                  <a:srgbClr val="000000"/>
                </a:solidFill>
                <a:latin typeface="Arial"/>
                <a:ea typeface="黑体"/>
              </a:rPr>
              <a:t>解：</a:t>
            </a:r>
            <a:r>
              <a:rPr lang="zh-CN" altLang="zh-CN" sz="2000" b="1" kern="1000" dirty="0" smtClean="0">
                <a:solidFill>
                  <a:srgbClr val="000000"/>
                </a:solidFill>
                <a:latin typeface="Times New Roman"/>
                <a:ea typeface="宋体"/>
              </a:rPr>
              <a:t>相应</a:t>
            </a:r>
            <a:r>
              <a:rPr lang="zh-CN" altLang="zh-CN" sz="2000" b="1" kern="1000" dirty="0">
                <a:solidFill>
                  <a:srgbClr val="000000"/>
                </a:solidFill>
                <a:latin typeface="Times New Roman"/>
                <a:ea typeface="宋体"/>
              </a:rPr>
              <a:t>初始化程序如下：</a:t>
            </a:r>
          </a:p>
          <a:p>
            <a:pPr marL="269875" lvl="0" algn="l">
              <a:lnSpc>
                <a:spcPct val="150000"/>
              </a:lnSpc>
              <a:spcAft>
                <a:spcPts val="0"/>
              </a:spcAft>
            </a:pPr>
            <a:r>
              <a:rPr lang="en-US" altLang="zh-CN" sz="2000" b="1" kern="1000" dirty="0">
                <a:solidFill>
                  <a:srgbClr val="000000"/>
                </a:solidFill>
                <a:latin typeface="Times New Roman"/>
                <a:ea typeface="宋体"/>
              </a:rPr>
              <a:t>MOV  TMOD</a:t>
            </a:r>
            <a:r>
              <a:rPr lang="zh-CN" altLang="zh-CN" sz="2000" b="1" kern="1000" dirty="0">
                <a:solidFill>
                  <a:srgbClr val="000000"/>
                </a:solidFill>
                <a:latin typeface="Times New Roman"/>
                <a:ea typeface="宋体"/>
              </a:rPr>
              <a:t>，</a:t>
            </a:r>
            <a:r>
              <a:rPr lang="en-US" altLang="zh-CN" sz="2000" b="1" kern="1000" dirty="0">
                <a:solidFill>
                  <a:srgbClr val="000000"/>
                </a:solidFill>
                <a:latin typeface="Times New Roman"/>
                <a:ea typeface="宋体"/>
              </a:rPr>
              <a:t>#06H </a:t>
            </a:r>
            <a:r>
              <a:rPr lang="zh-CN" altLang="zh-CN" sz="2000" b="1" kern="1000" dirty="0">
                <a:solidFill>
                  <a:srgbClr val="000000"/>
                </a:solidFill>
                <a:latin typeface="Times New Roman"/>
                <a:ea typeface="宋体"/>
              </a:rPr>
              <a:t>；定时器方式字送</a:t>
            </a:r>
            <a:r>
              <a:rPr lang="en-US" altLang="zh-CN" sz="2000" b="1" kern="1000" dirty="0">
                <a:solidFill>
                  <a:srgbClr val="000000"/>
                </a:solidFill>
                <a:latin typeface="Times New Roman"/>
                <a:ea typeface="宋体"/>
              </a:rPr>
              <a:t>TMOD</a:t>
            </a:r>
            <a:endParaRPr lang="zh-CN" altLang="zh-CN" sz="2000" b="1" kern="1000" dirty="0">
              <a:solidFill>
                <a:srgbClr val="000000"/>
              </a:solidFill>
              <a:latin typeface="Times New Roman"/>
              <a:ea typeface="宋体"/>
            </a:endParaRPr>
          </a:p>
          <a:p>
            <a:pPr marL="269875" lvl="0" algn="l">
              <a:lnSpc>
                <a:spcPct val="150000"/>
              </a:lnSpc>
              <a:spcAft>
                <a:spcPts val="0"/>
              </a:spcAft>
            </a:pPr>
            <a:r>
              <a:rPr lang="en-US" altLang="zh-CN" sz="2000" b="1" kern="1000" dirty="0">
                <a:solidFill>
                  <a:srgbClr val="000000"/>
                </a:solidFill>
                <a:latin typeface="Times New Roman"/>
                <a:ea typeface="宋体"/>
              </a:rPr>
              <a:t>MOV  TL0</a:t>
            </a:r>
            <a:r>
              <a:rPr lang="zh-CN" altLang="zh-CN" sz="2000" b="1" kern="1000" dirty="0">
                <a:solidFill>
                  <a:srgbClr val="000000"/>
                </a:solidFill>
                <a:latin typeface="Times New Roman"/>
                <a:ea typeface="宋体"/>
              </a:rPr>
              <a:t>，</a:t>
            </a:r>
            <a:r>
              <a:rPr lang="en-US" altLang="zh-CN" sz="2000" b="1" kern="1000" dirty="0">
                <a:solidFill>
                  <a:srgbClr val="000000"/>
                </a:solidFill>
                <a:latin typeface="Times New Roman"/>
                <a:ea typeface="宋体"/>
              </a:rPr>
              <a:t>#0FFH  </a:t>
            </a:r>
            <a:r>
              <a:rPr lang="zh-CN" altLang="zh-CN" sz="2000" b="1" kern="1000" dirty="0">
                <a:solidFill>
                  <a:srgbClr val="000000"/>
                </a:solidFill>
                <a:latin typeface="Times New Roman"/>
                <a:ea typeface="宋体"/>
              </a:rPr>
              <a:t>；送低</a:t>
            </a:r>
            <a:r>
              <a:rPr lang="en-US" altLang="zh-CN" sz="2000" b="1" kern="1000" dirty="0">
                <a:solidFill>
                  <a:srgbClr val="000000"/>
                </a:solidFill>
                <a:latin typeface="Times New Roman"/>
                <a:ea typeface="宋体"/>
              </a:rPr>
              <a:t>8</a:t>
            </a:r>
            <a:r>
              <a:rPr lang="zh-CN" altLang="zh-CN" sz="2000" b="1" kern="1000" dirty="0">
                <a:solidFill>
                  <a:srgbClr val="000000"/>
                </a:solidFill>
                <a:latin typeface="Times New Roman"/>
                <a:ea typeface="宋体"/>
              </a:rPr>
              <a:t>位定时器初值</a:t>
            </a:r>
          </a:p>
          <a:p>
            <a:pPr marL="269875" lvl="0" algn="l">
              <a:lnSpc>
                <a:spcPct val="150000"/>
              </a:lnSpc>
              <a:spcAft>
                <a:spcPts val="0"/>
              </a:spcAft>
            </a:pPr>
            <a:r>
              <a:rPr lang="en-US" altLang="zh-CN" sz="2000" b="1" kern="1000" dirty="0">
                <a:solidFill>
                  <a:srgbClr val="000000"/>
                </a:solidFill>
                <a:latin typeface="Times New Roman"/>
                <a:ea typeface="宋体"/>
              </a:rPr>
              <a:t>MOV  TH0</a:t>
            </a:r>
            <a:r>
              <a:rPr lang="zh-CN" altLang="zh-CN" sz="2000" b="1" kern="1000" dirty="0">
                <a:solidFill>
                  <a:srgbClr val="000000"/>
                </a:solidFill>
                <a:latin typeface="Times New Roman"/>
                <a:ea typeface="宋体"/>
              </a:rPr>
              <a:t>，</a:t>
            </a:r>
            <a:r>
              <a:rPr lang="en-US" altLang="zh-CN" sz="2000" b="1" kern="1000" dirty="0">
                <a:solidFill>
                  <a:srgbClr val="000000"/>
                </a:solidFill>
                <a:latin typeface="Times New Roman"/>
                <a:ea typeface="宋体"/>
              </a:rPr>
              <a:t>#0FFH  </a:t>
            </a:r>
            <a:r>
              <a:rPr lang="zh-CN" altLang="zh-CN" sz="2000" b="1" kern="1000" dirty="0">
                <a:solidFill>
                  <a:srgbClr val="000000"/>
                </a:solidFill>
                <a:latin typeface="Times New Roman"/>
                <a:ea typeface="宋体"/>
              </a:rPr>
              <a:t>；送高</a:t>
            </a:r>
            <a:r>
              <a:rPr lang="en-US" altLang="zh-CN" sz="2000" b="1" kern="1000" dirty="0">
                <a:solidFill>
                  <a:srgbClr val="000000"/>
                </a:solidFill>
                <a:latin typeface="Times New Roman"/>
                <a:ea typeface="宋体"/>
              </a:rPr>
              <a:t>8</a:t>
            </a:r>
            <a:r>
              <a:rPr lang="zh-CN" altLang="zh-CN" sz="2000" b="1" kern="1000" dirty="0">
                <a:solidFill>
                  <a:srgbClr val="000000"/>
                </a:solidFill>
                <a:latin typeface="Times New Roman"/>
                <a:ea typeface="宋体"/>
              </a:rPr>
              <a:t>位定时器初值</a:t>
            </a:r>
          </a:p>
          <a:p>
            <a:pPr marL="269875" lvl="0" algn="l">
              <a:lnSpc>
                <a:spcPct val="150000"/>
              </a:lnSpc>
              <a:spcAft>
                <a:spcPts val="0"/>
              </a:spcAft>
            </a:pPr>
            <a:r>
              <a:rPr lang="en-US" altLang="zh-CN" sz="2000" b="1" kern="1000" dirty="0">
                <a:solidFill>
                  <a:srgbClr val="000000"/>
                </a:solidFill>
                <a:latin typeface="Times New Roman"/>
                <a:ea typeface="宋体"/>
              </a:rPr>
              <a:t>SETB  EA                   </a:t>
            </a:r>
            <a:r>
              <a:rPr lang="zh-CN" altLang="zh-CN" sz="2000" b="1" kern="1000" dirty="0">
                <a:solidFill>
                  <a:srgbClr val="000000"/>
                </a:solidFill>
                <a:latin typeface="Times New Roman"/>
                <a:ea typeface="宋体"/>
              </a:rPr>
              <a:t>；开所有中断</a:t>
            </a:r>
          </a:p>
          <a:p>
            <a:pPr marL="269875" lvl="0" algn="l">
              <a:lnSpc>
                <a:spcPct val="150000"/>
              </a:lnSpc>
              <a:spcAft>
                <a:spcPts val="0"/>
              </a:spcAft>
            </a:pPr>
            <a:r>
              <a:rPr lang="en-US" altLang="zh-CN" sz="2000" b="1" kern="1000" dirty="0">
                <a:solidFill>
                  <a:srgbClr val="000000"/>
                </a:solidFill>
                <a:latin typeface="Times New Roman"/>
                <a:ea typeface="宋体"/>
              </a:rPr>
              <a:t>SETB  ET0                  </a:t>
            </a:r>
            <a:r>
              <a:rPr lang="zh-CN" altLang="zh-CN" sz="2000" b="1" kern="1000" dirty="0">
                <a:solidFill>
                  <a:srgbClr val="000000"/>
                </a:solidFill>
                <a:latin typeface="Times New Roman"/>
                <a:ea typeface="宋体"/>
              </a:rPr>
              <a:t>；允许定时器</a:t>
            </a:r>
            <a:r>
              <a:rPr lang="en-US" altLang="zh-CN" sz="2000" b="1" kern="1000" dirty="0">
                <a:solidFill>
                  <a:srgbClr val="000000"/>
                </a:solidFill>
                <a:latin typeface="Times New Roman"/>
                <a:ea typeface="宋体"/>
              </a:rPr>
              <a:t>T0</a:t>
            </a:r>
            <a:r>
              <a:rPr lang="zh-CN" altLang="zh-CN" sz="2000" b="1" kern="1000" dirty="0">
                <a:solidFill>
                  <a:srgbClr val="000000"/>
                </a:solidFill>
                <a:latin typeface="Times New Roman"/>
                <a:ea typeface="宋体"/>
              </a:rPr>
              <a:t>中断</a:t>
            </a:r>
          </a:p>
          <a:p>
            <a:pPr marL="269875" lvl="0" algn="l">
              <a:lnSpc>
                <a:spcPct val="150000"/>
              </a:lnSpc>
              <a:spcAft>
                <a:spcPts val="0"/>
              </a:spcAft>
            </a:pPr>
            <a:r>
              <a:rPr lang="en-US" altLang="zh-CN" sz="2000" b="1" kern="1000" dirty="0">
                <a:solidFill>
                  <a:srgbClr val="000000"/>
                </a:solidFill>
                <a:latin typeface="Times New Roman"/>
                <a:ea typeface="宋体"/>
              </a:rPr>
              <a:t>SETB  TR0                  </a:t>
            </a:r>
            <a:r>
              <a:rPr lang="zh-CN" altLang="zh-CN" sz="2000" b="1" kern="1000" dirty="0">
                <a:solidFill>
                  <a:srgbClr val="000000"/>
                </a:solidFill>
                <a:latin typeface="Times New Roman"/>
                <a:ea typeface="宋体"/>
              </a:rPr>
              <a:t>；启动定时器</a:t>
            </a:r>
            <a:r>
              <a:rPr lang="en-US" altLang="zh-CN" sz="2000" b="1" kern="1000" dirty="0">
                <a:solidFill>
                  <a:srgbClr val="000000"/>
                </a:solidFill>
                <a:latin typeface="Times New Roman"/>
                <a:ea typeface="宋体"/>
              </a:rPr>
              <a:t>T0</a:t>
            </a:r>
            <a:r>
              <a:rPr lang="zh-CN" altLang="zh-CN" sz="2000" b="1" kern="1000" dirty="0" smtClean="0">
                <a:solidFill>
                  <a:srgbClr val="000000"/>
                </a:solidFill>
                <a:latin typeface="Times New Roman"/>
                <a:ea typeface="宋体"/>
              </a:rPr>
              <a:t>工作</a:t>
            </a:r>
            <a:endParaRPr lang="en-US" altLang="zh-CN" sz="2000" b="1" kern="1000" dirty="0" smtClean="0">
              <a:solidFill>
                <a:srgbClr val="000000"/>
              </a:solidFill>
              <a:latin typeface="Times New Roman"/>
              <a:ea typeface="宋体"/>
            </a:endParaRPr>
          </a:p>
          <a:p>
            <a:pPr marL="269875" lvl="0" algn="l">
              <a:lnSpc>
                <a:spcPct val="150000"/>
              </a:lnSpc>
              <a:spcAft>
                <a:spcPts val="0"/>
              </a:spcAft>
            </a:pPr>
            <a:r>
              <a:rPr lang="en-US" altLang="zh-CN" sz="2000" b="1" kern="1000" dirty="0" smtClean="0">
                <a:solidFill>
                  <a:srgbClr val="000000"/>
                </a:solidFill>
                <a:latin typeface="Times New Roman"/>
                <a:ea typeface="宋体"/>
              </a:rPr>
              <a:t>END</a:t>
            </a:r>
            <a:endParaRPr lang="zh-CN" altLang="zh-CN" sz="2000" b="1" kern="1000" dirty="0">
              <a:solidFill>
                <a:srgbClr val="000000"/>
              </a:solidFill>
              <a:latin typeface="Times New Roman"/>
              <a:ea typeface="宋体"/>
            </a:endParaRPr>
          </a:p>
        </p:txBody>
      </p:sp>
      <p:sp>
        <p:nvSpPr>
          <p:cNvPr id="5" name="矩形 4"/>
          <p:cNvSpPr/>
          <p:nvPr/>
        </p:nvSpPr>
        <p:spPr>
          <a:xfrm>
            <a:off x="69574" y="5147870"/>
            <a:ext cx="9144000" cy="1015663"/>
          </a:xfrm>
          <a:prstGeom prst="rect">
            <a:avLst/>
          </a:prstGeom>
        </p:spPr>
        <p:txBody>
          <a:bodyPr wrap="square">
            <a:spAutoFit/>
          </a:bodyPr>
          <a:lstStyle/>
          <a:p>
            <a:pPr lvl="0" algn="l">
              <a:spcBef>
                <a:spcPts val="0"/>
              </a:spcBef>
              <a:spcAft>
                <a:spcPts val="0"/>
              </a:spcAft>
            </a:pPr>
            <a:r>
              <a:rPr lang="en-US" altLang="zh-CN" sz="2000" kern="1000" dirty="0" smtClean="0">
                <a:solidFill>
                  <a:srgbClr val="000000"/>
                </a:solidFill>
                <a:latin typeface="Times New Roman"/>
                <a:ea typeface="宋体"/>
              </a:rPr>
              <a:t>   </a:t>
            </a:r>
            <a:r>
              <a:rPr lang="en-US" altLang="zh-CN" sz="2000" b="1" dirty="0">
                <a:solidFill>
                  <a:srgbClr val="333399"/>
                </a:solidFill>
                <a:latin typeface="+mn-lt"/>
                <a:ea typeface="+mn-ea"/>
              </a:rPr>
              <a:t>     </a:t>
            </a:r>
            <a:r>
              <a:rPr lang="zh-CN" altLang="zh-CN" sz="2000" b="1" dirty="0">
                <a:solidFill>
                  <a:srgbClr val="333399"/>
                </a:solidFill>
                <a:latin typeface="+mn-lt"/>
                <a:ea typeface="+mn-ea"/>
              </a:rPr>
              <a:t>借用定时器</a:t>
            </a:r>
            <a:r>
              <a:rPr lang="en-US" altLang="zh-CN" sz="2000" b="1" dirty="0">
                <a:solidFill>
                  <a:srgbClr val="333399"/>
                </a:solidFill>
                <a:latin typeface="+mn-lt"/>
                <a:ea typeface="+mn-ea"/>
              </a:rPr>
              <a:t>T0</a:t>
            </a:r>
            <a:r>
              <a:rPr lang="zh-CN" altLang="zh-CN" sz="2000" b="1" dirty="0">
                <a:solidFill>
                  <a:srgbClr val="333399"/>
                </a:solidFill>
                <a:latin typeface="+mn-lt"/>
                <a:ea typeface="+mn-ea"/>
              </a:rPr>
              <a:t>来扩展外部中断源，实际上相当于使</a:t>
            </a:r>
            <a:r>
              <a:rPr lang="en-US" altLang="zh-CN" sz="2000" b="1" dirty="0">
                <a:solidFill>
                  <a:srgbClr val="333399"/>
                </a:solidFill>
                <a:latin typeface="+mn-lt"/>
                <a:ea typeface="+mn-ea"/>
              </a:rPr>
              <a:t>AT89S51</a:t>
            </a:r>
            <a:r>
              <a:rPr lang="zh-CN" altLang="zh-CN" sz="2000" b="1" dirty="0">
                <a:solidFill>
                  <a:srgbClr val="333399"/>
                </a:solidFill>
                <a:latin typeface="+mn-lt"/>
                <a:ea typeface="+mn-ea"/>
              </a:rPr>
              <a:t>的</a:t>
            </a:r>
            <a:r>
              <a:rPr lang="en-US" altLang="zh-CN" sz="2000" b="1" dirty="0">
                <a:solidFill>
                  <a:srgbClr val="333399"/>
                </a:solidFill>
                <a:latin typeface="+mn-lt"/>
                <a:ea typeface="+mn-ea"/>
              </a:rPr>
              <a:t>T0</a:t>
            </a:r>
            <a:r>
              <a:rPr lang="zh-CN" altLang="zh-CN" sz="2000" b="1" dirty="0">
                <a:solidFill>
                  <a:srgbClr val="333399"/>
                </a:solidFill>
                <a:latin typeface="+mn-lt"/>
                <a:ea typeface="+mn-ea"/>
              </a:rPr>
              <a:t>线变成一个边沿触发型外部中断请求输入线，而少了一个定时器溢出中断源。此时，</a:t>
            </a:r>
            <a:r>
              <a:rPr lang="en-US" altLang="zh-CN" sz="2000" b="1" dirty="0">
                <a:solidFill>
                  <a:srgbClr val="333399"/>
                </a:solidFill>
                <a:latin typeface="+mn-lt"/>
                <a:ea typeface="+mn-ea"/>
              </a:rPr>
              <a:t>T0</a:t>
            </a:r>
            <a:r>
              <a:rPr lang="zh-CN" altLang="zh-CN" sz="2000" b="1" dirty="0">
                <a:solidFill>
                  <a:srgbClr val="333399"/>
                </a:solidFill>
                <a:latin typeface="+mn-lt"/>
                <a:ea typeface="+mn-ea"/>
              </a:rPr>
              <a:t>线上外部中断的入口地址应为</a:t>
            </a:r>
            <a:r>
              <a:rPr lang="en-US" altLang="zh-CN" sz="2000" b="1" dirty="0">
                <a:solidFill>
                  <a:srgbClr val="333399"/>
                </a:solidFill>
                <a:latin typeface="+mn-lt"/>
                <a:ea typeface="+mn-ea"/>
              </a:rPr>
              <a:t>000BH</a:t>
            </a:r>
            <a:r>
              <a:rPr lang="zh-CN" altLang="zh-CN" sz="2000" b="1" dirty="0">
                <a:solidFill>
                  <a:srgbClr val="333399"/>
                </a:solidFill>
                <a:latin typeface="+mn-lt"/>
                <a:ea typeface="+mn-ea"/>
              </a:rPr>
              <a:t>。</a:t>
            </a:r>
          </a:p>
        </p:txBody>
      </p:sp>
    </p:spTree>
    <p:extLst>
      <p:ext uri="{BB962C8B-B14F-4D97-AF65-F5344CB8AC3E}">
        <p14:creationId xmlns:p14="http://schemas.microsoft.com/office/powerpoint/2010/main" val="223636241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59</a:t>
            </a:fld>
            <a:endParaRPr lang="en-US" altLang="zh-CN" dirty="0"/>
          </a:p>
        </p:txBody>
      </p:sp>
      <p:sp>
        <p:nvSpPr>
          <p:cNvPr id="4" name="矩形 3"/>
          <p:cNvSpPr/>
          <p:nvPr/>
        </p:nvSpPr>
        <p:spPr>
          <a:xfrm>
            <a:off x="0" y="749400"/>
            <a:ext cx="9144000" cy="2308324"/>
          </a:xfrm>
          <a:prstGeom prst="rect">
            <a:avLst/>
          </a:prstGeom>
        </p:spPr>
        <p:txBody>
          <a:bodyPr wrap="square">
            <a:spAutoFit/>
          </a:bodyPr>
          <a:lstStyle/>
          <a:p>
            <a:pPr marL="342900" lvl="0" indent="342900" algn="just">
              <a:lnSpc>
                <a:spcPct val="150000"/>
              </a:lnSpc>
              <a:spcBef>
                <a:spcPct val="20000"/>
              </a:spcBef>
            </a:pPr>
            <a:r>
              <a:rPr lang="en-US" altLang="zh-CN" sz="2400" b="1" kern="0" dirty="0">
                <a:solidFill>
                  <a:srgbClr val="FF3300"/>
                </a:solidFill>
                <a:latin typeface="Arial"/>
                <a:ea typeface="幼圆"/>
              </a:rPr>
              <a:t>【</a:t>
            </a:r>
            <a:r>
              <a:rPr lang="zh-CN" altLang="en-US" sz="2400" b="1" kern="0" dirty="0">
                <a:solidFill>
                  <a:srgbClr val="FF3300"/>
                </a:solidFill>
                <a:latin typeface="Arial"/>
                <a:ea typeface="幼圆"/>
              </a:rPr>
              <a:t>例</a:t>
            </a:r>
            <a:r>
              <a:rPr lang="en-US" altLang="zh-CN" sz="2400" b="1" kern="0" dirty="0" smtClean="0">
                <a:solidFill>
                  <a:srgbClr val="FF3300"/>
                </a:solidFill>
                <a:latin typeface="Arial"/>
                <a:ea typeface="宋体" charset="-122"/>
              </a:rPr>
              <a:t>9-5</a:t>
            </a:r>
            <a:r>
              <a:rPr lang="en-US" altLang="zh-CN" sz="2400" b="1" kern="0" dirty="0" smtClean="0">
                <a:solidFill>
                  <a:srgbClr val="FF3300"/>
                </a:solidFill>
                <a:latin typeface="Arial"/>
                <a:ea typeface="幼圆"/>
              </a:rPr>
              <a:t>】</a:t>
            </a:r>
            <a:r>
              <a:rPr lang="zh-CN" altLang="en-US" sz="2400" b="1" kern="0" dirty="0" smtClean="0">
                <a:solidFill>
                  <a:srgbClr val="333399"/>
                </a:solidFill>
                <a:latin typeface="Arial"/>
                <a:ea typeface="幼圆"/>
              </a:rPr>
              <a:t> </a:t>
            </a:r>
            <a:r>
              <a:rPr lang="zh-CN" altLang="en-US" sz="2400" b="1" kern="0" dirty="0">
                <a:solidFill>
                  <a:srgbClr val="333399"/>
                </a:solidFill>
                <a:latin typeface="Arial"/>
                <a:ea typeface="幼圆"/>
              </a:rPr>
              <a:t>当</a:t>
            </a:r>
            <a:r>
              <a:rPr lang="en-US" altLang="zh-CN" sz="2400" b="1" kern="0" dirty="0">
                <a:solidFill>
                  <a:srgbClr val="333399"/>
                </a:solidFill>
                <a:latin typeface="Arial"/>
                <a:ea typeface="幼圆"/>
              </a:rPr>
              <a:t>T0</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P3.4</a:t>
            </a:r>
            <a:r>
              <a:rPr lang="zh-CN" altLang="en-US" sz="2400" b="1" kern="0" dirty="0">
                <a:solidFill>
                  <a:srgbClr val="333399"/>
                </a:solidFill>
                <a:latin typeface="Arial"/>
                <a:ea typeface="幼圆"/>
              </a:rPr>
              <a:t>）引脚上发生负跳变时，作为</a:t>
            </a:r>
            <a:r>
              <a:rPr lang="en-US" altLang="zh-CN" sz="2400" b="1" kern="0" dirty="0">
                <a:solidFill>
                  <a:srgbClr val="333399"/>
                </a:solidFill>
                <a:latin typeface="Arial"/>
                <a:ea typeface="幼圆"/>
              </a:rPr>
              <a:t>P1.0</a:t>
            </a:r>
            <a:r>
              <a:rPr lang="zh-CN" altLang="en-US" sz="2400" b="1" kern="0" dirty="0">
                <a:solidFill>
                  <a:srgbClr val="333399"/>
                </a:solidFill>
                <a:latin typeface="Arial"/>
                <a:ea typeface="幼圆"/>
              </a:rPr>
              <a:t>引脚产生方波的启动信号。开始从</a:t>
            </a:r>
            <a:r>
              <a:rPr lang="en-US" altLang="zh-CN" sz="2400" b="1" kern="0" dirty="0">
                <a:solidFill>
                  <a:srgbClr val="333399"/>
                </a:solidFill>
                <a:latin typeface="Arial"/>
                <a:ea typeface="幼圆"/>
              </a:rPr>
              <a:t>P1.0</a:t>
            </a:r>
            <a:r>
              <a:rPr lang="zh-CN" altLang="en-US" sz="2400" b="1" kern="0" dirty="0">
                <a:solidFill>
                  <a:srgbClr val="333399"/>
                </a:solidFill>
                <a:latin typeface="Arial"/>
                <a:ea typeface="幼圆"/>
              </a:rPr>
              <a:t>脚上输出一个周期为</a:t>
            </a:r>
            <a:r>
              <a:rPr lang="en-US" altLang="zh-CN" sz="2400" b="1" kern="0" dirty="0">
                <a:solidFill>
                  <a:srgbClr val="333399"/>
                </a:solidFill>
                <a:latin typeface="Arial"/>
                <a:ea typeface="幼圆"/>
              </a:rPr>
              <a:t>1ms</a:t>
            </a:r>
            <a:r>
              <a:rPr lang="zh-CN" altLang="en-US" sz="2400" b="1" kern="0" dirty="0">
                <a:solidFill>
                  <a:srgbClr val="333399"/>
                </a:solidFill>
                <a:latin typeface="Arial"/>
                <a:ea typeface="幼圆"/>
              </a:rPr>
              <a:t>的方波，如</a:t>
            </a:r>
            <a:r>
              <a:rPr lang="zh-CN" altLang="en-US" sz="2400" b="1" kern="0" dirty="0">
                <a:solidFill>
                  <a:srgbClr val="333399"/>
                </a:solidFill>
                <a:latin typeface="Arial"/>
                <a:ea typeface="幼圆"/>
                <a:hlinkClick r:id="rId3" action="ppaction://hlinksldjump"/>
              </a:rPr>
              <a:t>图</a:t>
            </a:r>
            <a:r>
              <a:rPr lang="en-US" altLang="zh-CN" sz="2400" b="1" kern="0" dirty="0">
                <a:solidFill>
                  <a:srgbClr val="333399"/>
                </a:solidFill>
                <a:latin typeface="Arial"/>
                <a:ea typeface="幼圆"/>
                <a:hlinkClick r:id="rId3" action="ppaction://hlinksldjump"/>
              </a:rPr>
              <a:t>9-15</a:t>
            </a:r>
            <a:r>
              <a:rPr lang="zh-CN" altLang="en-US" sz="2400" b="1" kern="0" dirty="0">
                <a:solidFill>
                  <a:srgbClr val="333399"/>
                </a:solidFill>
                <a:latin typeface="Arial"/>
                <a:ea typeface="幼圆"/>
              </a:rPr>
              <a:t>所示（系统时钟</a:t>
            </a:r>
            <a:r>
              <a:rPr lang="en-US" altLang="zh-CN" sz="2400" b="1" kern="0" dirty="0">
                <a:solidFill>
                  <a:srgbClr val="333399"/>
                </a:solidFill>
                <a:latin typeface="Arial"/>
                <a:ea typeface="幼圆"/>
              </a:rPr>
              <a:t>6MHz</a:t>
            </a:r>
            <a:r>
              <a:rPr lang="zh-CN" altLang="en-US" sz="2400" b="1" kern="0" dirty="0">
                <a:solidFill>
                  <a:srgbClr val="333399"/>
                </a:solidFill>
                <a:latin typeface="Arial"/>
                <a:ea typeface="幼圆"/>
              </a:rPr>
              <a:t>），其</a:t>
            </a:r>
            <a:r>
              <a:rPr lang="en-US" altLang="zh-CN" sz="2400" b="1" kern="0" dirty="0">
                <a:solidFill>
                  <a:srgbClr val="333399"/>
                </a:solidFill>
                <a:latin typeface="Arial"/>
                <a:ea typeface="幼圆"/>
              </a:rPr>
              <a:t>Proteus</a:t>
            </a:r>
            <a:r>
              <a:rPr lang="zh-CN" altLang="en-US" sz="2400" b="1" kern="0" dirty="0">
                <a:solidFill>
                  <a:srgbClr val="333399"/>
                </a:solidFill>
                <a:latin typeface="Arial"/>
                <a:ea typeface="幼圆"/>
              </a:rPr>
              <a:t>仿真电路如图</a:t>
            </a:r>
            <a:r>
              <a:rPr lang="en-US" altLang="zh-CN" sz="2400" b="1" kern="0" dirty="0">
                <a:solidFill>
                  <a:srgbClr val="333399"/>
                </a:solidFill>
                <a:latin typeface="Arial"/>
                <a:ea typeface="幼圆"/>
              </a:rPr>
              <a:t>9-16</a:t>
            </a:r>
            <a:r>
              <a:rPr lang="zh-CN" altLang="en-US" sz="2400" b="1" kern="0" dirty="0">
                <a:solidFill>
                  <a:srgbClr val="333399"/>
                </a:solidFill>
                <a:latin typeface="Arial"/>
                <a:ea typeface="幼圆"/>
              </a:rPr>
              <a:t>所示，试编写相应程序。。</a:t>
            </a:r>
          </a:p>
        </p:txBody>
      </p:sp>
    </p:spTree>
    <p:extLst>
      <p:ext uri="{BB962C8B-B14F-4D97-AF65-F5344CB8AC3E}">
        <p14:creationId xmlns:p14="http://schemas.microsoft.com/office/powerpoint/2010/main" val="2716534203"/>
      </p:ext>
    </p:extLst>
  </p:cSld>
  <p:clrMapOvr>
    <a:masterClrMapping/>
  </p:clrMapOvr>
  <p:transition>
    <p:random/>
    <p:sndAc>
      <p:stSnd>
        <p:snd r:embed="rId2" name="camera.wav"/>
      </p:stSnd>
    </p:sndAc>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1DE1B4DD-E5E5-4A32-87FF-10289969FD1F}" type="slidenum">
              <a:rPr lang="zh-CN" altLang="en-US"/>
              <a:pPr>
                <a:defRPr/>
              </a:pPr>
              <a:t>60</a:t>
            </a:fld>
            <a:endParaRPr lang="en-US" altLang="zh-CN"/>
          </a:p>
        </p:txBody>
      </p:sp>
      <p:sp>
        <p:nvSpPr>
          <p:cNvPr id="41986" name="内容占位符 1"/>
          <p:cNvSpPr>
            <a:spLocks noGrp="1"/>
          </p:cNvSpPr>
          <p:nvPr>
            <p:ph/>
          </p:nvPr>
        </p:nvSpPr>
        <p:spPr/>
        <p:txBody>
          <a:bodyPr/>
          <a:lstStyle/>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r>
              <a:rPr lang="zh-CN" altLang="en-US" sz="2000" smtClean="0"/>
              <a:t>        </a:t>
            </a:r>
          </a:p>
        </p:txBody>
      </p:sp>
      <p:pic>
        <p:nvPicPr>
          <p:cNvPr id="41996" name="Picture 12" descr="6-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688" y="603249"/>
            <a:ext cx="8266112" cy="4823328"/>
          </a:xfrm>
          <a:prstGeom prst="rect">
            <a:avLst/>
          </a:prstGeom>
          <a:noFill/>
          <a:extLst>
            <a:ext uri="{909E8E84-426E-40DD-AFC4-6F175D3DCCD1}">
              <a14:hiddenFill xmlns:a14="http://schemas.microsoft.com/office/drawing/2010/main">
                <a:solidFill>
                  <a:srgbClr val="FFFFFF"/>
                </a:solidFill>
              </a14:hiddenFill>
            </a:ext>
          </a:extLst>
        </p:spPr>
      </p:pic>
      <p:sp>
        <p:nvSpPr>
          <p:cNvPr id="41997" name="Rectangle 13"/>
          <p:cNvSpPr>
            <a:spLocks noChangeArrowheads="1"/>
          </p:cNvSpPr>
          <p:nvPr/>
        </p:nvSpPr>
        <p:spPr bwMode="auto">
          <a:xfrm>
            <a:off x="1764506" y="5894042"/>
            <a:ext cx="56880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latin typeface="宋体" charset="-122"/>
                <a:cs typeface="Arial" charset="0"/>
              </a:rPr>
              <a:t>图</a:t>
            </a:r>
            <a:r>
              <a:rPr lang="en-US" altLang="zh-CN" sz="2000" b="1" dirty="0" smtClean="0">
                <a:solidFill>
                  <a:srgbClr val="FF3300"/>
                </a:solidFill>
                <a:latin typeface="宋体" charset="-122"/>
                <a:cs typeface="Arial" charset="0"/>
              </a:rPr>
              <a:t>9-15    </a:t>
            </a:r>
            <a:r>
              <a:rPr lang="zh-CN" altLang="en-US" sz="2000" b="1" dirty="0">
                <a:solidFill>
                  <a:srgbClr val="3333CC"/>
                </a:solidFill>
                <a:latin typeface="宋体" charset="-122"/>
                <a:cs typeface="Arial" charset="0"/>
              </a:rPr>
              <a:t>负跳变触发输出一个周期为</a:t>
            </a:r>
            <a:r>
              <a:rPr lang="en-US" altLang="zh-CN" sz="2000" b="1" dirty="0">
                <a:solidFill>
                  <a:srgbClr val="3333CC"/>
                </a:solidFill>
                <a:latin typeface="宋体" charset="-122"/>
                <a:cs typeface="Arial" charset="0"/>
              </a:rPr>
              <a:t>1ms</a:t>
            </a:r>
            <a:r>
              <a:rPr lang="zh-CN" altLang="en-US" sz="2000" b="1" dirty="0">
                <a:solidFill>
                  <a:srgbClr val="3333CC"/>
                </a:solidFill>
                <a:latin typeface="宋体" charset="-122"/>
                <a:cs typeface="Arial" charset="0"/>
              </a:rPr>
              <a:t>的方波</a:t>
            </a:r>
          </a:p>
        </p:txBody>
      </p:sp>
    </p:spTree>
    <p:extLst>
      <p:ext uri="{BB962C8B-B14F-4D97-AF65-F5344CB8AC3E}">
        <p14:creationId xmlns:p14="http://schemas.microsoft.com/office/powerpoint/2010/main" val="365619517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61</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524" y="662607"/>
            <a:ext cx="9066476" cy="5699721"/>
          </a:xfrm>
          <a:prstGeom prst="rect">
            <a:avLst/>
          </a:prstGeom>
        </p:spPr>
      </p:pic>
    </p:spTree>
    <p:extLst>
      <p:ext uri="{BB962C8B-B14F-4D97-AF65-F5344CB8AC3E}">
        <p14:creationId xmlns:p14="http://schemas.microsoft.com/office/powerpoint/2010/main" val="122904702"/>
      </p:ext>
    </p:extLst>
  </p:cSld>
  <p:clrMapOvr>
    <a:masterClrMapping/>
  </p:clrMapOvr>
  <p:transition>
    <p:random/>
    <p:sndAc>
      <p:stSnd>
        <p:snd r:embed="rId2" name="camera.wav"/>
      </p:stSnd>
    </p:sndAc>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90595E77-463E-4A75-BC31-D552BD6D9995}" type="slidenum">
              <a:rPr lang="zh-CN" altLang="en-US"/>
              <a:pPr>
                <a:defRPr/>
              </a:pPr>
              <a:t>62</a:t>
            </a:fld>
            <a:endParaRPr lang="en-US" altLang="zh-CN"/>
          </a:p>
        </p:txBody>
      </p:sp>
      <p:sp>
        <p:nvSpPr>
          <p:cNvPr id="40962" name="内容占位符 1"/>
          <p:cNvSpPr>
            <a:spLocks noGrp="1"/>
          </p:cNvSpPr>
          <p:nvPr>
            <p:ph/>
          </p:nvPr>
        </p:nvSpPr>
        <p:spPr>
          <a:xfrm>
            <a:off x="0" y="708992"/>
            <a:ext cx="9144000" cy="5410200"/>
          </a:xfrm>
        </p:spPr>
        <p:txBody>
          <a:bodyPr/>
          <a:lstStyle/>
          <a:p>
            <a:pPr marL="0" indent="0" algn="l" eaLnBrk="1" hangingPunct="1">
              <a:lnSpc>
                <a:spcPct val="150000"/>
              </a:lnSpc>
              <a:spcBef>
                <a:spcPts val="0"/>
              </a:spcBef>
            </a:pPr>
            <a:r>
              <a:rPr lang="zh-CN" altLang="en-US" dirty="0">
                <a:solidFill>
                  <a:srgbClr val="FF0066"/>
                </a:solidFill>
              </a:rPr>
              <a:t> </a:t>
            </a:r>
            <a:r>
              <a:rPr lang="zh-CN" altLang="en-US" dirty="0" smtClean="0">
                <a:solidFill>
                  <a:srgbClr val="FF0066"/>
                </a:solidFill>
              </a:rPr>
              <a:t>     </a:t>
            </a:r>
            <a:r>
              <a:rPr lang="zh-CN" altLang="en-US" dirty="0" smtClean="0">
                <a:solidFill>
                  <a:srgbClr val="0000FF"/>
                </a:solidFill>
              </a:rPr>
              <a:t>（</a:t>
            </a:r>
            <a:r>
              <a:rPr lang="en-US" altLang="zh-CN" dirty="0">
                <a:solidFill>
                  <a:srgbClr val="0000FF"/>
                </a:solidFill>
              </a:rPr>
              <a:t>1</a:t>
            </a:r>
            <a:r>
              <a:rPr lang="zh-CN" altLang="en-US" dirty="0">
                <a:solidFill>
                  <a:srgbClr val="0000FF"/>
                </a:solidFill>
              </a:rPr>
              <a:t>）设计思路</a:t>
            </a:r>
            <a:r>
              <a:rPr lang="zh-CN" altLang="en-US" dirty="0" smtClean="0">
                <a:solidFill>
                  <a:srgbClr val="FF0066"/>
                </a:solidFill>
              </a:rPr>
              <a:t>：</a:t>
            </a:r>
            <a:endParaRPr lang="en-US" altLang="zh-CN" dirty="0" smtClean="0">
              <a:solidFill>
                <a:srgbClr val="FF0066"/>
              </a:solidFill>
            </a:endParaRPr>
          </a:p>
          <a:p>
            <a:pPr marL="0" indent="0" algn="l" eaLnBrk="1" hangingPunct="1">
              <a:lnSpc>
                <a:spcPct val="150000"/>
              </a:lnSpc>
              <a:spcBef>
                <a:spcPts val="0"/>
              </a:spcBef>
            </a:pPr>
            <a:r>
              <a:rPr lang="zh-CN" altLang="en-US" dirty="0" smtClean="0">
                <a:solidFill>
                  <a:srgbClr val="3333CC"/>
                </a:solidFill>
                <a:ea typeface="宋体" charset="-122"/>
              </a:rPr>
              <a:t>        </a:t>
            </a:r>
            <a:r>
              <a:rPr lang="zh-CN" altLang="en-US" dirty="0" smtClean="0">
                <a:ea typeface="宋体" charset="-122"/>
              </a:rPr>
              <a:t>设置 </a:t>
            </a:r>
            <a:r>
              <a:rPr lang="en-US" altLang="zh-CN" dirty="0">
                <a:ea typeface="宋体" charset="-122"/>
              </a:rPr>
              <a:t>T0</a:t>
            </a:r>
            <a:r>
              <a:rPr lang="zh-CN" altLang="en-US" dirty="0">
                <a:ea typeface="宋体" charset="-122"/>
              </a:rPr>
              <a:t>工作在方式</a:t>
            </a:r>
            <a:r>
              <a:rPr lang="en-US" altLang="zh-CN" dirty="0">
                <a:ea typeface="宋体" charset="-122"/>
              </a:rPr>
              <a:t>3</a:t>
            </a:r>
            <a:r>
              <a:rPr lang="zh-CN" altLang="en-US" dirty="0">
                <a:ea typeface="宋体" charset="-122"/>
              </a:rPr>
              <a:t>计数模式，把</a:t>
            </a:r>
            <a:r>
              <a:rPr lang="en-US" altLang="zh-CN" dirty="0">
                <a:ea typeface="宋体" charset="-122"/>
              </a:rPr>
              <a:t>T0</a:t>
            </a:r>
            <a:r>
              <a:rPr lang="zh-CN" altLang="en-US" dirty="0">
                <a:ea typeface="宋体" charset="-122"/>
              </a:rPr>
              <a:t>引脚（</a:t>
            </a:r>
            <a:r>
              <a:rPr lang="en-US" altLang="zh-CN" dirty="0">
                <a:ea typeface="宋体" charset="-122"/>
              </a:rPr>
              <a:t>P3.4</a:t>
            </a:r>
            <a:r>
              <a:rPr lang="zh-CN" altLang="en-US" dirty="0">
                <a:ea typeface="宋体" charset="-122"/>
              </a:rPr>
              <a:t>）作附加的外部中断输入端，</a:t>
            </a:r>
            <a:r>
              <a:rPr lang="en-US" altLang="zh-CN" dirty="0">
                <a:ea typeface="宋体" charset="-122"/>
              </a:rPr>
              <a:t>TL0</a:t>
            </a:r>
            <a:r>
              <a:rPr lang="zh-CN" altLang="en-US" dirty="0">
                <a:ea typeface="宋体" charset="-122"/>
              </a:rPr>
              <a:t>初值设为</a:t>
            </a:r>
            <a:r>
              <a:rPr lang="en-US" altLang="zh-CN" dirty="0">
                <a:ea typeface="宋体" charset="-122"/>
              </a:rPr>
              <a:t>0FFH</a:t>
            </a:r>
            <a:r>
              <a:rPr lang="zh-CN" altLang="en-US" dirty="0">
                <a:ea typeface="宋体" charset="-122"/>
              </a:rPr>
              <a:t>，当检测到</a:t>
            </a:r>
            <a:r>
              <a:rPr lang="en-US" altLang="zh-CN" dirty="0">
                <a:ea typeface="宋体" charset="-122"/>
              </a:rPr>
              <a:t>T0</a:t>
            </a:r>
            <a:r>
              <a:rPr lang="zh-CN" altLang="en-US" dirty="0">
                <a:ea typeface="宋体" charset="-122"/>
              </a:rPr>
              <a:t>引脚电平出现负跳变时</a:t>
            </a:r>
            <a:r>
              <a:rPr lang="en-US" altLang="zh-CN" dirty="0">
                <a:ea typeface="宋体" charset="-122"/>
              </a:rPr>
              <a:t>TL0</a:t>
            </a:r>
            <a:r>
              <a:rPr lang="zh-CN" altLang="en-US" dirty="0">
                <a:ea typeface="宋体" charset="-122"/>
              </a:rPr>
              <a:t>加</a:t>
            </a:r>
            <a:r>
              <a:rPr lang="en-US" altLang="zh-CN" dirty="0">
                <a:ea typeface="宋体" charset="-122"/>
              </a:rPr>
              <a:t>1</a:t>
            </a:r>
            <a:r>
              <a:rPr lang="zh-CN" altLang="en-US" dirty="0">
                <a:ea typeface="宋体" charset="-122"/>
              </a:rPr>
              <a:t>，然后溢出申请中断，这相当于下降沿触发的外部中断源。设定</a:t>
            </a:r>
            <a:r>
              <a:rPr lang="en-US" altLang="zh-CN" dirty="0">
                <a:ea typeface="宋体" charset="-122"/>
              </a:rPr>
              <a:t>TH0</a:t>
            </a:r>
            <a:r>
              <a:rPr lang="zh-CN" altLang="en-US" dirty="0">
                <a:ea typeface="宋体" charset="-122"/>
              </a:rPr>
              <a:t>为</a:t>
            </a:r>
            <a:r>
              <a:rPr lang="en-US" altLang="zh-CN" dirty="0">
                <a:ea typeface="宋体" charset="-122"/>
              </a:rPr>
              <a:t>8</a:t>
            </a:r>
            <a:r>
              <a:rPr lang="zh-CN" altLang="en-US" dirty="0">
                <a:ea typeface="宋体" charset="-122"/>
              </a:rPr>
              <a:t>位方式</a:t>
            </a:r>
            <a:r>
              <a:rPr lang="en-US" altLang="zh-CN" dirty="0">
                <a:ea typeface="宋体" charset="-122"/>
              </a:rPr>
              <a:t>3</a:t>
            </a:r>
            <a:r>
              <a:rPr lang="zh-CN" altLang="en-US" dirty="0">
                <a:ea typeface="宋体" charset="-122"/>
              </a:rPr>
              <a:t>定时模式，定时时间为</a:t>
            </a:r>
            <a:r>
              <a:rPr lang="en-US" altLang="zh-CN" dirty="0" smtClean="0">
                <a:ea typeface="宋体" charset="-122"/>
              </a:rPr>
              <a:t>500</a:t>
            </a:r>
            <a:r>
              <a:rPr lang="en-US" altLang="zh-CN" dirty="0" smtClean="0">
                <a:sym typeface="Symbol"/>
              </a:rPr>
              <a:t></a:t>
            </a:r>
            <a:r>
              <a:rPr lang="en-US" altLang="zh-CN" dirty="0" smtClean="0">
                <a:ea typeface="宋体" charset="-122"/>
              </a:rPr>
              <a:t>s</a:t>
            </a:r>
            <a:r>
              <a:rPr lang="zh-CN" altLang="en-US" dirty="0">
                <a:ea typeface="宋体" charset="-122"/>
              </a:rPr>
              <a:t>。在</a:t>
            </a:r>
            <a:r>
              <a:rPr lang="en-US" altLang="zh-CN" dirty="0">
                <a:ea typeface="宋体" charset="-122"/>
              </a:rPr>
              <a:t>TL0</a:t>
            </a:r>
            <a:r>
              <a:rPr lang="zh-CN" altLang="en-US" dirty="0">
                <a:ea typeface="宋体" charset="-122"/>
              </a:rPr>
              <a:t>的中断服务程序中启动</a:t>
            </a:r>
            <a:r>
              <a:rPr lang="en-US" altLang="zh-CN" dirty="0">
                <a:ea typeface="宋体" charset="-122"/>
              </a:rPr>
              <a:t>TH0</a:t>
            </a:r>
            <a:r>
              <a:rPr lang="zh-CN" altLang="en-US" dirty="0">
                <a:ea typeface="宋体" charset="-122"/>
              </a:rPr>
              <a:t>的定时，控制</a:t>
            </a:r>
            <a:r>
              <a:rPr lang="en-US" altLang="zh-CN" dirty="0">
                <a:ea typeface="宋体" charset="-122"/>
              </a:rPr>
              <a:t>P1.0</a:t>
            </a:r>
            <a:r>
              <a:rPr lang="zh-CN" altLang="en-US" dirty="0">
                <a:ea typeface="宋体" charset="-122"/>
              </a:rPr>
              <a:t>输出周期</a:t>
            </a:r>
            <a:r>
              <a:rPr lang="en-US" altLang="zh-CN" dirty="0">
                <a:ea typeface="宋体" charset="-122"/>
              </a:rPr>
              <a:t>1ms</a:t>
            </a:r>
            <a:r>
              <a:rPr lang="zh-CN" altLang="en-US" dirty="0">
                <a:ea typeface="宋体" charset="-122"/>
              </a:rPr>
              <a:t>的方波信号</a:t>
            </a:r>
            <a:r>
              <a:rPr lang="zh-CN" altLang="en-US" dirty="0" smtClean="0">
                <a:ea typeface="宋体" charset="-122"/>
              </a:rPr>
              <a:t>。</a:t>
            </a:r>
            <a:endParaRPr lang="en-US" altLang="zh-CN" dirty="0" smtClean="0">
              <a:ea typeface="宋体" charset="-122"/>
            </a:endParaRPr>
          </a:p>
          <a:p>
            <a:pPr marL="0" indent="0" algn="l" eaLnBrk="1" hangingPunct="1">
              <a:lnSpc>
                <a:spcPct val="150000"/>
              </a:lnSpc>
              <a:spcBef>
                <a:spcPts val="0"/>
              </a:spcBef>
            </a:pPr>
            <a:r>
              <a:rPr lang="zh-CN" altLang="en-US" dirty="0" smtClean="0"/>
              <a:t>      </a:t>
            </a:r>
          </a:p>
        </p:txBody>
      </p:sp>
    </p:spTree>
    <p:extLst>
      <p:ext uri="{BB962C8B-B14F-4D97-AF65-F5344CB8AC3E}">
        <p14:creationId xmlns:p14="http://schemas.microsoft.com/office/powerpoint/2010/main" val="218514903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63</a:t>
            </a:fld>
            <a:endParaRPr lang="en-US" altLang="zh-CN" dirty="0"/>
          </a:p>
        </p:txBody>
      </p:sp>
      <p:sp>
        <p:nvSpPr>
          <p:cNvPr id="4" name="矩形 3"/>
          <p:cNvSpPr/>
          <p:nvPr/>
        </p:nvSpPr>
        <p:spPr>
          <a:xfrm>
            <a:off x="0" y="663260"/>
            <a:ext cx="9144000" cy="3416320"/>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a:t>
            </a:r>
            <a:r>
              <a:rPr lang="zh-CN" altLang="en-US" sz="2400" b="1" kern="0" dirty="0" smtClean="0">
                <a:solidFill>
                  <a:srgbClr val="0000FF"/>
                </a:solidFill>
                <a:latin typeface="Arial"/>
                <a:ea typeface="幼圆"/>
              </a:rPr>
              <a:t>（</a:t>
            </a:r>
            <a:r>
              <a:rPr lang="en-US" altLang="zh-CN" sz="2400" b="1" kern="0" dirty="0">
                <a:solidFill>
                  <a:srgbClr val="0000FF"/>
                </a:solidFill>
                <a:latin typeface="Arial"/>
                <a:ea typeface="幼圆"/>
              </a:rPr>
              <a:t>2</a:t>
            </a:r>
            <a:r>
              <a:rPr lang="zh-CN" altLang="en-US" sz="2400" b="1" kern="0" dirty="0">
                <a:solidFill>
                  <a:srgbClr val="0000FF"/>
                </a:solidFill>
                <a:latin typeface="Arial"/>
                <a:ea typeface="幼圆"/>
              </a:rPr>
              <a:t>）计数初值的计算</a:t>
            </a:r>
          </a:p>
          <a:p>
            <a:pPr lvl="0" algn="l">
              <a:lnSpc>
                <a:spcPct val="150000"/>
              </a:lnSpc>
              <a:spcBef>
                <a:spcPts val="0"/>
              </a:spcBef>
            </a:pPr>
            <a:r>
              <a:rPr lang="en-US" altLang="zh-CN" sz="2400" b="1" kern="0" dirty="0">
                <a:solidFill>
                  <a:srgbClr val="333399"/>
                </a:solidFill>
                <a:latin typeface="Arial"/>
                <a:ea typeface="幼圆"/>
              </a:rPr>
              <a:t>        TL0</a:t>
            </a:r>
            <a:r>
              <a:rPr lang="zh-CN" altLang="en-US" sz="2400" b="1" kern="0" dirty="0">
                <a:solidFill>
                  <a:srgbClr val="333399"/>
                </a:solidFill>
                <a:latin typeface="Arial"/>
                <a:ea typeface="幼圆"/>
              </a:rPr>
              <a:t>的初值设为</a:t>
            </a:r>
            <a:r>
              <a:rPr lang="en-US" altLang="zh-CN" sz="2400" b="1" kern="0" dirty="0">
                <a:solidFill>
                  <a:srgbClr val="333399"/>
                </a:solidFill>
                <a:latin typeface="Arial"/>
                <a:ea typeface="幼圆"/>
              </a:rPr>
              <a:t>0FFH</a:t>
            </a:r>
            <a:r>
              <a:rPr lang="zh-CN" altLang="en-US" sz="2400" b="1" kern="0" dirty="0">
                <a:solidFill>
                  <a:srgbClr val="333399"/>
                </a:solidFill>
                <a:latin typeface="Arial"/>
                <a:ea typeface="幼圆"/>
              </a:rPr>
              <a:t>。</a:t>
            </a:r>
          </a:p>
          <a:p>
            <a:pPr lvl="0" algn="l">
              <a:lnSpc>
                <a:spcPct val="150000"/>
              </a:lnSpc>
              <a:spcBef>
                <a:spcPts val="0"/>
              </a:spcBef>
            </a:pPr>
            <a:r>
              <a:rPr lang="zh-CN" altLang="en-US" sz="2400" b="1" kern="0" dirty="0">
                <a:solidFill>
                  <a:srgbClr val="333399"/>
                </a:solidFill>
                <a:latin typeface="Arial"/>
                <a:ea typeface="幼圆"/>
              </a:rPr>
              <a:t>        方波的周期为</a:t>
            </a:r>
            <a:r>
              <a:rPr lang="en-US" altLang="zh-CN" sz="2400" b="1" kern="0" dirty="0">
                <a:solidFill>
                  <a:srgbClr val="333399"/>
                </a:solidFill>
                <a:latin typeface="Arial"/>
                <a:ea typeface="幼圆"/>
              </a:rPr>
              <a:t>1ms</a:t>
            </a:r>
            <a:r>
              <a:rPr lang="zh-CN" altLang="en-US" sz="2400" b="1" kern="0" dirty="0">
                <a:solidFill>
                  <a:srgbClr val="333399"/>
                </a:solidFill>
                <a:latin typeface="Arial"/>
                <a:ea typeface="幼圆"/>
              </a:rPr>
              <a:t>，则</a:t>
            </a:r>
            <a:r>
              <a:rPr lang="en-US" altLang="zh-CN" sz="2400" b="1" kern="0" dirty="0">
                <a:solidFill>
                  <a:srgbClr val="333399"/>
                </a:solidFill>
                <a:latin typeface="Arial"/>
                <a:ea typeface="幼圆"/>
              </a:rPr>
              <a:t>TH0</a:t>
            </a:r>
            <a:r>
              <a:rPr lang="zh-CN" altLang="en-US" sz="2400" b="1" kern="0" dirty="0">
                <a:solidFill>
                  <a:srgbClr val="333399"/>
                </a:solidFill>
                <a:latin typeface="Arial"/>
                <a:ea typeface="幼圆"/>
              </a:rPr>
              <a:t>的定时时间为</a:t>
            </a:r>
            <a:r>
              <a:rPr lang="en-US" altLang="zh-CN" sz="2400" b="1" kern="0" dirty="0" smtClean="0">
                <a:solidFill>
                  <a:srgbClr val="333399"/>
                </a:solidFill>
                <a:latin typeface="Arial"/>
                <a:ea typeface="幼圆"/>
              </a:rPr>
              <a:t>500</a:t>
            </a:r>
            <a:r>
              <a:rPr lang="en-US" altLang="zh-CN" sz="2400" b="1" kern="0" dirty="0">
                <a:solidFill>
                  <a:srgbClr val="333399"/>
                </a:solidFill>
                <a:latin typeface="Arial"/>
                <a:ea typeface="幼圆"/>
                <a:sym typeface="Symbol"/>
              </a:rPr>
              <a:t>  </a:t>
            </a:r>
            <a:r>
              <a:rPr lang="en-US" altLang="zh-CN" sz="2400" b="1" kern="0" dirty="0" smtClean="0">
                <a:solidFill>
                  <a:srgbClr val="333399"/>
                </a:solidFill>
                <a:latin typeface="Arial"/>
                <a:ea typeface="幼圆"/>
              </a:rPr>
              <a:t>s</a:t>
            </a:r>
            <a:r>
              <a:rPr lang="zh-CN" altLang="en-US" sz="2400" b="1" kern="0" dirty="0">
                <a:solidFill>
                  <a:srgbClr val="333399"/>
                </a:solidFill>
                <a:latin typeface="Arial"/>
                <a:ea typeface="幼圆"/>
              </a:rPr>
              <a:t>。设</a:t>
            </a:r>
            <a:r>
              <a:rPr lang="en-US" altLang="zh-CN" sz="2400" b="1" kern="0" dirty="0">
                <a:solidFill>
                  <a:srgbClr val="333399"/>
                </a:solidFill>
                <a:latin typeface="Arial"/>
                <a:ea typeface="幼圆"/>
              </a:rPr>
              <a:t>TH0</a:t>
            </a:r>
            <a:r>
              <a:rPr lang="zh-CN" altLang="en-US" sz="2400" b="1" kern="0" dirty="0">
                <a:solidFill>
                  <a:srgbClr val="333399"/>
                </a:solidFill>
                <a:latin typeface="Arial"/>
                <a:ea typeface="幼圆"/>
              </a:rPr>
              <a:t>初值为</a:t>
            </a:r>
            <a:r>
              <a:rPr lang="en-US" altLang="zh-CN" sz="2400" b="1" kern="0" dirty="0">
                <a:solidFill>
                  <a:srgbClr val="333399"/>
                </a:solidFill>
                <a:latin typeface="Arial"/>
                <a:ea typeface="幼圆"/>
              </a:rPr>
              <a:t>X</a:t>
            </a:r>
            <a:r>
              <a:rPr lang="zh-CN" altLang="en-US" sz="2400" b="1" kern="0" dirty="0">
                <a:solidFill>
                  <a:srgbClr val="333399"/>
                </a:solidFill>
                <a:latin typeface="Arial"/>
                <a:ea typeface="幼圆"/>
              </a:rPr>
              <a:t>，由式</a:t>
            </a:r>
            <a:r>
              <a:rPr lang="en-US" altLang="zh-CN" sz="2400" b="1" kern="0" dirty="0">
                <a:solidFill>
                  <a:srgbClr val="333399"/>
                </a:solidFill>
                <a:latin typeface="Arial"/>
                <a:ea typeface="幼圆"/>
              </a:rPr>
              <a:t>(9-2)</a:t>
            </a:r>
            <a:r>
              <a:rPr lang="zh-CN" altLang="en-US" sz="2400" b="1" kern="0" dirty="0">
                <a:solidFill>
                  <a:srgbClr val="333399"/>
                </a:solidFill>
                <a:latin typeface="Arial"/>
                <a:ea typeface="幼圆"/>
              </a:rPr>
              <a:t>可得</a:t>
            </a:r>
            <a:r>
              <a:rPr lang="en-US" altLang="zh-CN" sz="2400" b="1" kern="0" dirty="0">
                <a:solidFill>
                  <a:srgbClr val="333399"/>
                </a:solidFill>
                <a:latin typeface="Arial"/>
                <a:ea typeface="幼圆"/>
              </a:rPr>
              <a:t>X = 2</a:t>
            </a:r>
            <a:r>
              <a:rPr lang="en-US" altLang="zh-CN" sz="2400" kern="1000" baseline="30000" dirty="0">
                <a:latin typeface="Times New Roman"/>
                <a:ea typeface="宋体"/>
              </a:rPr>
              <a:t>8 </a:t>
            </a:r>
            <a:r>
              <a:rPr lang="en-US" altLang="zh-CN" sz="2400" b="1" kern="0" dirty="0" smtClean="0">
                <a:solidFill>
                  <a:srgbClr val="333399"/>
                </a:solidFill>
                <a:latin typeface="Arial"/>
                <a:ea typeface="幼圆"/>
              </a:rPr>
              <a:t>-6×10</a:t>
            </a:r>
            <a:r>
              <a:rPr lang="en-US" altLang="zh-CN" sz="2400" kern="1000" baseline="30000" dirty="0" smtClean="0">
                <a:solidFill>
                  <a:srgbClr val="000000"/>
                </a:solidFill>
                <a:latin typeface="Times New Roman"/>
                <a:ea typeface="宋体"/>
              </a:rPr>
              <a:t>6 </a:t>
            </a:r>
            <a:r>
              <a:rPr lang="en-US" altLang="zh-CN" sz="2400" b="1" kern="0" dirty="0" smtClean="0">
                <a:solidFill>
                  <a:srgbClr val="333399"/>
                </a:solidFill>
                <a:latin typeface="Arial"/>
                <a:ea typeface="幼圆"/>
              </a:rPr>
              <a:t>×500× 10</a:t>
            </a:r>
            <a:r>
              <a:rPr lang="en-US" altLang="zh-CN" sz="2400" kern="1000" baseline="30000" dirty="0" smtClean="0">
                <a:solidFill>
                  <a:srgbClr val="000000"/>
                </a:solidFill>
                <a:latin typeface="Times New Roman"/>
                <a:ea typeface="宋体"/>
              </a:rPr>
              <a:t>-6</a:t>
            </a:r>
            <a:r>
              <a:rPr lang="en-US" altLang="zh-CN" sz="2400" b="1" kern="0" dirty="0" smtClean="0">
                <a:solidFill>
                  <a:srgbClr val="333399"/>
                </a:solidFill>
                <a:latin typeface="Arial"/>
                <a:ea typeface="幼圆"/>
              </a:rPr>
              <a:t>/12 </a:t>
            </a:r>
            <a:r>
              <a:rPr lang="en-US" altLang="zh-CN" sz="2400" b="1" kern="0" dirty="0">
                <a:solidFill>
                  <a:srgbClr val="333399"/>
                </a:solidFill>
                <a:latin typeface="Arial"/>
                <a:ea typeface="幼圆"/>
              </a:rPr>
              <a:t>= 6 = 06H</a:t>
            </a:r>
            <a:r>
              <a:rPr lang="zh-CN" altLang="en-US" sz="2400" b="1" kern="0" dirty="0" smtClean="0">
                <a:solidFill>
                  <a:srgbClr val="333399"/>
                </a:solidFill>
                <a:latin typeface="Arial"/>
                <a:ea typeface="幼圆"/>
              </a:rPr>
              <a:t>，        </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即</a:t>
            </a:r>
            <a:r>
              <a:rPr lang="en-US" altLang="zh-CN" sz="2400" b="1" kern="0" dirty="0">
                <a:solidFill>
                  <a:srgbClr val="333399"/>
                </a:solidFill>
                <a:latin typeface="Arial"/>
                <a:ea typeface="幼圆"/>
              </a:rPr>
              <a:t>TH0</a:t>
            </a:r>
            <a:r>
              <a:rPr lang="zh-CN" altLang="en-US" sz="2400" b="1" kern="0" dirty="0">
                <a:solidFill>
                  <a:srgbClr val="333399"/>
                </a:solidFill>
                <a:latin typeface="Arial"/>
                <a:ea typeface="幼圆"/>
              </a:rPr>
              <a:t>的初值为</a:t>
            </a:r>
            <a:r>
              <a:rPr lang="en-US" altLang="zh-CN" sz="2400" b="1" kern="0" dirty="0">
                <a:solidFill>
                  <a:srgbClr val="333399"/>
                </a:solidFill>
                <a:latin typeface="Arial"/>
                <a:ea typeface="幼圆"/>
              </a:rPr>
              <a:t>06H</a:t>
            </a:r>
            <a:r>
              <a:rPr lang="zh-CN" altLang="en-US" sz="2400" b="1" kern="0" dirty="0">
                <a:solidFill>
                  <a:srgbClr val="333399"/>
                </a:solidFill>
                <a:latin typeface="Arial"/>
                <a:ea typeface="幼圆"/>
              </a:rPr>
              <a:t>。</a:t>
            </a:r>
          </a:p>
          <a:p>
            <a:pPr lvl="0" algn="l">
              <a:lnSpc>
                <a:spcPct val="150000"/>
              </a:lnSpc>
              <a:spcBef>
                <a:spcPts val="0"/>
              </a:spcBef>
            </a:pPr>
            <a:endParaRPr lang="zh-CN" altLang="en-US" sz="2400" b="1" kern="0" dirty="0">
              <a:solidFill>
                <a:srgbClr val="333399"/>
              </a:solidFill>
              <a:latin typeface="Arial"/>
              <a:ea typeface="幼圆"/>
            </a:endParaRPr>
          </a:p>
        </p:txBody>
      </p:sp>
    </p:spTree>
    <p:extLst>
      <p:ext uri="{BB962C8B-B14F-4D97-AF65-F5344CB8AC3E}">
        <p14:creationId xmlns:p14="http://schemas.microsoft.com/office/powerpoint/2010/main" val="2136334391"/>
      </p:ext>
    </p:extLst>
  </p:cSld>
  <p:clrMapOvr>
    <a:masterClrMapping/>
  </p:clrMapOvr>
  <p:transition>
    <p:random/>
    <p:sndAc>
      <p:stSnd>
        <p:snd r:embed="rId2" name="camera.wav"/>
      </p:stSnd>
    </p:sndAc>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64</a:t>
            </a:fld>
            <a:endParaRPr lang="en-US" altLang="zh-CN" dirty="0"/>
          </a:p>
        </p:txBody>
      </p:sp>
      <p:sp>
        <p:nvSpPr>
          <p:cNvPr id="4" name="矩形 3"/>
          <p:cNvSpPr/>
          <p:nvPr/>
        </p:nvSpPr>
        <p:spPr>
          <a:xfrm>
            <a:off x="-1" y="567332"/>
            <a:ext cx="9236765" cy="6001643"/>
          </a:xfrm>
          <a:prstGeom prst="rect">
            <a:avLst/>
          </a:prstGeom>
        </p:spPr>
        <p:txBody>
          <a:bodyPr wrap="square">
            <a:spAutoFit/>
          </a:bodyPr>
          <a:lstStyle/>
          <a:p>
            <a:pPr algn="l"/>
            <a:r>
              <a:rPr lang="zh-CN" altLang="en-US" sz="2400" dirty="0" smtClean="0"/>
              <a:t>      </a:t>
            </a:r>
            <a:r>
              <a:rPr lang="zh-CN" altLang="en-US" sz="2400" b="1" dirty="0" smtClean="0">
                <a:solidFill>
                  <a:srgbClr val="0000FF"/>
                </a:solidFill>
              </a:rPr>
              <a:t>（</a:t>
            </a:r>
            <a:r>
              <a:rPr lang="en-US" altLang="zh-CN" sz="2400" b="1" dirty="0">
                <a:solidFill>
                  <a:srgbClr val="0000FF"/>
                </a:solidFill>
              </a:rPr>
              <a:t>3</a:t>
            </a:r>
            <a:r>
              <a:rPr lang="zh-CN" altLang="en-US" sz="2400" b="1" dirty="0">
                <a:solidFill>
                  <a:srgbClr val="0000FF"/>
                </a:solidFill>
              </a:rPr>
              <a:t>）程序清单</a:t>
            </a:r>
          </a:p>
          <a:p>
            <a:pPr algn="l"/>
            <a:r>
              <a:rPr lang="zh-CN" altLang="en-US" sz="2400" dirty="0"/>
              <a:t>	 	</a:t>
            </a:r>
            <a:r>
              <a:rPr lang="en-US" altLang="zh-CN" sz="2400" dirty="0" smtClean="0"/>
              <a:t>ORG</a:t>
            </a:r>
            <a:r>
              <a:rPr lang="en-US" altLang="zh-CN" sz="2400" dirty="0"/>
              <a:t>	</a:t>
            </a:r>
            <a:r>
              <a:rPr lang="en-US" altLang="zh-CN" sz="2400" dirty="0" smtClean="0"/>
              <a:t>0000H</a:t>
            </a:r>
            <a:endParaRPr lang="en-US" altLang="zh-CN" sz="2400" dirty="0"/>
          </a:p>
          <a:p>
            <a:pPr algn="l"/>
            <a:r>
              <a:rPr lang="en-US" altLang="zh-CN" sz="2400" dirty="0"/>
              <a:t>RESET</a:t>
            </a:r>
            <a:r>
              <a:rPr lang="zh-CN" altLang="en-US" sz="2400" dirty="0"/>
              <a:t>：	</a:t>
            </a:r>
            <a:r>
              <a:rPr lang="en-US" altLang="zh-CN" sz="2400" dirty="0"/>
              <a:t>LJMP	MAIN		</a:t>
            </a:r>
            <a:r>
              <a:rPr lang="en-US" altLang="zh-CN" sz="2400" dirty="0" smtClean="0"/>
              <a:t>           </a:t>
            </a:r>
            <a:r>
              <a:rPr lang="zh-CN" altLang="en-US" sz="2400" dirty="0" smtClean="0"/>
              <a:t>；</a:t>
            </a:r>
            <a:r>
              <a:rPr lang="zh-CN" altLang="en-US" sz="2400" dirty="0"/>
              <a:t>复位入口转主程序</a:t>
            </a:r>
          </a:p>
          <a:p>
            <a:pPr algn="l"/>
            <a:r>
              <a:rPr lang="zh-CN" altLang="en-US" sz="2400" dirty="0"/>
              <a:t>		</a:t>
            </a:r>
            <a:r>
              <a:rPr lang="en-US" altLang="zh-CN" sz="2400" dirty="0" smtClean="0"/>
              <a:t>ORG</a:t>
            </a:r>
            <a:r>
              <a:rPr lang="en-US" altLang="zh-CN" sz="2400" dirty="0"/>
              <a:t>	</a:t>
            </a:r>
            <a:r>
              <a:rPr lang="en-US" altLang="zh-CN" sz="2400" dirty="0" smtClean="0"/>
              <a:t>000BH</a:t>
            </a:r>
            <a:endParaRPr lang="en-US" altLang="zh-CN" sz="2400" dirty="0"/>
          </a:p>
          <a:p>
            <a:pPr algn="l"/>
            <a:r>
              <a:rPr lang="en-US" altLang="zh-CN" sz="2400" dirty="0"/>
              <a:t>		</a:t>
            </a:r>
            <a:r>
              <a:rPr lang="en-US" altLang="zh-CN" sz="2400" dirty="0" smtClean="0"/>
              <a:t>LJMP</a:t>
            </a:r>
            <a:r>
              <a:rPr lang="en-US" altLang="zh-CN" sz="2400" dirty="0"/>
              <a:t>	TL0INT		</a:t>
            </a:r>
            <a:r>
              <a:rPr lang="zh-CN" altLang="en-US" sz="2400" dirty="0"/>
              <a:t>；转</a:t>
            </a:r>
            <a:r>
              <a:rPr lang="en-US" altLang="zh-CN" sz="2400" dirty="0"/>
              <a:t>TL0</a:t>
            </a:r>
            <a:r>
              <a:rPr lang="zh-CN" altLang="en-US" sz="2400" dirty="0"/>
              <a:t>中断服务程序</a:t>
            </a:r>
          </a:p>
          <a:p>
            <a:pPr algn="l"/>
            <a:r>
              <a:rPr lang="zh-CN" altLang="en-US" sz="2400" dirty="0"/>
              <a:t>		</a:t>
            </a:r>
            <a:r>
              <a:rPr lang="en-US" altLang="zh-CN" sz="2400" dirty="0" smtClean="0"/>
              <a:t>ORG</a:t>
            </a:r>
            <a:r>
              <a:rPr lang="en-US" altLang="zh-CN" sz="2400" dirty="0"/>
              <a:t>	</a:t>
            </a:r>
            <a:r>
              <a:rPr lang="en-US" altLang="zh-CN" sz="2400" dirty="0" smtClean="0"/>
              <a:t>001BH</a:t>
            </a:r>
            <a:endParaRPr lang="en-US" altLang="zh-CN" sz="2400" dirty="0"/>
          </a:p>
          <a:p>
            <a:pPr algn="l"/>
            <a:r>
              <a:rPr lang="en-US" altLang="zh-CN" sz="2400" dirty="0"/>
              <a:t>		</a:t>
            </a:r>
            <a:r>
              <a:rPr lang="en-US" altLang="zh-CN" sz="2400" dirty="0" smtClean="0"/>
              <a:t>LJMP</a:t>
            </a:r>
            <a:r>
              <a:rPr lang="en-US" altLang="zh-CN" sz="2400" dirty="0"/>
              <a:t>	TH0INT		</a:t>
            </a:r>
            <a:r>
              <a:rPr lang="zh-CN" altLang="en-US" sz="2400" dirty="0"/>
              <a:t>；转</a:t>
            </a:r>
            <a:r>
              <a:rPr lang="en-US" altLang="zh-CN" sz="2400" dirty="0"/>
              <a:t>TH0</a:t>
            </a:r>
            <a:r>
              <a:rPr lang="zh-CN" altLang="en-US" sz="2400" dirty="0"/>
              <a:t>中断服务程序</a:t>
            </a:r>
          </a:p>
          <a:p>
            <a:pPr algn="l"/>
            <a:r>
              <a:rPr lang="zh-CN" altLang="en-US" sz="2400" dirty="0"/>
              <a:t>		</a:t>
            </a:r>
            <a:r>
              <a:rPr lang="en-US" altLang="zh-CN" sz="2400" dirty="0" smtClean="0"/>
              <a:t>ORG</a:t>
            </a:r>
            <a:r>
              <a:rPr lang="en-US" altLang="zh-CN" sz="2400" dirty="0"/>
              <a:t>	</a:t>
            </a:r>
            <a:r>
              <a:rPr lang="en-US" altLang="zh-CN" sz="2400" dirty="0" smtClean="0"/>
              <a:t>0100H</a:t>
            </a:r>
            <a:endParaRPr lang="en-US" altLang="zh-CN" sz="2400" dirty="0"/>
          </a:p>
          <a:p>
            <a:pPr algn="l"/>
            <a:r>
              <a:rPr lang="en-US" altLang="zh-CN" sz="2400" dirty="0"/>
              <a:t>MAIN</a:t>
            </a:r>
            <a:r>
              <a:rPr lang="zh-CN" altLang="en-US" sz="2400" dirty="0"/>
              <a:t>：	</a:t>
            </a:r>
            <a:r>
              <a:rPr lang="en-US" altLang="zh-CN" sz="2400" dirty="0"/>
              <a:t>MOV	</a:t>
            </a:r>
            <a:r>
              <a:rPr lang="en-US" altLang="zh-CN" sz="2400" dirty="0" smtClean="0"/>
              <a:t>SP</a:t>
            </a:r>
            <a:r>
              <a:rPr lang="zh-CN" altLang="en-US" sz="2400" dirty="0"/>
              <a:t>，</a:t>
            </a:r>
            <a:r>
              <a:rPr lang="en-US" altLang="zh-CN" sz="2400" dirty="0"/>
              <a:t>#60H		</a:t>
            </a:r>
            <a:r>
              <a:rPr lang="zh-CN" altLang="en-US" sz="2400" dirty="0"/>
              <a:t>；设置堆栈指针</a:t>
            </a:r>
          </a:p>
          <a:p>
            <a:pPr algn="l"/>
            <a:r>
              <a:rPr lang="zh-CN" altLang="en-US" sz="2400" dirty="0"/>
              <a:t>		</a:t>
            </a:r>
            <a:r>
              <a:rPr lang="en-US" altLang="zh-CN" sz="2400" dirty="0" smtClean="0"/>
              <a:t>MOV</a:t>
            </a:r>
            <a:r>
              <a:rPr lang="en-US" altLang="zh-CN" sz="2400" dirty="0"/>
              <a:t>	</a:t>
            </a:r>
            <a:r>
              <a:rPr lang="en-US" altLang="zh-CN" sz="2400" dirty="0" smtClean="0"/>
              <a:t>TMOD</a:t>
            </a:r>
            <a:r>
              <a:rPr lang="zh-CN" altLang="en-US" sz="2400" dirty="0"/>
              <a:t>，</a:t>
            </a:r>
            <a:r>
              <a:rPr lang="en-US" altLang="zh-CN" sz="2400" dirty="0"/>
              <a:t>#07H	</a:t>
            </a:r>
            <a:r>
              <a:rPr lang="zh-CN" altLang="en-US" sz="2400" dirty="0"/>
              <a:t>；设置</a:t>
            </a:r>
            <a:r>
              <a:rPr lang="en-US" altLang="zh-CN" sz="2400" dirty="0"/>
              <a:t>T0</a:t>
            </a:r>
            <a:r>
              <a:rPr lang="zh-CN" altLang="en-US" sz="2400" dirty="0"/>
              <a:t>处于工作方式</a:t>
            </a:r>
          </a:p>
          <a:p>
            <a:pPr algn="l"/>
            <a:r>
              <a:rPr lang="zh-CN" altLang="en-US" sz="2400" dirty="0"/>
              <a:t>		</a:t>
            </a:r>
            <a:r>
              <a:rPr lang="en-US" altLang="zh-CN" sz="2400" dirty="0" smtClean="0"/>
              <a:t>MOV</a:t>
            </a:r>
            <a:r>
              <a:rPr lang="en-US" altLang="zh-CN" sz="2400" dirty="0"/>
              <a:t>	</a:t>
            </a:r>
            <a:r>
              <a:rPr lang="en-US" altLang="zh-CN" sz="2400" dirty="0" smtClean="0"/>
              <a:t>TL0</a:t>
            </a:r>
            <a:r>
              <a:rPr lang="zh-CN" altLang="en-US" sz="2400" dirty="0"/>
              <a:t>，</a:t>
            </a:r>
            <a:r>
              <a:rPr lang="en-US" altLang="zh-CN" sz="2400" dirty="0"/>
              <a:t>#0FFH	</a:t>
            </a:r>
            <a:r>
              <a:rPr lang="en-US" altLang="zh-CN" sz="2400" dirty="0" smtClean="0"/>
              <a:t>           </a:t>
            </a:r>
            <a:r>
              <a:rPr lang="zh-CN" altLang="en-US" sz="2400" dirty="0" smtClean="0"/>
              <a:t>；</a:t>
            </a:r>
            <a:r>
              <a:rPr lang="en-US" altLang="zh-CN" sz="2400" dirty="0"/>
              <a:t>TL0</a:t>
            </a:r>
            <a:r>
              <a:rPr lang="zh-CN" altLang="en-US" sz="2400" dirty="0"/>
              <a:t>置初值</a:t>
            </a:r>
          </a:p>
          <a:p>
            <a:pPr algn="l"/>
            <a:r>
              <a:rPr lang="zh-CN" altLang="en-US" sz="2400" dirty="0"/>
              <a:t>		</a:t>
            </a:r>
            <a:r>
              <a:rPr lang="en-US" altLang="zh-CN" sz="2400" dirty="0" smtClean="0"/>
              <a:t>MOV</a:t>
            </a:r>
            <a:r>
              <a:rPr lang="en-US" altLang="zh-CN" sz="2400" dirty="0"/>
              <a:t>	</a:t>
            </a:r>
            <a:r>
              <a:rPr lang="en-US" altLang="zh-CN" sz="2400" dirty="0" smtClean="0"/>
              <a:t>TH0</a:t>
            </a:r>
            <a:r>
              <a:rPr lang="zh-CN" altLang="en-US" sz="2400" dirty="0"/>
              <a:t>，</a:t>
            </a:r>
            <a:r>
              <a:rPr lang="en-US" altLang="zh-CN" sz="2400" dirty="0"/>
              <a:t>#06H  	</a:t>
            </a:r>
            <a:r>
              <a:rPr lang="en-US" altLang="zh-CN" sz="2400" dirty="0" smtClean="0"/>
              <a:t>            </a:t>
            </a:r>
            <a:r>
              <a:rPr lang="zh-CN" altLang="en-US" sz="2400" dirty="0" smtClean="0"/>
              <a:t>；</a:t>
            </a:r>
            <a:r>
              <a:rPr lang="en-US" altLang="zh-CN" sz="2400" dirty="0"/>
              <a:t>TH0</a:t>
            </a:r>
            <a:r>
              <a:rPr lang="zh-CN" altLang="en-US" sz="2400" dirty="0"/>
              <a:t>置初值</a:t>
            </a:r>
          </a:p>
          <a:p>
            <a:pPr algn="l"/>
            <a:r>
              <a:rPr lang="zh-CN" altLang="en-US" sz="2400" dirty="0"/>
              <a:t>		</a:t>
            </a:r>
            <a:r>
              <a:rPr lang="en-US" altLang="zh-CN" sz="2400" dirty="0" smtClean="0"/>
              <a:t>SETB</a:t>
            </a:r>
            <a:r>
              <a:rPr lang="en-US" altLang="zh-CN" sz="2400" dirty="0"/>
              <a:t>	TR0			</a:t>
            </a:r>
            <a:r>
              <a:rPr lang="zh-CN" altLang="en-US" sz="2400" dirty="0"/>
              <a:t>；启动</a:t>
            </a:r>
            <a:r>
              <a:rPr lang="en-US" altLang="zh-CN" sz="2400" dirty="0"/>
              <a:t>TL0</a:t>
            </a:r>
          </a:p>
          <a:p>
            <a:pPr algn="l"/>
            <a:r>
              <a:rPr lang="en-US" altLang="zh-CN" sz="2400" dirty="0"/>
              <a:t>		</a:t>
            </a:r>
            <a:r>
              <a:rPr lang="en-US" altLang="zh-CN" sz="2400" dirty="0" smtClean="0"/>
              <a:t>SETB</a:t>
            </a:r>
            <a:r>
              <a:rPr lang="en-US" altLang="zh-CN" sz="2400" dirty="0"/>
              <a:t>	ET0			</a:t>
            </a:r>
            <a:r>
              <a:rPr lang="zh-CN" altLang="en-US" sz="2400" dirty="0"/>
              <a:t>；允许</a:t>
            </a:r>
            <a:r>
              <a:rPr lang="en-US" altLang="zh-CN" sz="2400" dirty="0"/>
              <a:t>TL0</a:t>
            </a:r>
            <a:r>
              <a:rPr lang="zh-CN" altLang="en-US" sz="2400" dirty="0"/>
              <a:t>中断</a:t>
            </a:r>
          </a:p>
          <a:p>
            <a:pPr algn="l"/>
            <a:r>
              <a:rPr lang="zh-CN" altLang="en-US" sz="2400" dirty="0"/>
              <a:t>		</a:t>
            </a:r>
            <a:r>
              <a:rPr lang="en-US" altLang="zh-CN" sz="2400" dirty="0" smtClean="0"/>
              <a:t>SETB</a:t>
            </a:r>
            <a:r>
              <a:rPr lang="en-US" altLang="zh-CN" sz="2400" dirty="0"/>
              <a:t>	EA			</a:t>
            </a:r>
            <a:r>
              <a:rPr lang="zh-CN" altLang="en-US" sz="2400" dirty="0"/>
              <a:t>；开中断</a:t>
            </a:r>
          </a:p>
          <a:p>
            <a:pPr algn="l"/>
            <a:r>
              <a:rPr lang="en-US" altLang="zh-CN" sz="2400" dirty="0"/>
              <a:t>HERE</a:t>
            </a:r>
            <a:r>
              <a:rPr lang="zh-CN" altLang="en-US" sz="2400" dirty="0"/>
              <a:t>：	</a:t>
            </a:r>
            <a:r>
              <a:rPr lang="en-US" altLang="zh-CN" sz="2400" dirty="0"/>
              <a:t>AJMP	HERE		</a:t>
            </a:r>
            <a:r>
              <a:rPr lang="zh-CN" altLang="en-US" sz="2400" dirty="0"/>
              <a:t>；动态停机等待</a:t>
            </a:r>
            <a:r>
              <a:rPr lang="zh-CN" altLang="en-US" sz="2400" dirty="0" smtClean="0"/>
              <a:t>中断</a:t>
            </a:r>
            <a:endParaRPr lang="zh-CN" altLang="en-US" sz="2400" dirty="0"/>
          </a:p>
        </p:txBody>
      </p:sp>
    </p:spTree>
    <p:extLst>
      <p:ext uri="{BB962C8B-B14F-4D97-AF65-F5344CB8AC3E}">
        <p14:creationId xmlns:p14="http://schemas.microsoft.com/office/powerpoint/2010/main" val="3584774720"/>
      </p:ext>
    </p:extLst>
  </p:cSld>
  <p:clrMapOvr>
    <a:masterClrMapping/>
  </p:clrMapOvr>
  <p:transition>
    <p:random/>
    <p:sndAc>
      <p:stSnd>
        <p:snd r:embed="rId2" name="camera.wav"/>
      </p:stSnd>
    </p:sndAc>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65</a:t>
            </a:fld>
            <a:endParaRPr lang="en-US" altLang="zh-CN" dirty="0"/>
          </a:p>
        </p:txBody>
      </p:sp>
      <p:sp>
        <p:nvSpPr>
          <p:cNvPr id="6" name="矩形 5"/>
          <p:cNvSpPr/>
          <p:nvPr/>
        </p:nvSpPr>
        <p:spPr>
          <a:xfrm>
            <a:off x="0" y="681699"/>
            <a:ext cx="9144000" cy="3046988"/>
          </a:xfrm>
          <a:prstGeom prst="rect">
            <a:avLst/>
          </a:prstGeom>
        </p:spPr>
        <p:txBody>
          <a:bodyPr wrap="square">
            <a:spAutoFit/>
          </a:bodyPr>
          <a:lstStyle/>
          <a:p>
            <a:pPr lvl="0" algn="l"/>
            <a:r>
              <a:rPr lang="en-US" altLang="zh-CN" sz="2400" dirty="0">
                <a:solidFill>
                  <a:srgbClr val="000000"/>
                </a:solidFill>
              </a:rPr>
              <a:t>TL0INT</a:t>
            </a:r>
            <a:r>
              <a:rPr lang="zh-CN" altLang="en-US" sz="2400" dirty="0" smtClean="0">
                <a:solidFill>
                  <a:srgbClr val="000000"/>
                </a:solidFill>
              </a:rPr>
              <a:t>：</a:t>
            </a:r>
            <a:r>
              <a:rPr lang="en-US" altLang="zh-CN" sz="2400" dirty="0" smtClean="0">
                <a:solidFill>
                  <a:srgbClr val="000000"/>
                </a:solidFill>
              </a:rPr>
              <a:t>CLR     TR0</a:t>
            </a:r>
            <a:r>
              <a:rPr lang="en-US" altLang="zh-CN" sz="2400" dirty="0">
                <a:solidFill>
                  <a:srgbClr val="000000"/>
                </a:solidFill>
              </a:rPr>
              <a:t>	</a:t>
            </a:r>
            <a:r>
              <a:rPr lang="en-US" altLang="zh-CN" sz="2400" dirty="0" smtClean="0">
                <a:solidFill>
                  <a:srgbClr val="000000"/>
                </a:solidFill>
              </a:rPr>
              <a:t>       </a:t>
            </a:r>
            <a:r>
              <a:rPr lang="zh-CN" altLang="en-US" sz="2400" dirty="0" smtClean="0">
                <a:solidFill>
                  <a:srgbClr val="000000"/>
                </a:solidFill>
              </a:rPr>
              <a:t>；</a:t>
            </a:r>
            <a:r>
              <a:rPr lang="en-US" altLang="zh-CN" sz="2400" dirty="0">
                <a:solidFill>
                  <a:srgbClr val="000000"/>
                </a:solidFill>
              </a:rPr>
              <a:t>TL0</a:t>
            </a:r>
            <a:r>
              <a:rPr lang="zh-CN" altLang="en-US" sz="2400" dirty="0">
                <a:solidFill>
                  <a:srgbClr val="000000"/>
                </a:solidFill>
              </a:rPr>
              <a:t>中断服务程序，停止</a:t>
            </a:r>
            <a:r>
              <a:rPr lang="en-US" altLang="zh-CN" sz="2400" dirty="0">
                <a:solidFill>
                  <a:srgbClr val="000000"/>
                </a:solidFill>
              </a:rPr>
              <a:t>TL0</a:t>
            </a:r>
            <a:r>
              <a:rPr lang="zh-CN" altLang="en-US" sz="2400" dirty="0">
                <a:solidFill>
                  <a:srgbClr val="000000"/>
                </a:solidFill>
              </a:rPr>
              <a:t>计数</a:t>
            </a:r>
          </a:p>
          <a:p>
            <a:pPr lvl="0" algn="l"/>
            <a:r>
              <a:rPr lang="en-US" altLang="zh-CN" sz="2400" dirty="0" smtClean="0">
                <a:solidFill>
                  <a:srgbClr val="000000"/>
                </a:solidFill>
              </a:rPr>
              <a:t>                SETB   TR1</a:t>
            </a:r>
            <a:r>
              <a:rPr lang="en-US" altLang="zh-CN" sz="2400" dirty="0">
                <a:solidFill>
                  <a:srgbClr val="000000"/>
                </a:solidFill>
              </a:rPr>
              <a:t>	</a:t>
            </a:r>
            <a:r>
              <a:rPr lang="en-US" altLang="zh-CN" sz="2400" dirty="0" smtClean="0">
                <a:solidFill>
                  <a:srgbClr val="000000"/>
                </a:solidFill>
              </a:rPr>
              <a:t>       </a:t>
            </a:r>
            <a:r>
              <a:rPr lang="zh-CN" altLang="en-US" sz="2400" dirty="0">
                <a:solidFill>
                  <a:srgbClr val="000000"/>
                </a:solidFill>
              </a:rPr>
              <a:t>；启动</a:t>
            </a:r>
            <a:r>
              <a:rPr lang="en-US" altLang="zh-CN" sz="2400" dirty="0">
                <a:solidFill>
                  <a:srgbClr val="000000"/>
                </a:solidFill>
              </a:rPr>
              <a:t>TH0</a:t>
            </a:r>
            <a:r>
              <a:rPr lang="zh-CN" altLang="en-US" sz="2400" dirty="0">
                <a:solidFill>
                  <a:srgbClr val="000000"/>
                </a:solidFill>
              </a:rPr>
              <a:t>定时</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SETB   ET1</a:t>
            </a:r>
            <a:r>
              <a:rPr lang="en-US" altLang="zh-CN" sz="2400" dirty="0">
                <a:solidFill>
                  <a:srgbClr val="000000"/>
                </a:solidFill>
              </a:rPr>
              <a:t>	</a:t>
            </a:r>
            <a:r>
              <a:rPr lang="en-US" altLang="zh-CN" sz="2400" dirty="0" smtClean="0">
                <a:solidFill>
                  <a:srgbClr val="000000"/>
                </a:solidFill>
              </a:rPr>
              <a:t>       </a:t>
            </a:r>
            <a:r>
              <a:rPr lang="zh-CN" altLang="en-US" sz="2400" dirty="0" smtClean="0">
                <a:solidFill>
                  <a:srgbClr val="000000"/>
                </a:solidFill>
              </a:rPr>
              <a:t>；</a:t>
            </a:r>
            <a:r>
              <a:rPr lang="zh-CN" altLang="en-US" sz="2400" dirty="0">
                <a:solidFill>
                  <a:srgbClr val="000000"/>
                </a:solidFill>
              </a:rPr>
              <a:t>允许</a:t>
            </a:r>
            <a:r>
              <a:rPr lang="en-US" altLang="zh-CN" sz="2400" dirty="0">
                <a:solidFill>
                  <a:srgbClr val="000000"/>
                </a:solidFill>
              </a:rPr>
              <a:t>TH0</a:t>
            </a:r>
            <a:r>
              <a:rPr lang="zh-CN" altLang="en-US" sz="2400" dirty="0">
                <a:solidFill>
                  <a:srgbClr val="000000"/>
                </a:solidFill>
              </a:rPr>
              <a:t>中断</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RETI</a:t>
            </a:r>
            <a:r>
              <a:rPr lang="en-US" altLang="zh-CN" sz="2400" dirty="0">
                <a:solidFill>
                  <a:srgbClr val="000000"/>
                </a:solidFill>
              </a:rPr>
              <a:t>			</a:t>
            </a:r>
          </a:p>
          <a:p>
            <a:pPr lvl="0" algn="l"/>
            <a:r>
              <a:rPr lang="en-US" altLang="zh-CN" sz="2400" dirty="0">
                <a:solidFill>
                  <a:srgbClr val="000000"/>
                </a:solidFill>
              </a:rPr>
              <a:t>TH0INT</a:t>
            </a:r>
            <a:r>
              <a:rPr lang="zh-CN" altLang="en-US" sz="2400" dirty="0" smtClean="0">
                <a:solidFill>
                  <a:srgbClr val="000000"/>
                </a:solidFill>
              </a:rPr>
              <a:t>：</a:t>
            </a:r>
            <a:r>
              <a:rPr lang="en-US" altLang="zh-CN" sz="2400" dirty="0" smtClean="0">
                <a:solidFill>
                  <a:srgbClr val="000000"/>
                </a:solidFill>
              </a:rPr>
              <a:t>MOV   TH0</a:t>
            </a:r>
            <a:r>
              <a:rPr lang="zh-CN" altLang="en-US" sz="2400" dirty="0">
                <a:solidFill>
                  <a:srgbClr val="000000"/>
                </a:solidFill>
              </a:rPr>
              <a:t>，</a:t>
            </a:r>
            <a:r>
              <a:rPr lang="en-US" altLang="zh-CN" sz="2400" dirty="0">
                <a:solidFill>
                  <a:srgbClr val="000000"/>
                </a:solidFill>
              </a:rPr>
              <a:t>#06H   </a:t>
            </a:r>
            <a:r>
              <a:rPr lang="zh-CN" altLang="en-US" sz="2400" dirty="0" smtClean="0">
                <a:solidFill>
                  <a:srgbClr val="000000"/>
                </a:solidFill>
              </a:rPr>
              <a:t>；</a:t>
            </a:r>
            <a:r>
              <a:rPr lang="en-US" altLang="zh-CN" sz="2400" dirty="0">
                <a:solidFill>
                  <a:srgbClr val="000000"/>
                </a:solidFill>
              </a:rPr>
              <a:t>TL0</a:t>
            </a:r>
            <a:r>
              <a:rPr lang="zh-CN" altLang="en-US" sz="2400" dirty="0">
                <a:solidFill>
                  <a:srgbClr val="000000"/>
                </a:solidFill>
              </a:rPr>
              <a:t>中断服务程序，重载</a:t>
            </a:r>
            <a:r>
              <a:rPr lang="en-US" altLang="zh-CN" sz="2400" dirty="0">
                <a:solidFill>
                  <a:srgbClr val="000000"/>
                </a:solidFill>
              </a:rPr>
              <a:t>TH0</a:t>
            </a:r>
            <a:r>
              <a:rPr lang="zh-CN" altLang="en-US" sz="2400" dirty="0">
                <a:solidFill>
                  <a:srgbClr val="000000"/>
                </a:solidFill>
              </a:rPr>
              <a:t>初值</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CPL     P1.0</a:t>
            </a:r>
            <a:r>
              <a:rPr lang="en-US" altLang="zh-CN" sz="2400" dirty="0">
                <a:solidFill>
                  <a:srgbClr val="000000"/>
                </a:solidFill>
              </a:rPr>
              <a:t>	</a:t>
            </a:r>
            <a:r>
              <a:rPr lang="en-US" altLang="zh-CN" sz="2400" dirty="0" smtClean="0">
                <a:solidFill>
                  <a:srgbClr val="000000"/>
                </a:solidFill>
              </a:rPr>
              <a:t>       </a:t>
            </a:r>
            <a:r>
              <a:rPr lang="zh-CN" altLang="en-US" sz="2400" dirty="0" smtClean="0">
                <a:solidFill>
                  <a:srgbClr val="000000"/>
                </a:solidFill>
              </a:rPr>
              <a:t>；</a:t>
            </a:r>
            <a:r>
              <a:rPr lang="en-US" altLang="zh-CN" sz="2400" dirty="0">
                <a:solidFill>
                  <a:srgbClr val="000000"/>
                </a:solidFill>
              </a:rPr>
              <a:t>P1.0</a:t>
            </a:r>
            <a:r>
              <a:rPr lang="zh-CN" altLang="en-US" sz="2400" dirty="0">
                <a:solidFill>
                  <a:srgbClr val="000000"/>
                </a:solidFill>
              </a:rPr>
              <a:t>取反</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RETI</a:t>
            </a:r>
            <a:endParaRPr lang="en-US" altLang="zh-CN" sz="2400" dirty="0">
              <a:solidFill>
                <a:srgbClr val="000000"/>
              </a:solidFill>
            </a:endParaRPr>
          </a:p>
          <a:p>
            <a:pPr lvl="0" algn="l"/>
            <a:r>
              <a:rPr lang="en-US" altLang="zh-CN" sz="2400" dirty="0">
                <a:solidFill>
                  <a:srgbClr val="000000"/>
                </a:solidFill>
              </a:rPr>
              <a:t>	</a:t>
            </a:r>
            <a:r>
              <a:rPr lang="en-US" altLang="zh-CN" sz="2400" dirty="0" smtClean="0">
                <a:solidFill>
                  <a:srgbClr val="000000"/>
                </a:solidFill>
              </a:rPr>
              <a:t>     END</a:t>
            </a:r>
            <a:endParaRPr lang="en-US" altLang="zh-CN" sz="2400" dirty="0">
              <a:solidFill>
                <a:srgbClr val="000000"/>
              </a:solidFill>
            </a:endParaRPr>
          </a:p>
        </p:txBody>
      </p:sp>
    </p:spTree>
    <p:extLst>
      <p:ext uri="{BB962C8B-B14F-4D97-AF65-F5344CB8AC3E}">
        <p14:creationId xmlns:p14="http://schemas.microsoft.com/office/powerpoint/2010/main" val="1185451126"/>
      </p:ext>
    </p:extLst>
  </p:cSld>
  <p:clrMapOvr>
    <a:masterClrMapping/>
  </p:clrMapOvr>
  <p:transition>
    <p:random/>
    <p:sndAc>
      <p:stSnd>
        <p:snd r:embed="rId2" name="camera.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66</a:t>
            </a:fld>
            <a:endParaRPr lang="en-US" altLang="zh-CN" dirty="0"/>
          </a:p>
        </p:txBody>
      </p:sp>
      <p:sp>
        <p:nvSpPr>
          <p:cNvPr id="4" name="矩形 3"/>
          <p:cNvSpPr/>
          <p:nvPr/>
        </p:nvSpPr>
        <p:spPr>
          <a:xfrm>
            <a:off x="0" y="596429"/>
            <a:ext cx="9144000" cy="5940088"/>
          </a:xfrm>
          <a:prstGeom prst="rect">
            <a:avLst/>
          </a:prstGeom>
        </p:spPr>
        <p:txBody>
          <a:bodyPr wrap="square">
            <a:spAutoFit/>
          </a:bodyPr>
          <a:lstStyle/>
          <a:p>
            <a:pPr algn="l"/>
            <a:r>
              <a:rPr lang="en-US" altLang="zh-CN" sz="2000" b="1" dirty="0">
                <a:solidFill>
                  <a:srgbClr val="0000FF"/>
                </a:solidFill>
              </a:rPr>
              <a:t>*C51</a:t>
            </a:r>
            <a:r>
              <a:rPr lang="zh-CN" altLang="en-US" sz="2000" b="1" dirty="0">
                <a:solidFill>
                  <a:srgbClr val="0000FF"/>
                </a:solidFill>
              </a:rPr>
              <a:t>源程序</a:t>
            </a:r>
            <a:r>
              <a:rPr lang="zh-CN" altLang="en-US" sz="2000" dirty="0"/>
              <a:t>：</a:t>
            </a:r>
          </a:p>
          <a:p>
            <a:pPr algn="l"/>
            <a:r>
              <a:rPr lang="en-US" altLang="zh-CN" sz="2000" dirty="0"/>
              <a:t>#include&lt;reg51.h&gt;</a:t>
            </a:r>
          </a:p>
          <a:p>
            <a:pPr algn="l"/>
            <a:r>
              <a:rPr lang="en-US" altLang="zh-CN" sz="2000" dirty="0"/>
              <a:t>#define </a:t>
            </a:r>
            <a:r>
              <a:rPr lang="en-US" altLang="zh-CN" sz="2000" dirty="0" err="1"/>
              <a:t>uchar</a:t>
            </a:r>
            <a:r>
              <a:rPr lang="en-US" altLang="zh-CN" sz="2000" dirty="0"/>
              <a:t> unsigned char</a:t>
            </a:r>
          </a:p>
          <a:p>
            <a:pPr algn="l"/>
            <a:r>
              <a:rPr lang="en-US" altLang="zh-CN" sz="2000" dirty="0" err="1"/>
              <a:t>sbit</a:t>
            </a:r>
            <a:r>
              <a:rPr lang="en-US" altLang="zh-CN" sz="2000" dirty="0"/>
              <a:t>	</a:t>
            </a:r>
            <a:r>
              <a:rPr lang="en-US" altLang="zh-CN" sz="2000" dirty="0" err="1"/>
              <a:t>rect_wave</a:t>
            </a:r>
            <a:r>
              <a:rPr lang="en-US" altLang="zh-CN" sz="2000" dirty="0"/>
              <a:t> = P1^0</a:t>
            </a:r>
            <a:r>
              <a:rPr lang="zh-CN" altLang="en-US" sz="2000" dirty="0"/>
              <a:t>；</a:t>
            </a:r>
          </a:p>
          <a:p>
            <a:pPr algn="l"/>
            <a:r>
              <a:rPr lang="en-US" altLang="zh-CN" sz="2000" dirty="0"/>
              <a:t>void main(void)</a:t>
            </a:r>
          </a:p>
          <a:p>
            <a:pPr algn="l"/>
            <a:r>
              <a:rPr lang="en-US" altLang="zh-CN" sz="2000" dirty="0"/>
              <a:t> </a:t>
            </a:r>
            <a:r>
              <a:rPr lang="en-US" altLang="zh-CN" sz="2000" dirty="0" smtClean="0"/>
              <a:t>{</a:t>
            </a:r>
            <a:r>
              <a:rPr lang="en-US" altLang="zh-CN" sz="2000" dirty="0"/>
              <a:t>	</a:t>
            </a:r>
          </a:p>
          <a:p>
            <a:pPr algn="l"/>
            <a:r>
              <a:rPr lang="en-US" altLang="zh-CN" sz="2000" dirty="0"/>
              <a:t> </a:t>
            </a:r>
            <a:r>
              <a:rPr lang="en-US" altLang="zh-CN" sz="2000" dirty="0" smtClean="0"/>
              <a:t>  TMOD </a:t>
            </a:r>
            <a:r>
              <a:rPr lang="en-US" altLang="zh-CN" sz="2000" dirty="0"/>
              <a:t>= 0x07</a:t>
            </a:r>
            <a:r>
              <a:rPr lang="zh-CN" altLang="en-US" sz="2000" dirty="0"/>
              <a:t>；		</a:t>
            </a:r>
            <a:r>
              <a:rPr lang="en-US" altLang="zh-CN" sz="2000" dirty="0" smtClean="0"/>
              <a:t>/* </a:t>
            </a:r>
            <a:r>
              <a:rPr lang="zh-CN" altLang="en-US" sz="2000" dirty="0"/>
              <a:t>设置</a:t>
            </a:r>
            <a:r>
              <a:rPr lang="en-US" altLang="zh-CN" sz="2000" dirty="0"/>
              <a:t>T0</a:t>
            </a:r>
            <a:r>
              <a:rPr lang="zh-CN" altLang="en-US" sz="2000" dirty="0"/>
              <a:t>工作于定时工作方式</a:t>
            </a:r>
            <a:r>
              <a:rPr lang="en-US" altLang="zh-CN" sz="2000" dirty="0"/>
              <a:t>3 */</a:t>
            </a:r>
          </a:p>
          <a:p>
            <a:pPr algn="l"/>
            <a:r>
              <a:rPr lang="en-US" altLang="zh-CN" sz="2000" dirty="0"/>
              <a:t> </a:t>
            </a:r>
            <a:r>
              <a:rPr lang="en-US" altLang="zh-CN" sz="2000" dirty="0" smtClean="0"/>
              <a:t>  TH0 </a:t>
            </a:r>
            <a:r>
              <a:rPr lang="en-US" altLang="zh-CN" sz="2000" dirty="0"/>
              <a:t>= 0x06</a:t>
            </a:r>
            <a:r>
              <a:rPr lang="zh-CN" altLang="en-US" sz="2000" dirty="0"/>
              <a:t>；					</a:t>
            </a:r>
            <a:r>
              <a:rPr lang="en-US" altLang="zh-CN" sz="2000" dirty="0"/>
              <a:t>/* </a:t>
            </a:r>
            <a:r>
              <a:rPr lang="zh-CN" altLang="en-US" sz="2000" dirty="0"/>
              <a:t>设置</a:t>
            </a:r>
            <a:r>
              <a:rPr lang="en-US" altLang="zh-CN" sz="2000" dirty="0"/>
              <a:t>TH0</a:t>
            </a:r>
            <a:r>
              <a:rPr lang="zh-CN" altLang="en-US" sz="2000" dirty="0"/>
              <a:t>初值 *</a:t>
            </a:r>
            <a:r>
              <a:rPr lang="en-US" altLang="zh-CN" sz="2000" dirty="0"/>
              <a:t>/</a:t>
            </a:r>
          </a:p>
          <a:p>
            <a:pPr algn="l"/>
            <a:r>
              <a:rPr lang="en-US" altLang="zh-CN" sz="2000" dirty="0"/>
              <a:t> </a:t>
            </a:r>
            <a:r>
              <a:rPr lang="en-US" altLang="zh-CN" sz="2000" dirty="0" smtClean="0"/>
              <a:t>  TL0 </a:t>
            </a:r>
            <a:r>
              <a:rPr lang="en-US" altLang="zh-CN" sz="2000" dirty="0"/>
              <a:t>= 0xff</a:t>
            </a:r>
            <a:r>
              <a:rPr lang="zh-CN" altLang="en-US" sz="2000" dirty="0"/>
              <a:t>；					</a:t>
            </a:r>
            <a:r>
              <a:rPr lang="en-US" altLang="zh-CN" sz="2000" dirty="0"/>
              <a:t>/* </a:t>
            </a:r>
            <a:r>
              <a:rPr lang="zh-CN" altLang="en-US" sz="2000" dirty="0"/>
              <a:t>设置</a:t>
            </a:r>
            <a:r>
              <a:rPr lang="en-US" altLang="zh-CN" sz="2000" dirty="0"/>
              <a:t>TL0</a:t>
            </a:r>
            <a:r>
              <a:rPr lang="zh-CN" altLang="en-US" sz="2000" dirty="0"/>
              <a:t>初值 *</a:t>
            </a:r>
            <a:r>
              <a:rPr lang="en-US" altLang="zh-CN" sz="2000" dirty="0"/>
              <a:t>/</a:t>
            </a:r>
          </a:p>
          <a:p>
            <a:pPr algn="l"/>
            <a:r>
              <a:rPr lang="en-US" altLang="zh-CN" sz="2000" dirty="0"/>
              <a:t> </a:t>
            </a:r>
            <a:r>
              <a:rPr lang="en-US" altLang="zh-CN" sz="2000" dirty="0" smtClean="0"/>
              <a:t>  F0 </a:t>
            </a:r>
            <a:r>
              <a:rPr lang="en-US" altLang="zh-CN" sz="2000" dirty="0"/>
              <a:t>= 0</a:t>
            </a:r>
            <a:r>
              <a:rPr lang="zh-CN" altLang="en-US" sz="2000" dirty="0"/>
              <a:t>；						</a:t>
            </a:r>
            <a:r>
              <a:rPr lang="en-US" altLang="zh-CN" sz="2000" dirty="0"/>
              <a:t>/* F0</a:t>
            </a:r>
            <a:r>
              <a:rPr lang="zh-CN" altLang="en-US" sz="2000" dirty="0"/>
              <a:t>初始化 *</a:t>
            </a:r>
            <a:r>
              <a:rPr lang="en-US" altLang="zh-CN" sz="2000" dirty="0"/>
              <a:t>/</a:t>
            </a:r>
          </a:p>
          <a:p>
            <a:pPr algn="l"/>
            <a:r>
              <a:rPr lang="en-US" altLang="zh-CN" sz="2000" dirty="0"/>
              <a:t> </a:t>
            </a:r>
            <a:r>
              <a:rPr lang="en-US" altLang="zh-CN" sz="2000" dirty="0" smtClean="0"/>
              <a:t>  IE </a:t>
            </a:r>
            <a:r>
              <a:rPr lang="en-US" altLang="zh-CN" sz="2000" dirty="0"/>
              <a:t>= 0x00</a:t>
            </a:r>
            <a:r>
              <a:rPr lang="zh-CN" altLang="en-US" sz="2000" dirty="0"/>
              <a:t>；					</a:t>
            </a:r>
            <a:r>
              <a:rPr lang="en-US" altLang="zh-CN" sz="2000" dirty="0"/>
              <a:t>/* </a:t>
            </a:r>
            <a:r>
              <a:rPr lang="zh-CN" altLang="en-US" sz="2000" dirty="0"/>
              <a:t>禁止中断 *</a:t>
            </a:r>
            <a:r>
              <a:rPr lang="en-US" altLang="zh-CN" sz="2000" dirty="0"/>
              <a:t>/</a:t>
            </a:r>
          </a:p>
          <a:p>
            <a:pPr algn="l"/>
            <a:r>
              <a:rPr lang="en-US" altLang="zh-CN" sz="2000" dirty="0"/>
              <a:t> </a:t>
            </a:r>
            <a:r>
              <a:rPr lang="en-US" altLang="zh-CN" sz="2000" dirty="0" smtClean="0"/>
              <a:t>  ET0 </a:t>
            </a:r>
            <a:r>
              <a:rPr lang="en-US" altLang="zh-CN" sz="2000" dirty="0"/>
              <a:t>= 1</a:t>
            </a:r>
            <a:r>
              <a:rPr lang="zh-CN" altLang="en-US" sz="2000" dirty="0"/>
              <a:t>；						</a:t>
            </a:r>
            <a:r>
              <a:rPr lang="en-US" altLang="zh-CN" sz="2000" dirty="0"/>
              <a:t>/* </a:t>
            </a:r>
            <a:r>
              <a:rPr lang="zh-CN" altLang="en-US" sz="2000" dirty="0"/>
              <a:t>开启</a:t>
            </a:r>
            <a:r>
              <a:rPr lang="en-US" altLang="zh-CN" sz="2000" dirty="0"/>
              <a:t>T0</a:t>
            </a:r>
            <a:r>
              <a:rPr lang="zh-CN" altLang="en-US" sz="2000" dirty="0"/>
              <a:t>溢出中断 *</a:t>
            </a:r>
            <a:r>
              <a:rPr lang="en-US" altLang="zh-CN" sz="2000" dirty="0"/>
              <a:t>/</a:t>
            </a:r>
          </a:p>
          <a:p>
            <a:pPr algn="l"/>
            <a:r>
              <a:rPr lang="en-US" altLang="zh-CN" sz="2000" dirty="0"/>
              <a:t> </a:t>
            </a:r>
            <a:r>
              <a:rPr lang="en-US" altLang="zh-CN" sz="2000" dirty="0" smtClean="0"/>
              <a:t>  EA </a:t>
            </a:r>
            <a:r>
              <a:rPr lang="en-US" altLang="zh-CN" sz="2000" dirty="0"/>
              <a:t>= 1</a:t>
            </a:r>
            <a:r>
              <a:rPr lang="zh-CN" altLang="en-US" sz="2000" dirty="0"/>
              <a:t>；						</a:t>
            </a:r>
            <a:r>
              <a:rPr lang="en-US" altLang="zh-CN" sz="2000" dirty="0"/>
              <a:t>/* </a:t>
            </a:r>
            <a:r>
              <a:rPr lang="zh-CN" altLang="en-US" sz="2000" dirty="0"/>
              <a:t>开启总中断 *</a:t>
            </a:r>
            <a:r>
              <a:rPr lang="en-US" altLang="zh-CN" sz="2000" dirty="0"/>
              <a:t>/</a:t>
            </a:r>
          </a:p>
          <a:p>
            <a:pPr algn="l"/>
            <a:r>
              <a:rPr lang="en-US" altLang="zh-CN" sz="2000" dirty="0"/>
              <a:t> </a:t>
            </a:r>
            <a:r>
              <a:rPr lang="en-US" altLang="zh-CN" sz="2000" dirty="0" smtClean="0"/>
              <a:t>  TR0 </a:t>
            </a:r>
            <a:r>
              <a:rPr lang="en-US" altLang="zh-CN" sz="2000" dirty="0"/>
              <a:t>= 1</a:t>
            </a:r>
            <a:r>
              <a:rPr lang="zh-CN" altLang="en-US" sz="2000" dirty="0"/>
              <a:t>；						</a:t>
            </a:r>
            <a:r>
              <a:rPr lang="en-US" altLang="zh-CN" sz="2000" dirty="0"/>
              <a:t>/* </a:t>
            </a:r>
            <a:r>
              <a:rPr lang="zh-CN" altLang="en-US" sz="2000" dirty="0"/>
              <a:t>启动</a:t>
            </a:r>
            <a:r>
              <a:rPr lang="en-US" altLang="zh-CN" sz="2000" dirty="0"/>
              <a:t>T0 */</a:t>
            </a:r>
          </a:p>
          <a:p>
            <a:pPr algn="l"/>
            <a:r>
              <a:rPr lang="en-US" altLang="zh-CN" sz="2000" dirty="0"/>
              <a:t> </a:t>
            </a:r>
            <a:r>
              <a:rPr lang="en-US" altLang="zh-CN" sz="2000" dirty="0" smtClean="0"/>
              <a:t>  while(1</a:t>
            </a:r>
            <a:r>
              <a:rPr lang="en-US" altLang="zh-CN" sz="2000" dirty="0"/>
              <a:t>)</a:t>
            </a:r>
          </a:p>
          <a:p>
            <a:pPr algn="l"/>
            <a:r>
              <a:rPr lang="en-US" altLang="zh-CN" sz="2000" dirty="0"/>
              <a:t> </a:t>
            </a:r>
            <a:r>
              <a:rPr lang="en-US" altLang="zh-CN" sz="2000" dirty="0" smtClean="0"/>
              <a:t>     {</a:t>
            </a:r>
            <a:endParaRPr lang="en-US" altLang="zh-CN" sz="2000" dirty="0"/>
          </a:p>
          <a:p>
            <a:pPr algn="l"/>
            <a:r>
              <a:rPr lang="en-US" altLang="zh-CN" sz="2000" dirty="0"/>
              <a:t> </a:t>
            </a:r>
            <a:r>
              <a:rPr lang="en-US" altLang="zh-CN" sz="2000" dirty="0" smtClean="0"/>
              <a:t>        if(F0</a:t>
            </a:r>
            <a:r>
              <a:rPr lang="en-US" altLang="zh-CN" sz="2000" dirty="0"/>
              <a:t>)					</a:t>
            </a:r>
            <a:r>
              <a:rPr lang="en-US" altLang="zh-CN" sz="2000" dirty="0" smtClean="0"/>
              <a:t> </a:t>
            </a:r>
            <a:r>
              <a:rPr lang="en-US" altLang="zh-CN" sz="2000" dirty="0"/>
              <a:t>/* P3.4</a:t>
            </a:r>
            <a:r>
              <a:rPr lang="zh-CN" altLang="en-US" sz="2000" dirty="0"/>
              <a:t>引脚是否发生负跳变 *</a:t>
            </a:r>
            <a:r>
              <a:rPr lang="en-US" altLang="zh-CN" sz="2000" dirty="0"/>
              <a:t>/</a:t>
            </a:r>
          </a:p>
          <a:p>
            <a:pPr algn="l"/>
            <a:r>
              <a:rPr lang="en-US" altLang="zh-CN" sz="2000" dirty="0"/>
              <a:t> 	</a:t>
            </a:r>
            <a:r>
              <a:rPr lang="en-US" altLang="zh-CN" sz="2000" dirty="0" smtClean="0"/>
              <a:t>{</a:t>
            </a:r>
            <a:endParaRPr lang="en-US" altLang="zh-CN" sz="2000" dirty="0"/>
          </a:p>
          <a:p>
            <a:pPr algn="l"/>
            <a:r>
              <a:rPr lang="en-US" altLang="zh-CN" sz="2000" dirty="0"/>
              <a:t> 	</a:t>
            </a:r>
          </a:p>
        </p:txBody>
      </p:sp>
    </p:spTree>
    <p:extLst>
      <p:ext uri="{BB962C8B-B14F-4D97-AF65-F5344CB8AC3E}">
        <p14:creationId xmlns:p14="http://schemas.microsoft.com/office/powerpoint/2010/main" val="1859087045"/>
      </p:ext>
    </p:extLst>
  </p:cSld>
  <p:clrMapOvr>
    <a:masterClrMapping/>
  </p:clrMapOvr>
  <p:transition>
    <p:random/>
    <p:sndAc>
      <p:stSnd>
        <p:snd r:embed="rId2" name="camera.wav"/>
      </p:stSnd>
    </p:sndAc>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67</a:t>
            </a:fld>
            <a:endParaRPr lang="en-US" altLang="zh-CN" dirty="0"/>
          </a:p>
        </p:txBody>
      </p:sp>
      <p:sp>
        <p:nvSpPr>
          <p:cNvPr id="4" name="矩形 3"/>
          <p:cNvSpPr/>
          <p:nvPr/>
        </p:nvSpPr>
        <p:spPr>
          <a:xfrm>
            <a:off x="0" y="612844"/>
            <a:ext cx="9144000" cy="4708981"/>
          </a:xfrm>
          <a:prstGeom prst="rect">
            <a:avLst/>
          </a:prstGeom>
        </p:spPr>
        <p:txBody>
          <a:bodyPr wrap="square">
            <a:spAutoFit/>
          </a:bodyPr>
          <a:lstStyle/>
          <a:p>
            <a:pPr lvl="0" algn="l"/>
            <a:r>
              <a:rPr lang="en-US" altLang="zh-CN" sz="2000" dirty="0" smtClean="0">
                <a:solidFill>
                  <a:srgbClr val="000000"/>
                </a:solidFill>
              </a:rPr>
              <a:t>                </a:t>
            </a:r>
            <a:r>
              <a:rPr lang="en-US" altLang="zh-CN" sz="2000" dirty="0">
                <a:solidFill>
                  <a:srgbClr val="000000"/>
                </a:solidFill>
              </a:rPr>
              <a:t>ET1 = 1</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开启</a:t>
            </a:r>
            <a:r>
              <a:rPr lang="en-US" altLang="zh-CN" sz="2000" dirty="0">
                <a:solidFill>
                  <a:srgbClr val="000000"/>
                </a:solidFill>
              </a:rPr>
              <a:t>T1</a:t>
            </a:r>
            <a:r>
              <a:rPr lang="zh-CN" altLang="en-US" sz="2000" dirty="0">
                <a:solidFill>
                  <a:srgbClr val="000000"/>
                </a:solidFill>
              </a:rPr>
              <a:t>溢出中断 *</a:t>
            </a:r>
            <a:r>
              <a:rPr lang="en-US" altLang="zh-CN" sz="2000" dirty="0">
                <a:solidFill>
                  <a:srgbClr val="000000"/>
                </a:solidFill>
              </a:rPr>
              <a:t>/</a:t>
            </a:r>
          </a:p>
          <a:p>
            <a:pPr lvl="0" algn="l"/>
            <a:r>
              <a:rPr lang="en-US" altLang="zh-CN" sz="2000" dirty="0">
                <a:solidFill>
                  <a:srgbClr val="000000"/>
                </a:solidFill>
              </a:rPr>
              <a:t> 	   TR1 = 1</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启动</a:t>
            </a:r>
            <a:r>
              <a:rPr lang="en-US" altLang="zh-CN" sz="2000" dirty="0">
                <a:solidFill>
                  <a:srgbClr val="000000"/>
                </a:solidFill>
              </a:rPr>
              <a:t>T1 */</a:t>
            </a:r>
          </a:p>
          <a:p>
            <a:pPr lvl="0" algn="l"/>
            <a:r>
              <a:rPr lang="en-US" altLang="zh-CN" sz="2000" dirty="0">
                <a:solidFill>
                  <a:srgbClr val="000000"/>
                </a:solidFill>
              </a:rPr>
              <a:t> 	}</a:t>
            </a:r>
          </a:p>
          <a:p>
            <a:pPr lvl="0" algn="l"/>
            <a:r>
              <a:rPr lang="en-US" altLang="zh-CN" sz="2000" dirty="0">
                <a:solidFill>
                  <a:srgbClr val="000000"/>
                </a:solidFill>
              </a:rPr>
              <a:t>        }						</a:t>
            </a:r>
          </a:p>
          <a:p>
            <a:pPr lvl="0" algn="l"/>
            <a:r>
              <a:rPr lang="en-US" altLang="zh-CN" sz="2000" dirty="0">
                <a:solidFill>
                  <a:srgbClr val="000000"/>
                </a:solidFill>
              </a:rPr>
              <a:t>}</a:t>
            </a:r>
          </a:p>
          <a:p>
            <a:pPr lvl="0" algn="l"/>
            <a:r>
              <a:rPr lang="en-US" altLang="zh-CN" sz="2000" dirty="0">
                <a:solidFill>
                  <a:srgbClr val="000000"/>
                </a:solidFill>
              </a:rPr>
              <a:t>void count() interrupt 1</a:t>
            </a:r>
          </a:p>
          <a:p>
            <a:pPr lvl="0" algn="l"/>
            <a:r>
              <a:rPr lang="en-US" altLang="zh-CN" sz="2000" dirty="0">
                <a:solidFill>
                  <a:srgbClr val="000000"/>
                </a:solidFill>
              </a:rPr>
              <a:t>{</a:t>
            </a:r>
          </a:p>
          <a:p>
            <a:pPr lvl="0" algn="l"/>
            <a:r>
              <a:rPr lang="en-US" altLang="zh-CN" sz="2000" dirty="0">
                <a:solidFill>
                  <a:srgbClr val="000000"/>
                </a:solidFill>
              </a:rPr>
              <a:t> 	TR0 = 1</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F0 = 1</a:t>
            </a:r>
            <a:r>
              <a:rPr lang="zh-CN" altLang="en-US" sz="2000" dirty="0">
                <a:solidFill>
                  <a:srgbClr val="000000"/>
                </a:solidFill>
              </a:rPr>
              <a:t>；		</a:t>
            </a:r>
          </a:p>
          <a:p>
            <a:pPr lvl="0" algn="l"/>
            <a:r>
              <a:rPr lang="en-US" altLang="zh-CN" sz="2000" dirty="0">
                <a:solidFill>
                  <a:srgbClr val="000000"/>
                </a:solidFill>
              </a:rPr>
              <a:t>}</a:t>
            </a:r>
          </a:p>
          <a:p>
            <a:pPr lvl="0" algn="l"/>
            <a:r>
              <a:rPr lang="en-US" altLang="zh-CN" sz="2000" dirty="0">
                <a:solidFill>
                  <a:srgbClr val="000000"/>
                </a:solidFill>
              </a:rPr>
              <a:t>void time()	interrupt 3</a:t>
            </a:r>
          </a:p>
          <a:p>
            <a:pPr lvl="0" algn="l"/>
            <a:r>
              <a:rPr lang="en-US" altLang="zh-CN" sz="2000" dirty="0">
                <a:solidFill>
                  <a:srgbClr val="000000"/>
                </a:solidFill>
              </a:rPr>
              <a:t>{</a:t>
            </a:r>
          </a:p>
          <a:p>
            <a:pPr lvl="0" algn="l"/>
            <a:r>
              <a:rPr lang="en-US" altLang="zh-CN" sz="2000" dirty="0">
                <a:solidFill>
                  <a:srgbClr val="000000"/>
                </a:solidFill>
              </a:rPr>
              <a:t> 	TH0 = 0x06</a:t>
            </a:r>
            <a:r>
              <a:rPr lang="zh-CN" altLang="en-US" sz="2000" dirty="0">
                <a:solidFill>
                  <a:srgbClr val="000000"/>
                </a:solidFill>
              </a:rPr>
              <a:t>；</a:t>
            </a:r>
          </a:p>
          <a:p>
            <a:pPr lvl="0" algn="l"/>
            <a:r>
              <a:rPr lang="zh-CN" altLang="en-US" sz="2000" dirty="0">
                <a:solidFill>
                  <a:srgbClr val="000000"/>
                </a:solidFill>
              </a:rPr>
              <a:t> 	</a:t>
            </a:r>
            <a:r>
              <a:rPr lang="en-US" altLang="zh-CN" sz="2000" dirty="0" err="1">
                <a:solidFill>
                  <a:srgbClr val="000000"/>
                </a:solidFill>
              </a:rPr>
              <a:t>rect_wave</a:t>
            </a:r>
            <a:r>
              <a:rPr lang="en-US" altLang="zh-CN" sz="2000" dirty="0">
                <a:solidFill>
                  <a:srgbClr val="000000"/>
                </a:solidFill>
              </a:rPr>
              <a:t> = !</a:t>
            </a:r>
            <a:r>
              <a:rPr lang="en-US" altLang="zh-CN" sz="2000" dirty="0" err="1">
                <a:solidFill>
                  <a:srgbClr val="000000"/>
                </a:solidFill>
              </a:rPr>
              <a:t>rect_wave</a:t>
            </a:r>
            <a:r>
              <a:rPr lang="zh-CN" altLang="en-US" sz="2000" dirty="0">
                <a:solidFill>
                  <a:srgbClr val="000000"/>
                </a:solidFill>
              </a:rPr>
              <a:t>；</a:t>
            </a:r>
          </a:p>
          <a:p>
            <a:pPr lvl="0" algn="l"/>
            <a:r>
              <a:rPr lang="en-US" altLang="zh-CN" sz="2000" dirty="0">
                <a:solidFill>
                  <a:srgbClr val="000000"/>
                </a:solidFill>
              </a:rPr>
              <a:t>}</a:t>
            </a:r>
            <a:endParaRPr lang="zh-CN" altLang="en-US" dirty="0"/>
          </a:p>
        </p:txBody>
      </p:sp>
    </p:spTree>
    <p:extLst>
      <p:ext uri="{BB962C8B-B14F-4D97-AF65-F5344CB8AC3E}">
        <p14:creationId xmlns:p14="http://schemas.microsoft.com/office/powerpoint/2010/main" val="3256041055"/>
      </p:ext>
    </p:extLst>
  </p:cSld>
  <p:clrMapOvr>
    <a:masterClrMapping/>
  </p:clrMapOvr>
  <p:transition>
    <p:random/>
    <p:sndAc>
      <p:stSnd>
        <p:snd r:embed="rId2" name="camera.wav"/>
      </p:stSnd>
    </p:sndAc>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a:spLocks noGrp="1" noChangeArrowheads="1"/>
          </p:cNvSpPr>
          <p:nvPr>
            <p:ph type="sldNum" sz="quarter" idx="11"/>
          </p:nvPr>
        </p:nvSpPr>
        <p:spPr>
          <a:ln/>
        </p:spPr>
        <p:txBody>
          <a:bodyPr/>
          <a:lstStyle/>
          <a:p>
            <a:pPr>
              <a:defRPr/>
            </a:pPr>
            <a:fld id="{1661BD09-207E-43A6-B0F2-81BAA006529E}" type="slidenum">
              <a:rPr lang="zh-CN" altLang="en-US"/>
              <a:pPr>
                <a:defRPr/>
              </a:pPr>
              <a:t>68</a:t>
            </a:fld>
            <a:endParaRPr lang="en-US" altLang="zh-CN"/>
          </a:p>
        </p:txBody>
      </p:sp>
      <p:sp>
        <p:nvSpPr>
          <p:cNvPr id="56322" name="内容占位符 1"/>
          <p:cNvSpPr>
            <a:spLocks noGrp="1"/>
          </p:cNvSpPr>
          <p:nvPr>
            <p:ph/>
          </p:nvPr>
        </p:nvSpPr>
        <p:spPr>
          <a:xfrm>
            <a:off x="0" y="457200"/>
            <a:ext cx="9144000" cy="5410200"/>
          </a:xfrm>
        </p:spPr>
        <p:txBody>
          <a:bodyPr/>
          <a:lstStyle/>
          <a:p>
            <a:pPr eaLnBrk="1" hangingPunct="1">
              <a:lnSpc>
                <a:spcPct val="130000"/>
              </a:lnSpc>
            </a:pPr>
            <a:r>
              <a:rPr lang="en-US" altLang="zh-CN" dirty="0" smtClean="0">
                <a:solidFill>
                  <a:srgbClr val="FF0000"/>
                </a:solidFill>
                <a:ea typeface="宋体" charset="-122"/>
              </a:rPr>
              <a:t>5.</a:t>
            </a:r>
            <a:r>
              <a:rPr lang="en-US" altLang="zh-CN" b="1" dirty="0" smtClean="0">
                <a:solidFill>
                  <a:srgbClr val="FF0000"/>
                </a:solidFill>
                <a:ea typeface="宋体" charset="-122"/>
              </a:rPr>
              <a:t>  </a:t>
            </a:r>
            <a:r>
              <a:rPr lang="zh-CN" altLang="en-US" b="1" dirty="0" smtClean="0">
                <a:solidFill>
                  <a:srgbClr val="FF0000"/>
                </a:solidFill>
              </a:rPr>
              <a:t>门控制位</a:t>
            </a:r>
            <a:r>
              <a:rPr lang="en-US" altLang="zh-CN" b="1" dirty="0" err="1" smtClean="0">
                <a:solidFill>
                  <a:srgbClr val="3333CC"/>
                </a:solidFill>
                <a:ea typeface="宋体" charset="-122"/>
              </a:rPr>
              <a:t>GATEx</a:t>
            </a:r>
            <a:r>
              <a:rPr lang="zh-CN" altLang="en-US" b="1" dirty="0" smtClean="0">
                <a:solidFill>
                  <a:srgbClr val="FF0000"/>
                </a:solidFill>
              </a:rPr>
              <a:t>的应用</a:t>
            </a:r>
            <a:r>
              <a:rPr lang="en-US" altLang="zh-CN" b="1" dirty="0" smtClean="0">
                <a:solidFill>
                  <a:srgbClr val="FF0000"/>
                </a:solidFill>
              </a:rPr>
              <a:t>—</a:t>
            </a:r>
            <a:r>
              <a:rPr lang="en-US" altLang="zh-CN" dirty="0">
                <a:solidFill>
                  <a:srgbClr val="FF0000"/>
                </a:solidFill>
              </a:rPr>
              <a:t>—</a:t>
            </a:r>
            <a:r>
              <a:rPr lang="zh-CN" altLang="en-US" b="1" dirty="0" smtClean="0">
                <a:solidFill>
                  <a:srgbClr val="FF0000"/>
                </a:solidFill>
              </a:rPr>
              <a:t>测量脉冲宽度</a:t>
            </a:r>
          </a:p>
          <a:p>
            <a:pPr marL="0" indent="0" algn="l" eaLnBrk="1" hangingPunct="1">
              <a:lnSpc>
                <a:spcPct val="150000"/>
              </a:lnSpc>
              <a:spcBef>
                <a:spcPts val="0"/>
              </a:spcBef>
            </a:pPr>
            <a:r>
              <a:rPr lang="en-US" altLang="zh-CN" b="1" dirty="0" smtClean="0"/>
              <a:t>      </a:t>
            </a:r>
            <a:r>
              <a:rPr lang="en-US" altLang="zh-CN" dirty="0">
                <a:solidFill>
                  <a:srgbClr val="FF3300"/>
                </a:solidFill>
                <a:latin typeface="Arial"/>
                <a:ea typeface="宋体" charset="-122"/>
              </a:rPr>
              <a:t>【</a:t>
            </a:r>
            <a:r>
              <a:rPr lang="zh-CN" altLang="en-US" dirty="0">
                <a:solidFill>
                  <a:srgbClr val="FF3300"/>
                </a:solidFill>
                <a:latin typeface="Arial"/>
                <a:ea typeface="宋体" charset="-122"/>
              </a:rPr>
              <a:t>例</a:t>
            </a:r>
            <a:r>
              <a:rPr lang="en-US" altLang="zh-CN" dirty="0">
                <a:solidFill>
                  <a:srgbClr val="FF3300"/>
                </a:solidFill>
                <a:latin typeface="Arial"/>
                <a:ea typeface="宋体" charset="-122"/>
              </a:rPr>
              <a:t>9-6】 </a:t>
            </a:r>
            <a:r>
              <a:rPr lang="zh-CN" altLang="en-US" dirty="0" smtClean="0"/>
              <a:t>门控位</a:t>
            </a:r>
            <a:r>
              <a:rPr lang="en-US" altLang="zh-CN" dirty="0" smtClean="0">
                <a:ea typeface="宋体" charset="-122"/>
              </a:rPr>
              <a:t>GATE1</a:t>
            </a:r>
            <a:r>
              <a:rPr lang="zh-CN" altLang="en-US" dirty="0" smtClean="0"/>
              <a:t>可使</a:t>
            </a:r>
            <a:r>
              <a:rPr lang="en-US" altLang="zh-CN" dirty="0" smtClean="0">
                <a:ea typeface="宋体" charset="-122"/>
              </a:rPr>
              <a:t>T1</a:t>
            </a:r>
            <a:r>
              <a:rPr lang="zh-CN" altLang="en-US" dirty="0" smtClean="0"/>
              <a:t>的启动计数受           的控制，当</a:t>
            </a:r>
            <a:r>
              <a:rPr lang="en-US" altLang="zh-CN" b="1" dirty="0" smtClean="0">
                <a:solidFill>
                  <a:srgbClr val="3333CC"/>
                </a:solidFill>
                <a:ea typeface="宋体" charset="-122"/>
              </a:rPr>
              <a:t>GATE1 = 1</a:t>
            </a:r>
            <a:r>
              <a:rPr lang="zh-CN" altLang="en-US" b="1" dirty="0" smtClean="0">
                <a:solidFill>
                  <a:srgbClr val="3333CC"/>
                </a:solidFill>
              </a:rPr>
              <a:t>，</a:t>
            </a:r>
            <a:r>
              <a:rPr lang="en-US" altLang="zh-CN" b="1" dirty="0" smtClean="0">
                <a:solidFill>
                  <a:srgbClr val="3333CC"/>
                </a:solidFill>
                <a:ea typeface="宋体" charset="-122"/>
              </a:rPr>
              <a:t>TR1=1</a:t>
            </a:r>
            <a:r>
              <a:rPr lang="zh-CN" altLang="en-US" b="1" dirty="0" smtClean="0">
                <a:solidFill>
                  <a:srgbClr val="3333CC"/>
                </a:solidFill>
              </a:rPr>
              <a:t>时，</a:t>
            </a:r>
            <a:r>
              <a:rPr lang="zh-CN" altLang="en-US" b="1" dirty="0" smtClean="0">
                <a:solidFill>
                  <a:srgbClr val="FF3300"/>
                </a:solidFill>
              </a:rPr>
              <a:t>只有</a:t>
            </a:r>
            <a:r>
              <a:rPr lang="zh-CN" altLang="en-US" b="1" dirty="0" smtClean="0">
                <a:solidFill>
                  <a:srgbClr val="FF3300"/>
                </a:solidFill>
                <a:ea typeface="宋体" charset="-122"/>
              </a:rPr>
              <a:t>          </a:t>
            </a:r>
            <a:r>
              <a:rPr lang="zh-CN" altLang="en-US" b="1" dirty="0" smtClean="0">
                <a:solidFill>
                  <a:srgbClr val="FF3300"/>
                </a:solidFill>
              </a:rPr>
              <a:t>引脚输入高电平时</a:t>
            </a:r>
            <a:r>
              <a:rPr lang="zh-CN" altLang="en-US" b="1" dirty="0" smtClean="0">
                <a:solidFill>
                  <a:srgbClr val="3333CC"/>
                </a:solidFill>
              </a:rPr>
              <a:t>，</a:t>
            </a:r>
            <a:r>
              <a:rPr lang="en-US" altLang="zh-CN" b="1" dirty="0" smtClean="0">
                <a:solidFill>
                  <a:srgbClr val="3333CC"/>
                </a:solidFill>
                <a:ea typeface="宋体" charset="-122"/>
              </a:rPr>
              <a:t>T1</a:t>
            </a:r>
            <a:r>
              <a:rPr lang="zh-CN" altLang="en-US" b="1" dirty="0" smtClean="0">
                <a:solidFill>
                  <a:srgbClr val="3333CC"/>
                </a:solidFill>
              </a:rPr>
              <a:t>才被允许计数</a:t>
            </a:r>
            <a:r>
              <a:rPr lang="zh-CN" altLang="en-US" b="1" dirty="0" smtClean="0"/>
              <a:t>。</a:t>
            </a:r>
            <a:r>
              <a:rPr lang="zh-CN" altLang="en-US" dirty="0" smtClean="0"/>
              <a:t>可测量</a:t>
            </a:r>
            <a:r>
              <a:rPr lang="zh-CN" altLang="en-US" dirty="0" smtClean="0">
                <a:ea typeface="宋体" charset="-122"/>
              </a:rPr>
              <a:t> </a:t>
            </a:r>
            <a:r>
              <a:rPr lang="zh-CN" altLang="en-US" dirty="0" smtClean="0"/>
              <a:t>引脚        （</a:t>
            </a:r>
            <a:r>
              <a:rPr lang="en-US" altLang="zh-CN" dirty="0" smtClean="0">
                <a:ea typeface="宋体" charset="-122"/>
              </a:rPr>
              <a:t>P3.3</a:t>
            </a:r>
            <a:r>
              <a:rPr lang="zh-CN" altLang="en-US" dirty="0" smtClean="0"/>
              <a:t>）上正脉冲的宽度。</a:t>
            </a:r>
            <a:endParaRPr lang="en-US" altLang="zh-CN" dirty="0" smtClean="0"/>
          </a:p>
          <a:p>
            <a:pPr marL="0" indent="0" algn="l" eaLnBrk="1" hangingPunct="1">
              <a:lnSpc>
                <a:spcPct val="150000"/>
              </a:lnSpc>
              <a:spcBef>
                <a:spcPts val="0"/>
              </a:spcBef>
            </a:pPr>
            <a:r>
              <a:rPr lang="en-US" altLang="zh-CN" dirty="0"/>
              <a:t> </a:t>
            </a:r>
            <a:r>
              <a:rPr lang="en-US" altLang="zh-CN" dirty="0" smtClean="0"/>
              <a:t>       </a:t>
            </a:r>
            <a:r>
              <a:rPr lang="zh-CN" altLang="en-US" dirty="0">
                <a:solidFill>
                  <a:srgbClr val="0000FF"/>
                </a:solidFill>
              </a:rPr>
              <a:t>（</a:t>
            </a:r>
            <a:r>
              <a:rPr lang="en-US" altLang="zh-CN" dirty="0">
                <a:solidFill>
                  <a:srgbClr val="0000FF"/>
                </a:solidFill>
              </a:rPr>
              <a:t>1</a:t>
            </a:r>
            <a:r>
              <a:rPr lang="zh-CN" altLang="en-US" dirty="0">
                <a:solidFill>
                  <a:srgbClr val="0000FF"/>
                </a:solidFill>
              </a:rPr>
              <a:t>）测量方法</a:t>
            </a:r>
            <a:r>
              <a:rPr lang="zh-CN" altLang="en-US" dirty="0" smtClean="0"/>
              <a:t>：如下</a:t>
            </a:r>
            <a:r>
              <a:rPr lang="zh-CN" altLang="en-US" b="1" dirty="0" smtClean="0">
                <a:solidFill>
                  <a:srgbClr val="FF3300"/>
                </a:solidFill>
              </a:rPr>
              <a:t>图</a:t>
            </a:r>
            <a:r>
              <a:rPr lang="zh-CN" altLang="en-US" b="1" dirty="0" smtClean="0">
                <a:ea typeface="宋体" charset="-122"/>
              </a:rPr>
              <a:t>所示</a:t>
            </a:r>
            <a:r>
              <a:rPr lang="zh-CN" altLang="en-US" dirty="0" smtClean="0"/>
              <a:t>。</a:t>
            </a: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r>
              <a:rPr lang="en-US" altLang="zh-CN" dirty="0" smtClean="0"/>
              <a:t>		</a:t>
            </a:r>
            <a:endParaRPr lang="zh-CN" altLang="en-US" sz="2000" b="1" dirty="0" smtClean="0"/>
          </a:p>
          <a:p>
            <a:pPr eaLnBrk="1" hangingPunct="1">
              <a:lnSpc>
                <a:spcPct val="130000"/>
              </a:lnSpc>
            </a:pPr>
            <a:endParaRPr lang="zh-CN" altLang="en-US" dirty="0" smtClean="0"/>
          </a:p>
        </p:txBody>
      </p:sp>
      <p:pic>
        <p:nvPicPr>
          <p:cNvPr id="56332" name="Picture 12" descr="6-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223" y="3385342"/>
            <a:ext cx="8682532" cy="242014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6333" name="Object 13"/>
          <p:cNvGraphicFramePr>
            <a:graphicFrameLocks noChangeAspect="1"/>
          </p:cNvGraphicFramePr>
          <p:nvPr>
            <p:extLst>
              <p:ext uri="{D42A27DB-BD31-4B8C-83A1-F6EECF244321}">
                <p14:modId xmlns:p14="http://schemas.microsoft.com/office/powerpoint/2010/main" val="2733005100"/>
              </p:ext>
            </p:extLst>
          </p:nvPr>
        </p:nvGraphicFramePr>
        <p:xfrm>
          <a:off x="6832185" y="1040847"/>
          <a:ext cx="801687" cy="465138"/>
        </p:xfrm>
        <a:graphic>
          <a:graphicData uri="http://schemas.openxmlformats.org/presentationml/2006/ole">
            <mc:AlternateContent xmlns:mc="http://schemas.openxmlformats.org/markup-compatibility/2006">
              <mc:Choice xmlns:v="urn:schemas-microsoft-com:vml" Requires="v">
                <p:oleObj spid="_x0000_s277605" name="Equation" r:id="rId4" imgW="330120" imgH="190440" progId="Equation.DSMT4">
                  <p:embed/>
                </p:oleObj>
              </mc:Choice>
              <mc:Fallback>
                <p:oleObj name="Equation" r:id="rId4" imgW="330120" imgH="1904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2185" y="1040847"/>
                        <a:ext cx="801687" cy="465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6334" name="Object 14"/>
          <p:cNvGraphicFramePr>
            <a:graphicFrameLocks noChangeAspect="1"/>
          </p:cNvGraphicFramePr>
          <p:nvPr>
            <p:extLst>
              <p:ext uri="{D42A27DB-BD31-4B8C-83A1-F6EECF244321}">
                <p14:modId xmlns:p14="http://schemas.microsoft.com/office/powerpoint/2010/main" val="2795452068"/>
              </p:ext>
            </p:extLst>
          </p:nvPr>
        </p:nvGraphicFramePr>
        <p:xfrm>
          <a:off x="3316011" y="2117243"/>
          <a:ext cx="801688" cy="463550"/>
        </p:xfrm>
        <a:graphic>
          <a:graphicData uri="http://schemas.openxmlformats.org/presentationml/2006/ole">
            <mc:AlternateContent xmlns:mc="http://schemas.openxmlformats.org/markup-compatibility/2006">
              <mc:Choice xmlns:v="urn:schemas-microsoft-com:vml" Requires="v">
                <p:oleObj spid="_x0000_s277606" name="Equation" r:id="rId6" imgW="330120" imgH="190440" progId="Equation.DSMT4">
                  <p:embed/>
                </p:oleObj>
              </mc:Choice>
              <mc:Fallback>
                <p:oleObj name="Equation" r:id="rId6" imgW="330120" imgH="1904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16011" y="2117243"/>
                        <a:ext cx="801688" cy="463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 name="对象 1"/>
          <p:cNvGraphicFramePr>
            <a:graphicFrameLocks noChangeAspect="1"/>
          </p:cNvGraphicFramePr>
          <p:nvPr>
            <p:extLst>
              <p:ext uri="{D42A27DB-BD31-4B8C-83A1-F6EECF244321}">
                <p14:modId xmlns:p14="http://schemas.microsoft.com/office/powerpoint/2010/main" val="3027427706"/>
              </p:ext>
            </p:extLst>
          </p:nvPr>
        </p:nvGraphicFramePr>
        <p:xfrm>
          <a:off x="4452522" y="1593988"/>
          <a:ext cx="801687" cy="463550"/>
        </p:xfrm>
        <a:graphic>
          <a:graphicData uri="http://schemas.openxmlformats.org/presentationml/2006/ole">
            <mc:AlternateContent xmlns:mc="http://schemas.openxmlformats.org/markup-compatibility/2006">
              <mc:Choice xmlns:v="urn:schemas-microsoft-com:vml" Requires="v">
                <p:oleObj spid="_x0000_s277607" name="Equation" r:id="rId8" imgW="330057" imgH="190417" progId="Equation.DSMT4">
                  <p:embed/>
                </p:oleObj>
              </mc:Choice>
              <mc:Fallback>
                <p:oleObj name="Equation" r:id="rId8" imgW="330057" imgH="190417" progId="Equation.DSMT4">
                  <p:embed/>
                  <p:pic>
                    <p:nvPicPr>
                      <p:cNvPr id="0" name="Object 1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52522" y="1593988"/>
                        <a:ext cx="801687" cy="463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07510218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09808BD2-FA55-4225-82AC-26A16633E64F}" type="slidenum">
              <a:rPr lang="zh-CN" altLang="en-US"/>
              <a:pPr>
                <a:defRPr/>
              </a:pPr>
              <a:t>69</a:t>
            </a:fld>
            <a:endParaRPr lang="en-US" altLang="zh-CN"/>
          </a:p>
        </p:txBody>
      </p:sp>
      <p:sp>
        <p:nvSpPr>
          <p:cNvPr id="57346" name="内容占位符 1"/>
          <p:cNvSpPr>
            <a:spLocks noGrp="1"/>
          </p:cNvSpPr>
          <p:nvPr>
            <p:ph/>
          </p:nvPr>
        </p:nvSpPr>
        <p:spPr/>
        <p:txBody>
          <a:bodyPr/>
          <a:lstStyle/>
          <a:p>
            <a:pPr eaLnBrk="1" hangingPunct="1">
              <a:lnSpc>
                <a:spcPct val="140000"/>
              </a:lnSpc>
            </a:pPr>
            <a:r>
              <a:rPr lang="zh-CN" altLang="en-US" sz="2000" dirty="0" smtClean="0">
                <a:solidFill>
                  <a:srgbClr val="0000FF"/>
                </a:solidFill>
              </a:rPr>
              <a:t>（</a:t>
            </a:r>
            <a:r>
              <a:rPr lang="en-US" altLang="zh-CN" sz="2000" dirty="0" smtClean="0">
                <a:solidFill>
                  <a:srgbClr val="0000FF"/>
                </a:solidFill>
              </a:rPr>
              <a:t>2</a:t>
            </a:r>
            <a:r>
              <a:rPr lang="zh-CN" altLang="en-US" sz="2000" dirty="0" smtClean="0">
                <a:solidFill>
                  <a:srgbClr val="0000FF"/>
                </a:solidFill>
              </a:rPr>
              <a:t>） 参考程序：</a:t>
            </a:r>
          </a:p>
          <a:p>
            <a:pPr eaLnBrk="1" hangingPunct="1">
              <a:lnSpc>
                <a:spcPct val="140000"/>
              </a:lnSpc>
            </a:pPr>
            <a:r>
              <a:rPr lang="en-US" altLang="zh-CN" sz="2000" dirty="0" smtClean="0">
                <a:ea typeface="宋体" charset="-122"/>
              </a:rPr>
              <a:t>          	</a:t>
            </a:r>
            <a:r>
              <a:rPr lang="en-US" altLang="zh-CN" sz="2000" b="1" dirty="0" smtClean="0">
                <a:solidFill>
                  <a:srgbClr val="FF3300"/>
                </a:solidFill>
                <a:ea typeface="宋体" charset="-122"/>
              </a:rPr>
              <a:t>ORG	0000H</a:t>
            </a:r>
            <a:endParaRPr lang="zh-CN" altLang="en-US" sz="2000" b="1" dirty="0" smtClean="0">
              <a:solidFill>
                <a:srgbClr val="FF3300"/>
              </a:solidFill>
            </a:endParaRPr>
          </a:p>
          <a:p>
            <a:pPr eaLnBrk="1" hangingPunct="1">
              <a:lnSpc>
                <a:spcPct val="140000"/>
              </a:lnSpc>
            </a:pPr>
            <a:r>
              <a:rPr lang="en-US" altLang="zh-CN" sz="2000" dirty="0" smtClean="0">
                <a:ea typeface="宋体" charset="-122"/>
              </a:rPr>
              <a:t>RESET</a:t>
            </a:r>
            <a:r>
              <a:rPr lang="zh-CN" altLang="en-US" sz="2000" dirty="0" smtClean="0"/>
              <a:t>： </a:t>
            </a:r>
            <a:r>
              <a:rPr lang="en-US" altLang="zh-CN" sz="2000" dirty="0" smtClean="0">
                <a:ea typeface="宋体" charset="-122"/>
              </a:rPr>
              <a:t>AJMP  MAIN      	</a:t>
            </a:r>
            <a:r>
              <a:rPr lang="zh-CN" altLang="en-US" sz="2000" dirty="0" smtClean="0"/>
              <a:t>；复位入口转主程序</a:t>
            </a:r>
          </a:p>
          <a:p>
            <a:pPr eaLnBrk="1" hangingPunct="1">
              <a:lnSpc>
                <a:spcPct val="140000"/>
              </a:lnSpc>
            </a:pPr>
            <a:r>
              <a:rPr lang="en-US" altLang="zh-CN" sz="2000" dirty="0" smtClean="0">
                <a:ea typeface="宋体" charset="-122"/>
              </a:rPr>
              <a:t>          	</a:t>
            </a:r>
            <a:r>
              <a:rPr lang="en-US" altLang="zh-CN" sz="2000" b="1" dirty="0" smtClean="0">
                <a:solidFill>
                  <a:srgbClr val="FF3300"/>
                </a:solidFill>
                <a:ea typeface="宋体" charset="-122"/>
              </a:rPr>
              <a:t>ORG    0030H</a:t>
            </a:r>
            <a:r>
              <a:rPr lang="en-US" altLang="zh-CN" sz="2000" dirty="0" smtClean="0">
                <a:ea typeface="宋体" charset="-122"/>
              </a:rPr>
              <a:t>		</a:t>
            </a:r>
            <a:r>
              <a:rPr lang="zh-CN" altLang="en-US" sz="2000" dirty="0" smtClean="0"/>
              <a:t>；主程序入口</a:t>
            </a:r>
          </a:p>
          <a:p>
            <a:pPr eaLnBrk="1" hangingPunct="1">
              <a:lnSpc>
                <a:spcPct val="140000"/>
              </a:lnSpc>
            </a:pPr>
            <a:r>
              <a:rPr lang="en-US" altLang="zh-CN" sz="2000" dirty="0" smtClean="0">
                <a:ea typeface="宋体" charset="-122"/>
              </a:rPr>
              <a:t>MAIN</a:t>
            </a:r>
            <a:r>
              <a:rPr lang="zh-CN" altLang="en-US" sz="2000" dirty="0" smtClean="0"/>
              <a:t>：</a:t>
            </a:r>
            <a:r>
              <a:rPr lang="zh-CN" altLang="en-US" sz="2000" dirty="0" smtClean="0">
                <a:ea typeface="宋体" charset="-122"/>
              </a:rPr>
              <a:t> 	</a:t>
            </a:r>
            <a:r>
              <a:rPr lang="en-US" altLang="zh-CN" sz="2000" dirty="0" smtClean="0">
                <a:ea typeface="宋体" charset="-122"/>
              </a:rPr>
              <a:t>MOV 	SP</a:t>
            </a:r>
            <a:r>
              <a:rPr lang="zh-CN" altLang="en-US" sz="2000" dirty="0" smtClean="0"/>
              <a:t>，</a:t>
            </a:r>
            <a:r>
              <a:rPr lang="en-US" altLang="zh-CN" sz="2000" dirty="0" smtClean="0">
                <a:ea typeface="宋体" charset="-122"/>
              </a:rPr>
              <a:t>#60H</a:t>
            </a:r>
            <a:endParaRPr lang="zh-CN" altLang="en-US" sz="2000" dirty="0" smtClean="0"/>
          </a:p>
          <a:p>
            <a:pPr eaLnBrk="1" hangingPunct="1">
              <a:lnSpc>
                <a:spcPct val="140000"/>
              </a:lnSpc>
            </a:pPr>
            <a:r>
              <a:rPr lang="en-US" altLang="zh-CN" sz="2000" dirty="0" smtClean="0">
                <a:ea typeface="宋体" charset="-122"/>
              </a:rPr>
              <a:t>        	MOV	TMOD</a:t>
            </a:r>
            <a:r>
              <a:rPr lang="zh-CN" altLang="en-US" sz="2000" dirty="0" smtClean="0"/>
              <a:t>，</a:t>
            </a:r>
            <a:r>
              <a:rPr lang="en-US" altLang="zh-CN" sz="2000" dirty="0" smtClean="0">
                <a:ea typeface="宋体" charset="-122"/>
              </a:rPr>
              <a:t>#90H	</a:t>
            </a:r>
            <a:r>
              <a:rPr lang="zh-CN" altLang="en-US" sz="2000" dirty="0" smtClean="0"/>
              <a:t>；向</a:t>
            </a:r>
            <a:r>
              <a:rPr lang="en-US" altLang="zh-CN" sz="2000" dirty="0" smtClean="0">
                <a:ea typeface="宋体" charset="-122"/>
              </a:rPr>
              <a:t>TMOD</a:t>
            </a:r>
            <a:r>
              <a:rPr lang="zh-CN" altLang="en-US" sz="2000" dirty="0" smtClean="0"/>
              <a:t>写控制字，</a:t>
            </a:r>
            <a:r>
              <a:rPr lang="en-US" altLang="zh-CN" sz="2000" dirty="0" smtClean="0">
                <a:ea typeface="宋体" charset="-122"/>
              </a:rPr>
              <a:t>T1</a:t>
            </a:r>
            <a:r>
              <a:rPr lang="zh-CN" altLang="en-US" sz="2000" dirty="0" smtClean="0"/>
              <a:t>为方</a:t>
            </a:r>
          </a:p>
          <a:p>
            <a:pPr eaLnBrk="1" hangingPunct="1">
              <a:lnSpc>
                <a:spcPct val="140000"/>
              </a:lnSpc>
            </a:pPr>
            <a:r>
              <a:rPr lang="zh-CN" altLang="en-US" sz="2000" dirty="0" smtClean="0"/>
              <a:t>					；式</a:t>
            </a:r>
            <a:r>
              <a:rPr lang="en-US" altLang="zh-CN" sz="2000" dirty="0" smtClean="0">
                <a:ea typeface="宋体" charset="-122"/>
              </a:rPr>
              <a:t>1</a:t>
            </a:r>
            <a:r>
              <a:rPr lang="zh-CN" altLang="en-US" sz="2000" dirty="0" smtClean="0"/>
              <a:t>定时，</a:t>
            </a:r>
            <a:r>
              <a:rPr lang="en-US" altLang="zh-CN" sz="2000" dirty="0" smtClean="0">
                <a:ea typeface="宋体" charset="-122"/>
              </a:rPr>
              <a:t>GATE1 = 1</a:t>
            </a:r>
            <a:endParaRPr lang="zh-CN" altLang="en-US" sz="2000" dirty="0" smtClean="0"/>
          </a:p>
          <a:p>
            <a:pPr eaLnBrk="1" hangingPunct="1">
              <a:lnSpc>
                <a:spcPct val="140000"/>
              </a:lnSpc>
            </a:pPr>
            <a:r>
              <a:rPr lang="en-US" altLang="zh-CN" sz="2000" dirty="0" smtClean="0">
                <a:ea typeface="宋体" charset="-122"/>
              </a:rPr>
              <a:t>       	MOV   	TL1</a:t>
            </a:r>
            <a:r>
              <a:rPr lang="zh-CN" altLang="en-US" sz="2000" dirty="0" smtClean="0"/>
              <a:t>，</a:t>
            </a:r>
            <a:r>
              <a:rPr lang="en-US" altLang="zh-CN" sz="2000" dirty="0" smtClean="0">
                <a:ea typeface="宋体" charset="-122"/>
              </a:rPr>
              <a:t>#00H</a:t>
            </a:r>
            <a:endParaRPr lang="zh-CN" altLang="en-US" sz="2000" dirty="0" smtClean="0"/>
          </a:p>
          <a:p>
            <a:pPr eaLnBrk="1" hangingPunct="1">
              <a:lnSpc>
                <a:spcPct val="140000"/>
              </a:lnSpc>
            </a:pPr>
            <a:r>
              <a:rPr lang="en-US" altLang="zh-CN" sz="2000" dirty="0" smtClean="0">
                <a:ea typeface="宋体" charset="-122"/>
              </a:rPr>
              <a:t>         	MOV 	TH1</a:t>
            </a:r>
            <a:r>
              <a:rPr lang="zh-CN" altLang="en-US" sz="2000" dirty="0" smtClean="0"/>
              <a:t>，</a:t>
            </a:r>
            <a:r>
              <a:rPr lang="en-US" altLang="zh-CN" sz="2000" dirty="0" smtClean="0">
                <a:ea typeface="宋体" charset="-122"/>
              </a:rPr>
              <a:t>#00H</a:t>
            </a:r>
            <a:endParaRPr lang="zh-CN" altLang="en-US" sz="2000" dirty="0" smtClean="0"/>
          </a:p>
          <a:p>
            <a:pPr eaLnBrk="1" hangingPunct="1">
              <a:lnSpc>
                <a:spcPct val="140000"/>
              </a:lnSpc>
            </a:pPr>
            <a:r>
              <a:rPr lang="en-US" altLang="zh-CN" sz="2000" dirty="0" smtClean="0">
                <a:ea typeface="宋体" charset="-122"/>
              </a:rPr>
              <a:t>RL1</a:t>
            </a:r>
            <a:r>
              <a:rPr lang="zh-CN" altLang="en-US" sz="2000" dirty="0" smtClean="0"/>
              <a:t>：      </a:t>
            </a:r>
            <a:r>
              <a:rPr lang="en-US" altLang="zh-CN" sz="2000" dirty="0" smtClean="0">
                <a:ea typeface="宋体" charset="-122"/>
              </a:rPr>
              <a:t>JB     	P3.3</a:t>
            </a:r>
            <a:r>
              <a:rPr lang="zh-CN" altLang="en-US" sz="2000" dirty="0" smtClean="0"/>
              <a:t>，</a:t>
            </a:r>
            <a:r>
              <a:rPr lang="en-US" altLang="zh-CN" sz="2000" dirty="0" smtClean="0"/>
              <a:t>R</a:t>
            </a:r>
            <a:r>
              <a:rPr lang="en-US" altLang="zh-CN" sz="2000" dirty="0" smtClean="0">
                <a:ea typeface="宋体" charset="-122"/>
              </a:rPr>
              <a:t>L1	</a:t>
            </a:r>
            <a:r>
              <a:rPr lang="zh-CN" altLang="en-US" sz="2000" dirty="0" smtClean="0"/>
              <a:t>；等待</a:t>
            </a:r>
            <a:r>
              <a:rPr lang="en-US" altLang="zh-CN" sz="2000" dirty="0" smtClean="0"/>
              <a:t>          </a:t>
            </a:r>
            <a:r>
              <a:rPr lang="en-US" altLang="zh-CN" sz="2000" dirty="0" smtClean="0">
                <a:ea typeface="宋体" charset="-122"/>
              </a:rPr>
              <a:t> </a:t>
            </a:r>
            <a:r>
              <a:rPr lang="zh-CN" altLang="en-US" sz="2000" dirty="0" smtClean="0"/>
              <a:t>低</a:t>
            </a:r>
          </a:p>
          <a:p>
            <a:pPr eaLnBrk="1" hangingPunct="1">
              <a:lnSpc>
                <a:spcPct val="140000"/>
              </a:lnSpc>
            </a:pPr>
            <a:r>
              <a:rPr lang="zh-CN" altLang="en-US" sz="2000" dirty="0" smtClean="0">
                <a:ea typeface="宋体" charset="-122"/>
              </a:rPr>
              <a:t>         	</a:t>
            </a:r>
            <a:r>
              <a:rPr lang="en-US" altLang="zh-CN" sz="2000" dirty="0" smtClean="0">
                <a:ea typeface="宋体" charset="-122"/>
              </a:rPr>
              <a:t>SETB   TR1		</a:t>
            </a:r>
            <a:r>
              <a:rPr lang="zh-CN" altLang="en-US" sz="2000" dirty="0" smtClean="0"/>
              <a:t>；如</a:t>
            </a:r>
            <a:r>
              <a:rPr lang="zh-CN" altLang="en-US" sz="2000" dirty="0" smtClean="0">
                <a:ea typeface="宋体" charset="-122"/>
              </a:rPr>
              <a:t> </a:t>
            </a:r>
            <a:r>
              <a:rPr lang="en-US" altLang="zh-CN" sz="2000" dirty="0" smtClean="0"/>
              <a:t>         </a:t>
            </a:r>
            <a:r>
              <a:rPr lang="zh-CN" altLang="en-US" sz="2000" dirty="0" smtClean="0"/>
              <a:t>为低，启动</a:t>
            </a:r>
            <a:r>
              <a:rPr lang="en-US" altLang="zh-CN" sz="2000" dirty="0" smtClean="0">
                <a:ea typeface="宋体" charset="-122"/>
              </a:rPr>
              <a:t>T1</a:t>
            </a:r>
            <a:endParaRPr lang="zh-CN" altLang="en-US" sz="2000" dirty="0" smtClean="0"/>
          </a:p>
          <a:p>
            <a:pPr eaLnBrk="1" hangingPunct="1">
              <a:lnSpc>
                <a:spcPct val="140000"/>
              </a:lnSpc>
            </a:pPr>
            <a:endParaRPr lang="zh-CN" altLang="en-US" sz="2000" dirty="0" smtClean="0"/>
          </a:p>
        </p:txBody>
      </p:sp>
      <p:graphicFrame>
        <p:nvGraphicFramePr>
          <p:cNvPr id="57355" name="Object 11"/>
          <p:cNvGraphicFramePr>
            <a:graphicFrameLocks noChangeAspect="1"/>
          </p:cNvGraphicFramePr>
          <p:nvPr/>
        </p:nvGraphicFramePr>
        <p:xfrm>
          <a:off x="5969000" y="4927600"/>
          <a:ext cx="590550" cy="338138"/>
        </p:xfrm>
        <a:graphic>
          <a:graphicData uri="http://schemas.openxmlformats.org/presentationml/2006/ole">
            <mc:AlternateContent xmlns:mc="http://schemas.openxmlformats.org/markup-compatibility/2006">
              <mc:Choice xmlns:v="urn:schemas-microsoft-com:vml" Requires="v">
                <p:oleObj spid="_x0000_s278594" name="Equation" r:id="rId3" imgW="355320" imgH="203040" progId="Equation.DSMT4">
                  <p:embed/>
                </p:oleObj>
              </mc:Choice>
              <mc:Fallback>
                <p:oleObj name="Equation" r:id="rId3" imgW="35532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9000" y="4927600"/>
                        <a:ext cx="590550" cy="338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7356" name="Object 12"/>
          <p:cNvGraphicFramePr>
            <a:graphicFrameLocks noChangeAspect="1"/>
          </p:cNvGraphicFramePr>
          <p:nvPr/>
        </p:nvGraphicFramePr>
        <p:xfrm>
          <a:off x="5710238" y="5430838"/>
          <a:ext cx="590550" cy="338137"/>
        </p:xfrm>
        <a:graphic>
          <a:graphicData uri="http://schemas.openxmlformats.org/presentationml/2006/ole">
            <mc:AlternateContent xmlns:mc="http://schemas.openxmlformats.org/markup-compatibility/2006">
              <mc:Choice xmlns:v="urn:schemas-microsoft-com:vml" Requires="v">
                <p:oleObj spid="_x0000_s278595" name="Equation" r:id="rId5" imgW="355320" imgH="203040" progId="Equation.DSMT4">
                  <p:embed/>
                </p:oleObj>
              </mc:Choice>
              <mc:Fallback>
                <p:oleObj name="Equation" r:id="rId5" imgW="35532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0238" y="5430838"/>
                        <a:ext cx="590550" cy="338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646811336"/>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a:spLocks noGrp="1" noChangeArrowheads="1"/>
          </p:cNvSpPr>
          <p:nvPr>
            <p:ph type="sldNum" sz="quarter" idx="11"/>
          </p:nvPr>
        </p:nvSpPr>
        <p:spPr>
          <a:ln/>
        </p:spPr>
        <p:txBody>
          <a:bodyPr/>
          <a:lstStyle/>
          <a:p>
            <a:pPr>
              <a:defRPr/>
            </a:pPr>
            <a:fld id="{D70FE4EE-EB5C-4C1D-9BD5-3DFB97C1A560}" type="slidenum">
              <a:rPr lang="zh-CN" altLang="en-US"/>
              <a:pPr>
                <a:defRPr/>
              </a:pPr>
              <a:t>70</a:t>
            </a:fld>
            <a:endParaRPr lang="en-US" altLang="zh-CN"/>
          </a:p>
        </p:txBody>
      </p:sp>
      <p:sp>
        <p:nvSpPr>
          <p:cNvPr id="58370" name="内容占位符 1"/>
          <p:cNvSpPr>
            <a:spLocks noGrp="1"/>
          </p:cNvSpPr>
          <p:nvPr>
            <p:ph/>
          </p:nvPr>
        </p:nvSpPr>
        <p:spPr/>
        <p:txBody>
          <a:bodyPr/>
          <a:lstStyle/>
          <a:p>
            <a:pPr eaLnBrk="1" hangingPunct="1">
              <a:lnSpc>
                <a:spcPct val="150000"/>
              </a:lnSpc>
            </a:pPr>
            <a:r>
              <a:rPr lang="en-US" altLang="zh-CN" sz="2000" dirty="0" smtClean="0">
                <a:ea typeface="宋体" charset="-122"/>
              </a:rPr>
              <a:t>RL2</a:t>
            </a:r>
            <a:r>
              <a:rPr lang="zh-CN" altLang="en-US" sz="2000" dirty="0" smtClean="0"/>
              <a:t>：      </a:t>
            </a:r>
            <a:r>
              <a:rPr lang="en-US" altLang="zh-CN" sz="2000" dirty="0" smtClean="0">
                <a:ea typeface="宋体" charset="-122"/>
              </a:rPr>
              <a:t>JNB  P3.3</a:t>
            </a:r>
            <a:r>
              <a:rPr lang="zh-CN" altLang="en-US" sz="2000" dirty="0" smtClean="0"/>
              <a:t>，</a:t>
            </a:r>
            <a:r>
              <a:rPr lang="en-US" altLang="zh-CN" sz="2000" dirty="0" smtClean="0"/>
              <a:t>R</a:t>
            </a:r>
            <a:r>
              <a:rPr lang="en-US" altLang="zh-CN" sz="2000" dirty="0" smtClean="0">
                <a:ea typeface="宋体" charset="-122"/>
              </a:rPr>
              <a:t>L2     </a:t>
            </a:r>
            <a:r>
              <a:rPr lang="zh-CN" altLang="en-US" sz="2000" dirty="0" smtClean="0"/>
              <a:t>；等待</a:t>
            </a:r>
            <a:r>
              <a:rPr lang="zh-CN" altLang="en-US" sz="2000" dirty="0" smtClean="0">
                <a:ea typeface="宋体" charset="-122"/>
              </a:rPr>
              <a:t>           </a:t>
            </a:r>
            <a:r>
              <a:rPr lang="zh-CN" altLang="en-US" sz="2000" dirty="0" smtClean="0"/>
              <a:t>升高</a:t>
            </a:r>
          </a:p>
          <a:p>
            <a:pPr eaLnBrk="1" hangingPunct="1">
              <a:lnSpc>
                <a:spcPct val="150000"/>
              </a:lnSpc>
            </a:pPr>
            <a:r>
              <a:rPr lang="en-US" altLang="zh-CN" sz="2000" dirty="0" smtClean="0">
                <a:ea typeface="宋体" charset="-122"/>
              </a:rPr>
              <a:t>RL3</a:t>
            </a:r>
            <a:r>
              <a:rPr lang="zh-CN" altLang="en-US" sz="2000" dirty="0" smtClean="0"/>
              <a:t>：      </a:t>
            </a:r>
            <a:r>
              <a:rPr lang="en-US" altLang="zh-CN" sz="2000" dirty="0" smtClean="0">
                <a:ea typeface="宋体" charset="-122"/>
              </a:rPr>
              <a:t>JB    P3.3</a:t>
            </a:r>
            <a:r>
              <a:rPr lang="zh-CN" altLang="en-US" sz="2000" dirty="0" smtClean="0"/>
              <a:t>，</a:t>
            </a:r>
            <a:r>
              <a:rPr lang="en-US" altLang="zh-CN" sz="2000" dirty="0" smtClean="0"/>
              <a:t>R</a:t>
            </a:r>
            <a:r>
              <a:rPr lang="en-US" altLang="zh-CN" sz="2000" dirty="0" smtClean="0">
                <a:ea typeface="宋体" charset="-122"/>
              </a:rPr>
              <a:t>L3      </a:t>
            </a:r>
            <a:r>
              <a:rPr lang="zh-CN" altLang="en-US" sz="2000" dirty="0" smtClean="0"/>
              <a:t>；         为高， 此时计数器计数， </a:t>
            </a:r>
          </a:p>
          <a:p>
            <a:pPr eaLnBrk="1" hangingPunct="1">
              <a:lnSpc>
                <a:spcPct val="150000"/>
              </a:lnSpc>
            </a:pPr>
            <a:r>
              <a:rPr lang="zh-CN" altLang="en-US" sz="2000" dirty="0" smtClean="0"/>
              <a:t>				      ；等待</a:t>
            </a:r>
            <a:r>
              <a:rPr lang="zh-CN" altLang="en-US" sz="2000" dirty="0" smtClean="0">
                <a:ea typeface="宋体" charset="-122"/>
              </a:rPr>
              <a:t>           </a:t>
            </a:r>
            <a:r>
              <a:rPr lang="zh-CN" altLang="en-US" sz="2000" dirty="0" smtClean="0"/>
              <a:t>降低</a:t>
            </a:r>
          </a:p>
          <a:p>
            <a:pPr eaLnBrk="1" hangingPunct="1">
              <a:lnSpc>
                <a:spcPct val="150000"/>
              </a:lnSpc>
            </a:pPr>
            <a:r>
              <a:rPr lang="zh-CN" altLang="en-US" sz="2000" dirty="0" smtClean="0">
                <a:ea typeface="宋体" charset="-122"/>
              </a:rPr>
              <a:t>         	</a:t>
            </a:r>
            <a:r>
              <a:rPr lang="en-US" altLang="zh-CN" sz="2000" dirty="0" smtClean="0">
                <a:ea typeface="宋体" charset="-122"/>
              </a:rPr>
              <a:t>CLR    TR1              </a:t>
            </a:r>
            <a:r>
              <a:rPr lang="zh-CN" altLang="en-US" sz="2000" dirty="0" smtClean="0"/>
              <a:t>；停止</a:t>
            </a:r>
            <a:r>
              <a:rPr lang="en-US" altLang="zh-CN" sz="2000" dirty="0" smtClean="0">
                <a:ea typeface="宋体" charset="-122"/>
              </a:rPr>
              <a:t>T1</a:t>
            </a:r>
            <a:r>
              <a:rPr lang="zh-CN" altLang="en-US" sz="2000" dirty="0" smtClean="0"/>
              <a:t>计数</a:t>
            </a:r>
          </a:p>
          <a:p>
            <a:r>
              <a:rPr lang="en-US" altLang="zh-CN" sz="2000" dirty="0" smtClean="0">
                <a:ea typeface="宋体" charset="-122"/>
              </a:rPr>
              <a:t>         	</a:t>
            </a:r>
            <a:r>
              <a:rPr lang="en-US" altLang="zh-CN" sz="2000" dirty="0"/>
              <a:t>MOV  30H</a:t>
            </a:r>
            <a:r>
              <a:rPr lang="zh-CN" altLang="zh-CN" sz="2000" dirty="0"/>
              <a:t>，</a:t>
            </a:r>
            <a:r>
              <a:rPr lang="en-US" altLang="zh-CN" sz="2000" dirty="0" smtClean="0"/>
              <a:t>TH1</a:t>
            </a:r>
            <a:r>
              <a:rPr lang="en-US" altLang="zh-CN" sz="2000" dirty="0"/>
              <a:t> </a:t>
            </a:r>
            <a:r>
              <a:rPr lang="en-US" altLang="zh-CN" sz="2000" dirty="0" smtClean="0"/>
              <a:t>    </a:t>
            </a:r>
            <a:r>
              <a:rPr lang="zh-CN" altLang="zh-CN" sz="2000" dirty="0" smtClean="0"/>
              <a:t>；</a:t>
            </a:r>
            <a:r>
              <a:rPr lang="zh-CN" altLang="zh-CN" sz="2000" dirty="0"/>
              <a:t>读取脉冲宽度高字节</a:t>
            </a:r>
          </a:p>
          <a:p>
            <a:r>
              <a:rPr lang="en-US" altLang="zh-CN" sz="2000" dirty="0"/>
              <a:t> 		MOV  31H</a:t>
            </a:r>
            <a:r>
              <a:rPr lang="zh-CN" altLang="zh-CN" sz="2000" dirty="0"/>
              <a:t>，</a:t>
            </a:r>
            <a:r>
              <a:rPr lang="en-US" altLang="zh-CN" sz="2000" dirty="0" smtClean="0"/>
              <a:t>TL1</a:t>
            </a:r>
            <a:r>
              <a:rPr lang="en-US" altLang="zh-CN" sz="2000" dirty="0"/>
              <a:t> </a:t>
            </a:r>
            <a:r>
              <a:rPr lang="en-US" altLang="zh-CN" sz="2000" dirty="0" smtClean="0"/>
              <a:t>    </a:t>
            </a:r>
            <a:r>
              <a:rPr lang="zh-CN" altLang="zh-CN" sz="2000" dirty="0" smtClean="0"/>
              <a:t>；</a:t>
            </a:r>
            <a:r>
              <a:rPr lang="zh-CN" altLang="zh-CN" sz="2000" dirty="0"/>
              <a:t>分别存放于</a:t>
            </a:r>
            <a:r>
              <a:rPr lang="en-US" altLang="zh-CN" sz="2000" dirty="0"/>
              <a:t>30H</a:t>
            </a:r>
            <a:r>
              <a:rPr lang="zh-CN" altLang="zh-CN" sz="2000" dirty="0"/>
              <a:t>和</a:t>
            </a:r>
            <a:r>
              <a:rPr lang="en-US" altLang="zh-CN" sz="2000" dirty="0"/>
              <a:t>31H</a:t>
            </a:r>
            <a:endParaRPr lang="zh-CN" altLang="zh-CN" sz="2000" dirty="0"/>
          </a:p>
          <a:p>
            <a:r>
              <a:rPr lang="en-US" altLang="zh-CN" sz="2000" dirty="0"/>
              <a:t> 		SJMP	</a:t>
            </a:r>
            <a:r>
              <a:rPr lang="en-US" altLang="zh-CN" sz="2000" dirty="0" smtClean="0"/>
              <a:t>$</a:t>
            </a:r>
            <a:r>
              <a:rPr lang="en-US" altLang="zh-CN" sz="2000" dirty="0"/>
              <a:t> </a:t>
            </a:r>
            <a:r>
              <a:rPr lang="en-US" altLang="zh-CN" sz="2000" dirty="0" smtClean="0"/>
              <a:t>                </a:t>
            </a:r>
            <a:r>
              <a:rPr lang="zh-CN" altLang="zh-CN" sz="2000" dirty="0" smtClean="0"/>
              <a:t>；</a:t>
            </a:r>
            <a:r>
              <a:rPr lang="zh-CN" altLang="zh-CN" sz="2000" dirty="0"/>
              <a:t>动态停机</a:t>
            </a:r>
          </a:p>
          <a:p>
            <a:r>
              <a:rPr lang="en-US" altLang="zh-CN" sz="2000" dirty="0"/>
              <a:t> 		</a:t>
            </a:r>
            <a:r>
              <a:rPr lang="en-US" altLang="zh-CN" sz="2000" dirty="0" smtClean="0"/>
              <a:t>END</a:t>
            </a:r>
            <a:endParaRPr lang="zh-CN" altLang="zh-CN" sz="2000" dirty="0"/>
          </a:p>
        </p:txBody>
      </p:sp>
      <p:graphicFrame>
        <p:nvGraphicFramePr>
          <p:cNvPr id="58380" name="Object 12"/>
          <p:cNvGraphicFramePr>
            <a:graphicFrameLocks noChangeAspect="1"/>
          </p:cNvGraphicFramePr>
          <p:nvPr/>
        </p:nvGraphicFramePr>
        <p:xfrm>
          <a:off x="5435600" y="577850"/>
          <a:ext cx="590550" cy="338138"/>
        </p:xfrm>
        <a:graphic>
          <a:graphicData uri="http://schemas.openxmlformats.org/presentationml/2006/ole">
            <mc:AlternateContent xmlns:mc="http://schemas.openxmlformats.org/markup-compatibility/2006">
              <mc:Choice xmlns:v="urn:schemas-microsoft-com:vml" Requires="v">
                <p:oleObj spid="_x0000_s279649" name="Equation" r:id="rId3" imgW="355320" imgH="203040" progId="Equation.DSMT4">
                  <p:embed/>
                </p:oleObj>
              </mc:Choice>
              <mc:Fallback>
                <p:oleObj name="Equation" r:id="rId3" imgW="35532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5600" y="577850"/>
                        <a:ext cx="590550" cy="338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8381" name="Object 13"/>
          <p:cNvGraphicFramePr>
            <a:graphicFrameLocks noChangeAspect="1"/>
          </p:cNvGraphicFramePr>
          <p:nvPr/>
        </p:nvGraphicFramePr>
        <p:xfrm>
          <a:off x="4859338" y="1125538"/>
          <a:ext cx="590550" cy="338137"/>
        </p:xfrm>
        <a:graphic>
          <a:graphicData uri="http://schemas.openxmlformats.org/presentationml/2006/ole">
            <mc:AlternateContent xmlns:mc="http://schemas.openxmlformats.org/markup-compatibility/2006">
              <mc:Choice xmlns:v="urn:schemas-microsoft-com:vml" Requires="v">
                <p:oleObj spid="_x0000_s279650" name="Equation" r:id="rId5" imgW="355320" imgH="203040" progId="Equation.DSMT4">
                  <p:embed/>
                </p:oleObj>
              </mc:Choice>
              <mc:Fallback>
                <p:oleObj name="Equation" r:id="rId5" imgW="35532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338" y="1125538"/>
                        <a:ext cx="590550" cy="338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8382" name="Object 14"/>
          <p:cNvGraphicFramePr>
            <a:graphicFrameLocks noChangeAspect="1"/>
          </p:cNvGraphicFramePr>
          <p:nvPr/>
        </p:nvGraphicFramePr>
        <p:xfrm>
          <a:off x="5508625" y="1628775"/>
          <a:ext cx="590550" cy="338138"/>
        </p:xfrm>
        <a:graphic>
          <a:graphicData uri="http://schemas.openxmlformats.org/presentationml/2006/ole">
            <mc:AlternateContent xmlns:mc="http://schemas.openxmlformats.org/markup-compatibility/2006">
              <mc:Choice xmlns:v="urn:schemas-microsoft-com:vml" Requires="v">
                <p:oleObj spid="_x0000_s279651" name="Equation" r:id="rId6" imgW="355320" imgH="203040" progId="Equation.DSMT4">
                  <p:embed/>
                </p:oleObj>
              </mc:Choice>
              <mc:Fallback>
                <p:oleObj name="Equation" r:id="rId6" imgW="35532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625" y="1628775"/>
                        <a:ext cx="590550" cy="338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83924507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71</a:t>
            </a:fld>
            <a:endParaRPr lang="en-US" altLang="zh-CN" dirty="0"/>
          </a:p>
        </p:txBody>
      </p:sp>
      <p:sp>
        <p:nvSpPr>
          <p:cNvPr id="4" name="矩形 3"/>
          <p:cNvSpPr/>
          <p:nvPr/>
        </p:nvSpPr>
        <p:spPr>
          <a:xfrm>
            <a:off x="0" y="563726"/>
            <a:ext cx="9144000" cy="6247864"/>
          </a:xfrm>
          <a:prstGeom prst="rect">
            <a:avLst/>
          </a:prstGeom>
        </p:spPr>
        <p:txBody>
          <a:bodyPr wrap="square">
            <a:spAutoFit/>
          </a:bodyPr>
          <a:lstStyle/>
          <a:p>
            <a:pPr algn="l"/>
            <a:r>
              <a:rPr lang="en-US" altLang="zh-CN" sz="2000" b="1" dirty="0">
                <a:solidFill>
                  <a:srgbClr val="0000FF"/>
                </a:solidFill>
              </a:rPr>
              <a:t>*C51</a:t>
            </a:r>
            <a:r>
              <a:rPr lang="zh-CN" altLang="en-US" sz="2000" b="1" dirty="0">
                <a:solidFill>
                  <a:srgbClr val="0000FF"/>
                </a:solidFill>
              </a:rPr>
              <a:t>源程序</a:t>
            </a:r>
            <a:r>
              <a:rPr lang="zh-CN" altLang="en-US" sz="2000" dirty="0"/>
              <a:t>：</a:t>
            </a:r>
          </a:p>
          <a:p>
            <a:pPr algn="l"/>
            <a:r>
              <a:rPr lang="en-US" altLang="zh-CN" sz="2000" dirty="0"/>
              <a:t>#include&lt;reg51.h&gt;</a:t>
            </a:r>
          </a:p>
          <a:p>
            <a:pPr algn="l"/>
            <a:r>
              <a:rPr lang="en-US" altLang="zh-CN" sz="2000" dirty="0"/>
              <a:t>unsigned char data *p1</a:t>
            </a:r>
            <a:r>
              <a:rPr lang="zh-CN" altLang="en-US" sz="2000" dirty="0"/>
              <a:t>；</a:t>
            </a:r>
          </a:p>
          <a:p>
            <a:pPr algn="l"/>
            <a:r>
              <a:rPr lang="en-US" altLang="zh-CN" sz="2000" dirty="0"/>
              <a:t>unsigned char data *p2</a:t>
            </a:r>
            <a:r>
              <a:rPr lang="zh-CN" altLang="en-US" sz="2000" dirty="0"/>
              <a:t>；</a:t>
            </a:r>
          </a:p>
          <a:p>
            <a:pPr algn="l"/>
            <a:r>
              <a:rPr lang="en-US" altLang="zh-CN" sz="2000" dirty="0" err="1"/>
              <a:t>sbit</a:t>
            </a:r>
            <a:r>
              <a:rPr lang="en-US" altLang="zh-CN" sz="2000" dirty="0"/>
              <a:t>	</a:t>
            </a:r>
            <a:r>
              <a:rPr lang="en-US" altLang="zh-CN" sz="2000" dirty="0" err="1"/>
              <a:t>rect_wave</a:t>
            </a:r>
            <a:r>
              <a:rPr lang="en-US" altLang="zh-CN" sz="2000" dirty="0"/>
              <a:t> = P3^3</a:t>
            </a:r>
            <a:r>
              <a:rPr lang="zh-CN" altLang="en-US" sz="2000" dirty="0"/>
              <a:t>；</a:t>
            </a:r>
          </a:p>
          <a:p>
            <a:pPr algn="l"/>
            <a:r>
              <a:rPr lang="en-US" altLang="zh-CN" sz="2000" dirty="0"/>
              <a:t>void main(void)</a:t>
            </a:r>
          </a:p>
          <a:p>
            <a:pPr algn="l"/>
            <a:r>
              <a:rPr lang="en-US" altLang="zh-CN" sz="2000" dirty="0"/>
              <a:t>{</a:t>
            </a:r>
          </a:p>
          <a:p>
            <a:pPr algn="l"/>
            <a:r>
              <a:rPr lang="en-US" altLang="zh-CN" sz="2000" dirty="0"/>
              <a:t> 	p1 = 0x30</a:t>
            </a:r>
            <a:r>
              <a:rPr lang="zh-CN" altLang="en-US" sz="2000" dirty="0"/>
              <a:t>；		</a:t>
            </a:r>
            <a:r>
              <a:rPr lang="en-US" altLang="zh-CN" sz="2000" dirty="0"/>
              <a:t>/* </a:t>
            </a:r>
            <a:r>
              <a:rPr lang="zh-CN" altLang="en-US" sz="2000" dirty="0"/>
              <a:t>间接寻址 *</a:t>
            </a:r>
            <a:r>
              <a:rPr lang="en-US" altLang="zh-CN" sz="2000" dirty="0"/>
              <a:t>/</a:t>
            </a:r>
          </a:p>
          <a:p>
            <a:pPr algn="l"/>
            <a:r>
              <a:rPr lang="en-US" altLang="zh-CN" sz="2000" dirty="0"/>
              <a:t> 	p2 = 0x31</a:t>
            </a:r>
            <a:r>
              <a:rPr lang="zh-CN" altLang="en-US" sz="2000" dirty="0"/>
              <a:t>；</a:t>
            </a:r>
          </a:p>
          <a:p>
            <a:pPr algn="l"/>
            <a:r>
              <a:rPr lang="zh-CN" altLang="en-US" sz="2000" dirty="0"/>
              <a:t> 	</a:t>
            </a:r>
            <a:r>
              <a:rPr lang="en-US" altLang="zh-CN" sz="2000" dirty="0"/>
              <a:t>TMOD = 0x90</a:t>
            </a:r>
            <a:r>
              <a:rPr lang="zh-CN" altLang="en-US" sz="2000" dirty="0"/>
              <a:t>；	</a:t>
            </a:r>
            <a:r>
              <a:rPr lang="en-US" altLang="zh-CN" sz="2000" dirty="0" smtClean="0"/>
              <a:t>/* </a:t>
            </a:r>
            <a:r>
              <a:rPr lang="zh-CN" altLang="en-US" sz="2000" dirty="0"/>
              <a:t>设置</a:t>
            </a:r>
            <a:r>
              <a:rPr lang="en-US" altLang="zh-CN" sz="2000" dirty="0"/>
              <a:t>T0</a:t>
            </a:r>
            <a:r>
              <a:rPr lang="zh-CN" altLang="en-US" sz="2000" dirty="0"/>
              <a:t>工作于定时工作方式</a:t>
            </a:r>
            <a:r>
              <a:rPr lang="en-US" altLang="zh-CN" sz="2000" dirty="0"/>
              <a:t>1 */</a:t>
            </a:r>
          </a:p>
          <a:p>
            <a:pPr algn="l"/>
            <a:r>
              <a:rPr lang="en-US" altLang="zh-CN" sz="2000" dirty="0"/>
              <a:t> 	TH1 = 0x00</a:t>
            </a:r>
            <a:r>
              <a:rPr lang="zh-CN" altLang="en-US" sz="2000" dirty="0"/>
              <a:t>；		</a:t>
            </a:r>
            <a:r>
              <a:rPr lang="en-US" altLang="zh-CN" sz="2000" dirty="0"/>
              <a:t>/* </a:t>
            </a:r>
            <a:r>
              <a:rPr lang="zh-CN" altLang="en-US" sz="2000" dirty="0"/>
              <a:t>设置加</a:t>
            </a:r>
            <a:r>
              <a:rPr lang="en-US" altLang="zh-CN" sz="2000" dirty="0"/>
              <a:t>1</a:t>
            </a:r>
            <a:r>
              <a:rPr lang="zh-CN" altLang="en-US" sz="2000" dirty="0"/>
              <a:t>计数器的计数器初值高字节 *</a:t>
            </a:r>
            <a:r>
              <a:rPr lang="en-US" altLang="zh-CN" sz="2000" dirty="0"/>
              <a:t>/</a:t>
            </a:r>
          </a:p>
          <a:p>
            <a:pPr algn="l"/>
            <a:r>
              <a:rPr lang="en-US" altLang="zh-CN" sz="2000" dirty="0"/>
              <a:t> 	TL1 = 0x00</a:t>
            </a:r>
            <a:r>
              <a:rPr lang="zh-CN" altLang="en-US" sz="2000" dirty="0"/>
              <a:t>；		</a:t>
            </a:r>
            <a:r>
              <a:rPr lang="en-US" altLang="zh-CN" sz="2000" dirty="0"/>
              <a:t>/* </a:t>
            </a:r>
            <a:r>
              <a:rPr lang="zh-CN" altLang="en-US" sz="2000" dirty="0"/>
              <a:t>设置加</a:t>
            </a:r>
            <a:r>
              <a:rPr lang="en-US" altLang="zh-CN" sz="2000" dirty="0"/>
              <a:t>1</a:t>
            </a:r>
            <a:r>
              <a:rPr lang="zh-CN" altLang="en-US" sz="2000" dirty="0"/>
              <a:t>计数器的计数器初值低字节 *</a:t>
            </a:r>
            <a:r>
              <a:rPr lang="en-US" altLang="zh-CN" sz="2000" dirty="0"/>
              <a:t>/</a:t>
            </a:r>
          </a:p>
          <a:p>
            <a:pPr algn="l"/>
            <a:r>
              <a:rPr lang="en-US" altLang="zh-CN" sz="2000" dirty="0"/>
              <a:t> 	while(</a:t>
            </a:r>
            <a:r>
              <a:rPr lang="en-US" altLang="zh-CN" sz="2000" dirty="0" err="1"/>
              <a:t>rect_wave</a:t>
            </a:r>
            <a:r>
              <a:rPr lang="en-US" altLang="zh-CN" sz="2000" dirty="0"/>
              <a:t>)</a:t>
            </a:r>
            <a:r>
              <a:rPr lang="zh-CN" altLang="en-US" sz="2000" dirty="0"/>
              <a:t>；</a:t>
            </a:r>
          </a:p>
          <a:p>
            <a:pPr algn="l"/>
            <a:r>
              <a:rPr lang="zh-CN" altLang="en-US" sz="2000" dirty="0"/>
              <a:t> 	</a:t>
            </a:r>
            <a:r>
              <a:rPr lang="en-US" altLang="zh-CN" sz="2000" dirty="0"/>
              <a:t>TR1 = 1</a:t>
            </a:r>
            <a:r>
              <a:rPr lang="zh-CN" altLang="en-US" sz="2000" dirty="0"/>
              <a:t>；	</a:t>
            </a:r>
          </a:p>
          <a:p>
            <a:pPr algn="l"/>
            <a:r>
              <a:rPr lang="zh-CN" altLang="en-US" sz="2000" dirty="0"/>
              <a:t> 	</a:t>
            </a:r>
            <a:r>
              <a:rPr lang="en-US" altLang="zh-CN" sz="2000" dirty="0"/>
              <a:t>while(!</a:t>
            </a:r>
            <a:r>
              <a:rPr lang="en-US" altLang="zh-CN" sz="2000" dirty="0" err="1"/>
              <a:t>rect_wave</a:t>
            </a:r>
            <a:r>
              <a:rPr lang="en-US" altLang="zh-CN" sz="2000" dirty="0"/>
              <a:t>)</a:t>
            </a:r>
            <a:r>
              <a:rPr lang="zh-CN" altLang="en-US" sz="2000" dirty="0"/>
              <a:t>；</a:t>
            </a:r>
          </a:p>
          <a:p>
            <a:pPr algn="l"/>
            <a:r>
              <a:rPr lang="zh-CN" altLang="en-US" sz="2000" dirty="0"/>
              <a:t> 	</a:t>
            </a:r>
            <a:r>
              <a:rPr lang="en-US" altLang="zh-CN" sz="2000" dirty="0"/>
              <a:t>while(</a:t>
            </a:r>
            <a:r>
              <a:rPr lang="en-US" altLang="zh-CN" sz="2000" dirty="0" err="1"/>
              <a:t>rect_wave</a:t>
            </a:r>
            <a:r>
              <a:rPr lang="en-US" altLang="zh-CN" sz="2000" dirty="0"/>
              <a:t>)</a:t>
            </a:r>
            <a:r>
              <a:rPr lang="zh-CN" altLang="en-US" sz="2000" dirty="0"/>
              <a:t>；</a:t>
            </a:r>
          </a:p>
          <a:p>
            <a:pPr algn="l"/>
            <a:r>
              <a:rPr lang="zh-CN" altLang="en-US" sz="2000" dirty="0"/>
              <a:t> 	</a:t>
            </a:r>
            <a:r>
              <a:rPr lang="en-US" altLang="zh-CN" sz="2000" dirty="0"/>
              <a:t>TR1 = 0</a:t>
            </a:r>
            <a:r>
              <a:rPr lang="zh-CN" altLang="en-US" sz="2000" dirty="0"/>
              <a:t>；</a:t>
            </a:r>
          </a:p>
          <a:p>
            <a:pPr algn="l"/>
            <a:r>
              <a:rPr lang="zh-CN" altLang="en-US" sz="2000" dirty="0"/>
              <a:t> 	*</a:t>
            </a:r>
            <a:r>
              <a:rPr lang="en-US" altLang="zh-CN" sz="2000" dirty="0"/>
              <a:t>p2 = TL1</a:t>
            </a:r>
            <a:r>
              <a:rPr lang="zh-CN" altLang="en-US" sz="2000" dirty="0"/>
              <a:t>；</a:t>
            </a:r>
          </a:p>
          <a:p>
            <a:pPr algn="l"/>
            <a:r>
              <a:rPr lang="zh-CN" altLang="en-US" sz="2000" dirty="0"/>
              <a:t> 	*</a:t>
            </a:r>
            <a:r>
              <a:rPr lang="en-US" altLang="zh-CN" sz="2000" dirty="0"/>
              <a:t>p1 = TH1</a:t>
            </a:r>
            <a:r>
              <a:rPr lang="zh-CN" altLang="en-US" sz="2000" dirty="0"/>
              <a:t>；</a:t>
            </a:r>
          </a:p>
          <a:p>
            <a:pPr algn="l"/>
            <a:r>
              <a:rPr lang="zh-CN" altLang="en-US" sz="2000" dirty="0"/>
              <a:t> 	</a:t>
            </a:r>
            <a:endParaRPr lang="en-US" altLang="zh-CN" sz="2000" dirty="0"/>
          </a:p>
        </p:txBody>
      </p:sp>
    </p:spTree>
    <p:extLst>
      <p:ext uri="{BB962C8B-B14F-4D97-AF65-F5344CB8AC3E}">
        <p14:creationId xmlns:p14="http://schemas.microsoft.com/office/powerpoint/2010/main" val="1843463339"/>
      </p:ext>
    </p:extLst>
  </p:cSld>
  <p:clrMapOvr>
    <a:masterClrMapping/>
  </p:clrMapOvr>
  <p:transition>
    <p:random/>
    <p:sndAc>
      <p:stSnd>
        <p:snd r:embed="rId2" name="camera.wav"/>
      </p:stSnd>
    </p:sndAc>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72</a:t>
            </a:fld>
            <a:endParaRPr lang="en-US" altLang="zh-CN" dirty="0"/>
          </a:p>
        </p:txBody>
      </p:sp>
      <p:sp>
        <p:nvSpPr>
          <p:cNvPr id="4" name="矩形 3"/>
          <p:cNvSpPr/>
          <p:nvPr/>
        </p:nvSpPr>
        <p:spPr>
          <a:xfrm>
            <a:off x="0" y="721308"/>
            <a:ext cx="9144000" cy="707886"/>
          </a:xfrm>
          <a:prstGeom prst="rect">
            <a:avLst/>
          </a:prstGeom>
        </p:spPr>
        <p:txBody>
          <a:bodyPr wrap="square">
            <a:spAutoFit/>
          </a:bodyPr>
          <a:lstStyle/>
          <a:p>
            <a:pPr lvl="0" algn="l"/>
            <a:r>
              <a:rPr lang="en-US" altLang="zh-CN" sz="2000" dirty="0" smtClean="0">
                <a:solidFill>
                  <a:srgbClr val="000000"/>
                </a:solidFill>
              </a:rPr>
              <a:t>               while(1</a:t>
            </a:r>
            <a:r>
              <a:rPr lang="en-US" altLang="zh-CN" sz="2000" dirty="0">
                <a:solidFill>
                  <a:srgbClr val="000000"/>
                </a:solidFill>
              </a:rPr>
              <a:t>)</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动态停机 *</a:t>
            </a:r>
            <a:r>
              <a:rPr lang="en-US" altLang="zh-CN" sz="2000" dirty="0">
                <a:solidFill>
                  <a:srgbClr val="000000"/>
                </a:solidFill>
              </a:rPr>
              <a:t>/</a:t>
            </a:r>
          </a:p>
          <a:p>
            <a:pPr lvl="0" algn="l"/>
            <a:r>
              <a:rPr lang="en-US" altLang="zh-CN" sz="2000" dirty="0">
                <a:solidFill>
                  <a:srgbClr val="000000"/>
                </a:solidFill>
              </a:rPr>
              <a:t>}</a:t>
            </a:r>
          </a:p>
        </p:txBody>
      </p:sp>
    </p:spTree>
    <p:extLst>
      <p:ext uri="{BB962C8B-B14F-4D97-AF65-F5344CB8AC3E}">
        <p14:creationId xmlns:p14="http://schemas.microsoft.com/office/powerpoint/2010/main" val="2984122361"/>
      </p:ext>
    </p:extLst>
  </p:cSld>
  <p:clrMapOvr>
    <a:masterClrMapping/>
  </p:clrMapOvr>
  <p:transition>
    <p:random/>
    <p:sndAc>
      <p:stSnd>
        <p:snd r:embed="rId2" name="camera.wav"/>
      </p:stSnd>
    </p:sndAc>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73</a:t>
            </a:fld>
            <a:endParaRPr lang="en-US" altLang="zh-CN" dirty="0"/>
          </a:p>
        </p:txBody>
      </p:sp>
      <p:sp>
        <p:nvSpPr>
          <p:cNvPr id="4" name="矩形 3"/>
          <p:cNvSpPr/>
          <p:nvPr/>
        </p:nvSpPr>
        <p:spPr>
          <a:xfrm>
            <a:off x="0" y="690555"/>
            <a:ext cx="9144000" cy="3416320"/>
          </a:xfrm>
          <a:prstGeom prst="rect">
            <a:avLst/>
          </a:prstGeom>
        </p:spPr>
        <p:txBody>
          <a:bodyPr wrap="square">
            <a:spAutoFit/>
          </a:bodyPr>
          <a:lstStyle/>
          <a:p>
            <a:pPr algn="l">
              <a:lnSpc>
                <a:spcPct val="150000"/>
              </a:lnSpc>
            </a:pPr>
            <a:r>
              <a:rPr lang="zh-CN" altLang="en-US" sz="2400" dirty="0" smtClean="0"/>
              <a:t>      </a:t>
            </a:r>
            <a:r>
              <a:rPr lang="zh-CN" altLang="en-US" sz="2400" b="1" dirty="0" smtClean="0">
                <a:solidFill>
                  <a:srgbClr val="0000FF"/>
                </a:solidFill>
              </a:rPr>
              <a:t>（</a:t>
            </a:r>
            <a:r>
              <a:rPr lang="en-US" altLang="zh-CN" sz="2400" b="1" dirty="0" smtClean="0">
                <a:solidFill>
                  <a:srgbClr val="0000FF"/>
                </a:solidFill>
              </a:rPr>
              <a:t>3</a:t>
            </a:r>
            <a:r>
              <a:rPr lang="zh-CN" altLang="en-US" sz="2400" b="1" dirty="0" smtClean="0">
                <a:solidFill>
                  <a:srgbClr val="0000FF"/>
                </a:solidFill>
              </a:rPr>
              <a:t>）</a:t>
            </a:r>
            <a:r>
              <a:rPr lang="en-US" altLang="zh-CN" sz="2400" b="1" dirty="0">
                <a:solidFill>
                  <a:srgbClr val="0000FF"/>
                </a:solidFill>
              </a:rPr>
              <a:t>Proteus</a:t>
            </a:r>
            <a:r>
              <a:rPr lang="zh-CN" altLang="en-US" sz="2400" b="1" dirty="0">
                <a:solidFill>
                  <a:srgbClr val="0000FF"/>
                </a:solidFill>
              </a:rPr>
              <a:t>仿真</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Proteus</a:t>
            </a:r>
            <a:r>
              <a:rPr lang="zh-CN" altLang="en-US" sz="2400" dirty="0"/>
              <a:t>仿真电路如</a:t>
            </a:r>
            <a:r>
              <a:rPr lang="zh-CN" altLang="en-US" sz="2400" dirty="0">
                <a:hlinkClick r:id="rId3" action="ppaction://hlinksldjump"/>
              </a:rPr>
              <a:t>图</a:t>
            </a:r>
            <a:r>
              <a:rPr lang="en-US" altLang="zh-CN" sz="2400" dirty="0">
                <a:hlinkClick r:id="rId3" action="ppaction://hlinksldjump"/>
              </a:rPr>
              <a:t>9-18</a:t>
            </a:r>
            <a:r>
              <a:rPr lang="zh-CN" altLang="en-US" sz="2400" dirty="0"/>
              <a:t>所示，打开所建好的</a:t>
            </a:r>
            <a:r>
              <a:rPr lang="en-US" altLang="zh-CN" sz="2400" dirty="0"/>
              <a:t>Proteus</a:t>
            </a:r>
            <a:r>
              <a:rPr lang="zh-CN" altLang="en-US" sz="2400" dirty="0"/>
              <a:t>工程，执行所编程序，然后暂停，单击</a:t>
            </a:r>
            <a:r>
              <a:rPr lang="en-US" altLang="zh-CN" sz="2400" dirty="0"/>
              <a:t>Debug</a:t>
            </a:r>
            <a:r>
              <a:rPr lang="zh-CN" altLang="en-US" sz="2400" dirty="0"/>
              <a:t>下拉菜单中的</a:t>
            </a:r>
            <a:r>
              <a:rPr lang="en-US" altLang="zh-CN" sz="2400" dirty="0"/>
              <a:t>8051 CPU Internal (IDATA) Memory</a:t>
            </a:r>
            <a:r>
              <a:rPr lang="zh-CN" altLang="en-US" sz="2400" dirty="0"/>
              <a:t>选项，可以看到片内</a:t>
            </a:r>
            <a:r>
              <a:rPr lang="en-US" altLang="zh-CN" sz="2400" dirty="0"/>
              <a:t>RAM</a:t>
            </a:r>
            <a:r>
              <a:rPr lang="zh-CN" altLang="en-US" sz="2400" dirty="0"/>
              <a:t>单元</a:t>
            </a:r>
            <a:r>
              <a:rPr lang="en-US" altLang="zh-CN" sz="2400" dirty="0"/>
              <a:t>30H</a:t>
            </a:r>
            <a:r>
              <a:rPr lang="zh-CN" altLang="en-US" sz="2400" dirty="0"/>
              <a:t>和</a:t>
            </a:r>
            <a:r>
              <a:rPr lang="en-US" altLang="zh-CN" sz="2400" dirty="0"/>
              <a:t>31H</a:t>
            </a:r>
            <a:r>
              <a:rPr lang="zh-CN" altLang="en-US" sz="2400" dirty="0"/>
              <a:t>中的内容随外加在</a:t>
            </a:r>
            <a:r>
              <a:rPr lang="en-US" altLang="zh-CN" sz="2400" dirty="0"/>
              <a:t>P3.3</a:t>
            </a:r>
            <a:r>
              <a:rPr lang="zh-CN" altLang="en-US" sz="2400" dirty="0"/>
              <a:t>上的仿真脉冲宽度变化而做相应变化，如</a:t>
            </a:r>
            <a:r>
              <a:rPr lang="zh-CN" altLang="en-US" sz="2400" dirty="0">
                <a:hlinkClick r:id="rId4" action="ppaction://hlinksldjump"/>
              </a:rPr>
              <a:t>图</a:t>
            </a:r>
            <a:r>
              <a:rPr lang="en-US" altLang="zh-CN" sz="2400" dirty="0">
                <a:hlinkClick r:id="rId4" action="ppaction://hlinksldjump"/>
              </a:rPr>
              <a:t>9-19</a:t>
            </a:r>
            <a:r>
              <a:rPr lang="zh-CN" altLang="en-US" sz="2400" dirty="0"/>
              <a:t>所示。</a:t>
            </a:r>
          </a:p>
        </p:txBody>
      </p:sp>
    </p:spTree>
    <p:extLst>
      <p:ext uri="{BB962C8B-B14F-4D97-AF65-F5344CB8AC3E}">
        <p14:creationId xmlns:p14="http://schemas.microsoft.com/office/powerpoint/2010/main" val="1639358016"/>
      </p:ext>
    </p:extLst>
  </p:cSld>
  <p:clrMapOvr>
    <a:masterClrMapping/>
  </p:clrMapOvr>
  <p:transition>
    <p:random/>
    <p:sndAc>
      <p:stSnd>
        <p:snd r:embed="rId2" name="camera.wav"/>
      </p:stSnd>
    </p:sndAc>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74</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0705" y="753183"/>
            <a:ext cx="8568251" cy="5494375"/>
          </a:xfrm>
          <a:prstGeom prst="rect">
            <a:avLst/>
          </a:prstGeom>
        </p:spPr>
      </p:pic>
      <p:sp>
        <p:nvSpPr>
          <p:cNvPr id="5" name="矩形 4"/>
          <p:cNvSpPr/>
          <p:nvPr/>
        </p:nvSpPr>
        <p:spPr>
          <a:xfrm>
            <a:off x="780618" y="5878226"/>
            <a:ext cx="877163" cy="369332"/>
          </a:xfrm>
          <a:prstGeom prst="rect">
            <a:avLst/>
          </a:prstGeom>
        </p:spPr>
        <p:txBody>
          <a:bodyPr wrap="none">
            <a:spAutoFit/>
          </a:bodyPr>
          <a:lstStyle/>
          <a:p>
            <a:r>
              <a:rPr lang="zh-CN" altLang="en-US" dirty="0"/>
              <a:t>图</a:t>
            </a:r>
            <a:r>
              <a:rPr lang="en-US" altLang="zh-CN" dirty="0"/>
              <a:t>9-18</a:t>
            </a:r>
            <a:endParaRPr lang="zh-CN" altLang="en-US" dirty="0"/>
          </a:p>
        </p:txBody>
      </p:sp>
    </p:spTree>
    <p:extLst>
      <p:ext uri="{BB962C8B-B14F-4D97-AF65-F5344CB8AC3E}">
        <p14:creationId xmlns:p14="http://schemas.microsoft.com/office/powerpoint/2010/main" val="2274370212"/>
      </p:ext>
    </p:extLst>
  </p:cSld>
  <p:clrMapOvr>
    <a:masterClrMapping/>
  </p:clrMapOvr>
  <p:transition>
    <p:random/>
    <p:sndAc>
      <p:stSnd>
        <p:snd r:embed="rId2" name="camera.wav"/>
      </p:stSnd>
    </p:sndAc>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75</a:t>
            </a:fld>
            <a:endParaRPr lang="en-US" altLang="zh-CN" dirty="0"/>
          </a:p>
        </p:txBody>
      </p:sp>
      <p:pic>
        <p:nvPicPr>
          <p:cNvPr id="283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726" y="888243"/>
            <a:ext cx="7250802" cy="4838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908131" y="5974282"/>
            <a:ext cx="877163" cy="369332"/>
          </a:xfrm>
          <a:prstGeom prst="rect">
            <a:avLst/>
          </a:prstGeom>
        </p:spPr>
        <p:txBody>
          <a:bodyPr wrap="none">
            <a:spAutoFit/>
          </a:bodyPr>
          <a:lstStyle/>
          <a:p>
            <a:r>
              <a:rPr lang="zh-CN" altLang="en-US" dirty="0"/>
              <a:t>图</a:t>
            </a:r>
            <a:r>
              <a:rPr lang="en-US" altLang="zh-CN" dirty="0"/>
              <a:t>9-19</a:t>
            </a:r>
            <a:endParaRPr lang="zh-CN" altLang="en-US" dirty="0"/>
          </a:p>
        </p:txBody>
      </p:sp>
    </p:spTree>
    <p:extLst>
      <p:ext uri="{BB962C8B-B14F-4D97-AF65-F5344CB8AC3E}">
        <p14:creationId xmlns:p14="http://schemas.microsoft.com/office/powerpoint/2010/main" val="1951463389"/>
      </p:ext>
    </p:extLst>
  </p:cSld>
  <p:clrMapOvr>
    <a:masterClrMapping/>
  </p:clrMapOvr>
  <p:transition>
    <p:random/>
    <p:sndAc>
      <p:stSnd>
        <p:snd r:embed="rId2" name="camera.wav"/>
      </p:stSnd>
    </p:sndAc>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76</a:t>
            </a:fld>
            <a:endParaRPr lang="en-US" altLang="zh-CN" dirty="0"/>
          </a:p>
        </p:txBody>
      </p:sp>
      <p:sp>
        <p:nvSpPr>
          <p:cNvPr id="4" name="矩形 3"/>
          <p:cNvSpPr/>
          <p:nvPr/>
        </p:nvSpPr>
        <p:spPr>
          <a:xfrm>
            <a:off x="0" y="623225"/>
            <a:ext cx="9144000" cy="2308324"/>
          </a:xfrm>
          <a:prstGeom prst="rect">
            <a:avLst/>
          </a:prstGeom>
        </p:spPr>
        <p:txBody>
          <a:bodyPr wrap="square">
            <a:spAutoFit/>
          </a:bodyPr>
          <a:lstStyle/>
          <a:p>
            <a:pPr algn="l">
              <a:lnSpc>
                <a:spcPct val="150000"/>
              </a:lnSpc>
            </a:pPr>
            <a:r>
              <a:rPr lang="en-US" altLang="zh-CN" sz="2400" b="1" dirty="0" smtClean="0">
                <a:solidFill>
                  <a:srgbClr val="0000FF"/>
                </a:solidFill>
              </a:rPr>
              <a:t>        6</a:t>
            </a:r>
            <a:r>
              <a:rPr lang="zh-CN" altLang="en-US" sz="2400" b="1" dirty="0">
                <a:solidFill>
                  <a:srgbClr val="0000FF"/>
                </a:solidFill>
              </a:rPr>
              <a:t>．实时时钟的设计</a:t>
            </a:r>
          </a:p>
          <a:p>
            <a:pPr algn="l">
              <a:lnSpc>
                <a:spcPct val="150000"/>
              </a:lnSpc>
            </a:pPr>
            <a:r>
              <a:rPr lang="zh-CN" altLang="en-US" sz="2400" dirty="0" smtClean="0"/>
              <a:t>        本</a:t>
            </a:r>
            <a:r>
              <a:rPr lang="zh-CN" altLang="en-US" sz="2400" dirty="0"/>
              <a:t>小节介绍如何使用定时器</a:t>
            </a:r>
            <a:r>
              <a:rPr lang="en-US" altLang="zh-CN" sz="2400" dirty="0"/>
              <a:t>/</a:t>
            </a:r>
            <a:r>
              <a:rPr lang="zh-CN" altLang="en-US" sz="2400" dirty="0"/>
              <a:t>计数器来实现实时时钟。</a:t>
            </a:r>
          </a:p>
          <a:p>
            <a:pPr algn="l">
              <a:lnSpc>
                <a:spcPct val="150000"/>
              </a:lnSpc>
            </a:pPr>
            <a:r>
              <a:rPr lang="en-US" altLang="zh-CN" sz="2400" dirty="0" smtClean="0"/>
              <a:t>      </a:t>
            </a:r>
            <a:r>
              <a:rPr lang="en-US" altLang="zh-CN" sz="2400" b="1" dirty="0">
                <a:solidFill>
                  <a:srgbClr val="FF3300"/>
                </a:solidFill>
                <a:latin typeface="Arial"/>
                <a:ea typeface="宋体" charset="-122"/>
              </a:rPr>
              <a:t>【</a:t>
            </a:r>
            <a:r>
              <a:rPr lang="zh-CN" altLang="en-US" sz="2400" b="1" dirty="0">
                <a:solidFill>
                  <a:srgbClr val="FF3300"/>
                </a:solidFill>
                <a:latin typeface="Arial"/>
                <a:ea typeface="宋体" charset="-122"/>
              </a:rPr>
              <a:t>例</a:t>
            </a:r>
            <a:r>
              <a:rPr lang="en-US" altLang="zh-CN" sz="2400" b="1" dirty="0" smtClean="0">
                <a:solidFill>
                  <a:srgbClr val="FF3300"/>
                </a:solidFill>
                <a:latin typeface="Arial"/>
                <a:ea typeface="宋体" charset="-122"/>
              </a:rPr>
              <a:t>9-7】 </a:t>
            </a:r>
            <a:r>
              <a:rPr lang="zh-CN" altLang="en-US" sz="2400" b="1" dirty="0">
                <a:solidFill>
                  <a:schemeClr val="accent2"/>
                </a:solidFill>
                <a:latin typeface="+mn-lt"/>
                <a:ea typeface="+mn-ea"/>
              </a:rPr>
              <a:t>设</a:t>
            </a:r>
            <a:r>
              <a:rPr lang="en-US" altLang="zh-CN" sz="2400" b="1" dirty="0">
                <a:solidFill>
                  <a:schemeClr val="accent2"/>
                </a:solidFill>
                <a:latin typeface="+mn-lt"/>
                <a:ea typeface="+mn-ea"/>
              </a:rPr>
              <a:t>AT89S51</a:t>
            </a:r>
            <a:r>
              <a:rPr lang="zh-CN" altLang="en-US" sz="2400" b="1" dirty="0">
                <a:solidFill>
                  <a:schemeClr val="accent2"/>
                </a:solidFill>
                <a:latin typeface="+mn-lt"/>
                <a:ea typeface="+mn-ea"/>
              </a:rPr>
              <a:t>单片机的晶振频率为</a:t>
            </a:r>
            <a:r>
              <a:rPr lang="en-US" altLang="zh-CN" sz="2400" b="1" dirty="0">
                <a:solidFill>
                  <a:schemeClr val="accent2"/>
                </a:solidFill>
                <a:latin typeface="+mn-lt"/>
                <a:ea typeface="+mn-ea"/>
              </a:rPr>
              <a:t>6MHz</a:t>
            </a:r>
            <a:r>
              <a:rPr lang="zh-CN" altLang="en-US" sz="2400" b="1" dirty="0">
                <a:solidFill>
                  <a:schemeClr val="accent2"/>
                </a:solidFill>
                <a:latin typeface="+mn-lt"/>
                <a:ea typeface="+mn-ea"/>
              </a:rPr>
              <a:t>，编写利用</a:t>
            </a:r>
            <a:r>
              <a:rPr lang="en-US" altLang="zh-CN" sz="2400" b="1" dirty="0">
                <a:solidFill>
                  <a:schemeClr val="accent2"/>
                </a:solidFill>
                <a:latin typeface="+mn-lt"/>
                <a:ea typeface="+mn-ea"/>
              </a:rPr>
              <a:t>T0</a:t>
            </a:r>
            <a:r>
              <a:rPr lang="zh-CN" altLang="en-US" sz="2400" b="1" dirty="0">
                <a:solidFill>
                  <a:schemeClr val="accent2"/>
                </a:solidFill>
                <a:latin typeface="+mn-lt"/>
                <a:ea typeface="+mn-ea"/>
              </a:rPr>
              <a:t>实现实时时钟的程序。</a:t>
            </a:r>
          </a:p>
        </p:txBody>
      </p:sp>
    </p:spTree>
    <p:extLst>
      <p:ext uri="{BB962C8B-B14F-4D97-AF65-F5344CB8AC3E}">
        <p14:creationId xmlns:p14="http://schemas.microsoft.com/office/powerpoint/2010/main" val="4134161085"/>
      </p:ext>
    </p:extLst>
  </p:cSld>
  <p:clrMapOvr>
    <a:masterClrMapping/>
  </p:clrMapOvr>
  <p:transition>
    <p:random/>
    <p:sndAc>
      <p:stSnd>
        <p:snd r:embed="rId2" name="camera.wav"/>
      </p:stSnd>
    </p:sndAc>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13B9EBE2-67BD-451E-BC18-A66A10FE5A3A}" type="slidenum">
              <a:rPr lang="zh-CN" altLang="en-US"/>
              <a:pPr>
                <a:defRPr/>
              </a:pPr>
              <a:t>77</a:t>
            </a:fld>
            <a:endParaRPr lang="en-US" altLang="zh-CN"/>
          </a:p>
        </p:txBody>
      </p:sp>
      <p:sp>
        <p:nvSpPr>
          <p:cNvPr id="59394" name="内容占位符 1"/>
          <p:cNvSpPr>
            <a:spLocks noGrp="1"/>
          </p:cNvSpPr>
          <p:nvPr>
            <p:ph/>
          </p:nvPr>
        </p:nvSpPr>
        <p:spPr>
          <a:xfrm>
            <a:off x="0" y="563217"/>
            <a:ext cx="9144000" cy="5410200"/>
          </a:xfrm>
        </p:spPr>
        <p:txBody>
          <a:bodyPr/>
          <a:lstStyle/>
          <a:p>
            <a:pPr marL="0" indent="0" algn="l" eaLnBrk="1" hangingPunct="1">
              <a:lnSpc>
                <a:spcPct val="150000"/>
              </a:lnSpc>
              <a:spcBef>
                <a:spcPts val="0"/>
              </a:spcBef>
            </a:pPr>
            <a:r>
              <a:rPr lang="en-US" altLang="zh-CN" b="1" dirty="0" smtClean="0">
                <a:solidFill>
                  <a:srgbClr val="3333CC"/>
                </a:solidFill>
                <a:ea typeface="宋体" charset="-122"/>
              </a:rPr>
              <a:t>        (</a:t>
            </a:r>
            <a:r>
              <a:rPr lang="en-US" altLang="zh-CN" b="1" dirty="0" smtClean="0">
                <a:solidFill>
                  <a:srgbClr val="0000FF"/>
                </a:solidFill>
                <a:ea typeface="宋体" charset="-122"/>
              </a:rPr>
              <a:t>1)</a:t>
            </a:r>
            <a:r>
              <a:rPr lang="zh-CN" altLang="en-US" b="1" dirty="0" smtClean="0">
                <a:solidFill>
                  <a:srgbClr val="0000FF"/>
                </a:solidFill>
              </a:rPr>
              <a:t>．实现实时时钟的基本思想</a:t>
            </a:r>
            <a:endParaRPr lang="zh-CN" altLang="en-US" dirty="0" smtClean="0">
              <a:solidFill>
                <a:srgbClr val="0000FF"/>
              </a:solidFill>
            </a:endParaRPr>
          </a:p>
          <a:p>
            <a:pPr marL="0" indent="0" algn="l" eaLnBrk="1" hangingPunct="1">
              <a:lnSpc>
                <a:spcPct val="150000"/>
              </a:lnSpc>
              <a:spcBef>
                <a:spcPts val="0"/>
              </a:spcBef>
            </a:pPr>
            <a:r>
              <a:rPr lang="zh-CN" altLang="en-US" dirty="0" smtClean="0"/>
              <a:t>        最小计时单位是</a:t>
            </a:r>
            <a:r>
              <a:rPr lang="zh-CN" altLang="en-US" b="1" dirty="0" smtClean="0">
                <a:solidFill>
                  <a:srgbClr val="FF3300"/>
                </a:solidFill>
              </a:rPr>
              <a:t>秒</a:t>
            </a:r>
            <a:r>
              <a:rPr lang="zh-CN" altLang="en-US" dirty="0" smtClean="0"/>
              <a:t>，如何获得</a:t>
            </a:r>
            <a:r>
              <a:rPr lang="en-US" altLang="zh-CN" b="1" dirty="0" smtClean="0">
                <a:solidFill>
                  <a:srgbClr val="FF3300"/>
                </a:solidFill>
              </a:rPr>
              <a:t>1s</a:t>
            </a:r>
            <a:r>
              <a:rPr lang="zh-CN" altLang="en-US" b="1" dirty="0" smtClean="0">
                <a:solidFill>
                  <a:srgbClr val="FF3300"/>
                </a:solidFill>
              </a:rPr>
              <a:t>的定时时间</a:t>
            </a:r>
            <a:r>
              <a:rPr lang="zh-CN" altLang="en-US" dirty="0" smtClean="0">
                <a:solidFill>
                  <a:srgbClr val="3333CC"/>
                </a:solidFill>
              </a:rPr>
              <a:t>呢</a:t>
            </a:r>
            <a:r>
              <a:rPr lang="zh-CN" altLang="en-US" dirty="0" smtClean="0"/>
              <a:t>？从前面介绍知，定时器</a:t>
            </a:r>
            <a:r>
              <a:rPr lang="zh-CN" altLang="en-US" b="1" dirty="0" smtClean="0">
                <a:solidFill>
                  <a:srgbClr val="FF3300"/>
                </a:solidFill>
              </a:rPr>
              <a:t>方式</a:t>
            </a:r>
            <a:r>
              <a:rPr lang="en-US" altLang="zh-CN" b="1" dirty="0" smtClean="0">
                <a:solidFill>
                  <a:srgbClr val="FF3300"/>
                </a:solidFill>
                <a:ea typeface="宋体" charset="-122"/>
              </a:rPr>
              <a:t>1</a:t>
            </a:r>
            <a:r>
              <a:rPr lang="zh-CN" altLang="en-US" dirty="0" smtClean="0"/>
              <a:t>，最大定时时间也只能</a:t>
            </a:r>
            <a:r>
              <a:rPr lang="en-US" altLang="zh-CN" b="1" dirty="0" smtClean="0">
                <a:solidFill>
                  <a:srgbClr val="FF3300"/>
                </a:solidFill>
                <a:ea typeface="宋体" charset="-122"/>
              </a:rPr>
              <a:t>131ms</a:t>
            </a:r>
            <a:r>
              <a:rPr lang="zh-CN" altLang="en-US" dirty="0" smtClean="0"/>
              <a:t>。可将定时器的定时时间定为</a:t>
            </a:r>
            <a:r>
              <a:rPr lang="en-US" altLang="zh-CN" b="1" dirty="0" smtClean="0">
                <a:solidFill>
                  <a:srgbClr val="3333CC"/>
                </a:solidFill>
                <a:ea typeface="宋体" charset="-122"/>
              </a:rPr>
              <a:t>100ms</a:t>
            </a:r>
            <a:r>
              <a:rPr lang="zh-CN" altLang="en-US" dirty="0" smtClean="0"/>
              <a:t>，中断方式进行溢出次数的累计，</a:t>
            </a:r>
            <a:r>
              <a:rPr lang="zh-CN" altLang="en-US" b="1" dirty="0" smtClean="0">
                <a:solidFill>
                  <a:srgbClr val="3333CC"/>
                </a:solidFill>
              </a:rPr>
              <a:t>计满</a:t>
            </a:r>
            <a:r>
              <a:rPr lang="en-US" altLang="zh-CN" b="1" dirty="0" smtClean="0">
                <a:solidFill>
                  <a:srgbClr val="3333CC"/>
                </a:solidFill>
                <a:ea typeface="宋体" charset="-122"/>
              </a:rPr>
              <a:t>10</a:t>
            </a:r>
            <a:r>
              <a:rPr lang="zh-CN" altLang="en-US" b="1" dirty="0" smtClean="0">
                <a:solidFill>
                  <a:srgbClr val="3333CC"/>
                </a:solidFill>
              </a:rPr>
              <a:t>次</a:t>
            </a:r>
            <a:r>
              <a:rPr lang="zh-CN" altLang="en-US" dirty="0" smtClean="0"/>
              <a:t>，即得秒计时。而计数</a:t>
            </a:r>
            <a:r>
              <a:rPr lang="en-US" altLang="zh-CN" dirty="0" smtClean="0">
                <a:ea typeface="宋体" charset="-122"/>
              </a:rPr>
              <a:t>10</a:t>
            </a:r>
            <a:r>
              <a:rPr lang="zh-CN" altLang="en-US" dirty="0" smtClean="0"/>
              <a:t>次可用循环程序的方法实现。初值的计算如</a:t>
            </a:r>
            <a:r>
              <a:rPr lang="zh-CN" altLang="en-US" dirty="0" smtClean="0">
                <a:hlinkClick r:id="rId2" action="ppaction://hlinksldjump"/>
              </a:rPr>
              <a:t>例</a:t>
            </a:r>
            <a:r>
              <a:rPr lang="en-US" altLang="zh-CN" dirty="0">
                <a:ea typeface="宋体" charset="-122"/>
                <a:hlinkClick r:id="rId2" action="ppaction://hlinksldjump"/>
              </a:rPr>
              <a:t>9</a:t>
            </a:r>
            <a:r>
              <a:rPr lang="en-US" altLang="zh-CN" dirty="0" smtClean="0">
                <a:ea typeface="宋体" charset="-122"/>
                <a:hlinkClick r:id="rId2" action="ppaction://hlinksldjump"/>
              </a:rPr>
              <a:t>-2</a:t>
            </a:r>
            <a:r>
              <a:rPr lang="zh-CN" altLang="en-US" dirty="0" smtClean="0"/>
              <a:t>。</a:t>
            </a:r>
            <a:endParaRPr lang="en-US" altLang="zh-CN" dirty="0" smtClean="0"/>
          </a:p>
          <a:p>
            <a:pPr marL="0" indent="0" algn="l" eaLnBrk="1" hangingPunct="1">
              <a:lnSpc>
                <a:spcPct val="150000"/>
              </a:lnSpc>
              <a:spcBef>
                <a:spcPts val="0"/>
              </a:spcBef>
            </a:pPr>
            <a:r>
              <a:rPr lang="zh-CN" altLang="en-US" dirty="0" smtClean="0"/>
              <a:t>        片内</a:t>
            </a:r>
            <a:r>
              <a:rPr lang="en-US" altLang="zh-CN" dirty="0" smtClean="0">
                <a:ea typeface="宋体" charset="-122"/>
              </a:rPr>
              <a:t>RAM</a:t>
            </a:r>
            <a:r>
              <a:rPr lang="zh-CN" altLang="en-US" dirty="0" smtClean="0"/>
              <a:t>规定</a:t>
            </a:r>
            <a:r>
              <a:rPr lang="en-US" altLang="zh-CN" b="1" dirty="0" smtClean="0">
                <a:solidFill>
                  <a:srgbClr val="FF3300"/>
                </a:solidFill>
                <a:ea typeface="宋体" charset="-122"/>
              </a:rPr>
              <a:t>3</a:t>
            </a:r>
            <a:r>
              <a:rPr lang="zh-CN" altLang="en-US" b="1" dirty="0" smtClean="0">
                <a:solidFill>
                  <a:srgbClr val="FF3300"/>
                </a:solidFill>
              </a:rPr>
              <a:t>个单元</a:t>
            </a:r>
            <a:r>
              <a:rPr lang="zh-CN" altLang="en-US" dirty="0" smtClean="0"/>
              <a:t>为</a:t>
            </a:r>
            <a:r>
              <a:rPr lang="zh-CN" altLang="en-US" b="1" dirty="0" smtClean="0">
                <a:solidFill>
                  <a:srgbClr val="3333CC"/>
                </a:solidFill>
              </a:rPr>
              <a:t>秒、分、时</a:t>
            </a:r>
            <a:r>
              <a:rPr lang="zh-CN" altLang="en-US" dirty="0" smtClean="0"/>
              <a:t>单元</a:t>
            </a:r>
            <a:r>
              <a:rPr lang="en-US" altLang="zh-CN" dirty="0" smtClean="0"/>
              <a:t>:</a:t>
            </a:r>
          </a:p>
          <a:p>
            <a:pPr marL="0" indent="0" algn="l" eaLnBrk="1" hangingPunct="1">
              <a:lnSpc>
                <a:spcPct val="150000"/>
              </a:lnSpc>
              <a:spcBef>
                <a:spcPts val="0"/>
              </a:spcBef>
            </a:pPr>
            <a:r>
              <a:rPr lang="en-US" altLang="zh-CN" b="1" dirty="0" smtClean="0">
                <a:solidFill>
                  <a:srgbClr val="FF3300"/>
                </a:solidFill>
                <a:ea typeface="宋体" charset="-122"/>
              </a:rPr>
              <a:t>        42H</a:t>
            </a:r>
            <a:r>
              <a:rPr lang="zh-CN" altLang="en-US" dirty="0" smtClean="0"/>
              <a:t>：“</a:t>
            </a:r>
            <a:r>
              <a:rPr lang="zh-CN" altLang="en-US" b="1" dirty="0" smtClean="0">
                <a:solidFill>
                  <a:srgbClr val="3333CC"/>
                </a:solidFill>
              </a:rPr>
              <a:t>秒</a:t>
            </a:r>
            <a:r>
              <a:rPr lang="zh-CN" altLang="en-US" dirty="0" smtClean="0"/>
              <a:t>”单元；</a:t>
            </a:r>
            <a:r>
              <a:rPr lang="en-US" altLang="zh-CN" b="1" dirty="0" smtClean="0">
                <a:solidFill>
                  <a:srgbClr val="FF3300"/>
                </a:solidFill>
                <a:ea typeface="宋体" charset="-122"/>
              </a:rPr>
              <a:t>41H</a:t>
            </a:r>
            <a:r>
              <a:rPr lang="zh-CN" altLang="en-US" dirty="0" smtClean="0"/>
              <a:t>：“</a:t>
            </a:r>
            <a:r>
              <a:rPr lang="zh-CN" altLang="en-US" b="1" dirty="0" smtClean="0">
                <a:solidFill>
                  <a:srgbClr val="3333CC"/>
                </a:solidFill>
              </a:rPr>
              <a:t>分</a:t>
            </a:r>
            <a:r>
              <a:rPr lang="zh-CN" altLang="en-US" dirty="0" smtClean="0"/>
              <a:t>”单元；</a:t>
            </a:r>
            <a:r>
              <a:rPr lang="en-US" altLang="zh-CN" b="1" dirty="0" smtClean="0">
                <a:solidFill>
                  <a:srgbClr val="FF3300"/>
                </a:solidFill>
                <a:ea typeface="宋体" charset="-122"/>
              </a:rPr>
              <a:t>40H</a:t>
            </a:r>
            <a:r>
              <a:rPr lang="zh-CN" altLang="en-US" dirty="0" smtClean="0"/>
              <a:t>：“</a:t>
            </a:r>
            <a:r>
              <a:rPr lang="zh-CN" altLang="en-US" b="1" dirty="0" smtClean="0">
                <a:solidFill>
                  <a:srgbClr val="3333CC"/>
                </a:solidFill>
              </a:rPr>
              <a:t>时</a:t>
            </a:r>
            <a:r>
              <a:rPr lang="zh-CN" altLang="en-US" dirty="0" smtClean="0"/>
              <a:t>”单元</a:t>
            </a:r>
          </a:p>
        </p:txBody>
      </p:sp>
    </p:spTree>
    <p:extLst>
      <p:ext uri="{BB962C8B-B14F-4D97-AF65-F5344CB8AC3E}">
        <p14:creationId xmlns:p14="http://schemas.microsoft.com/office/powerpoint/2010/main" val="398193575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E1608329-63EE-4B34-9D2E-F2BFD4D57058}" type="slidenum">
              <a:rPr lang="zh-CN" altLang="en-US"/>
              <a:pPr>
                <a:defRPr/>
              </a:pPr>
              <a:t>78</a:t>
            </a:fld>
            <a:endParaRPr lang="en-US" altLang="zh-CN"/>
          </a:p>
        </p:txBody>
      </p:sp>
      <p:sp>
        <p:nvSpPr>
          <p:cNvPr id="60418" name="内容占位符 1"/>
          <p:cNvSpPr>
            <a:spLocks noGrp="1"/>
          </p:cNvSpPr>
          <p:nvPr>
            <p:ph/>
          </p:nvPr>
        </p:nvSpPr>
        <p:spPr>
          <a:xfrm>
            <a:off x="0" y="400464"/>
            <a:ext cx="8697913" cy="5410200"/>
          </a:xfrm>
        </p:spPr>
        <p:txBody>
          <a:bodyPr/>
          <a:lstStyle/>
          <a:p>
            <a:pPr marL="0" indent="0" algn="l" eaLnBrk="1" hangingPunct="1">
              <a:lnSpc>
                <a:spcPct val="150000"/>
              </a:lnSpc>
              <a:spcBef>
                <a:spcPts val="0"/>
              </a:spcBef>
            </a:pPr>
            <a:r>
              <a:rPr lang="zh-CN" altLang="en-US" b="1" dirty="0" smtClean="0">
                <a:solidFill>
                  <a:srgbClr val="FF3300"/>
                </a:solidFill>
              </a:rPr>
              <a:t>        从秒到分，从分到时</a:t>
            </a:r>
            <a:r>
              <a:rPr lang="zh-CN" altLang="en-US" dirty="0" smtClean="0"/>
              <a:t>是</a:t>
            </a:r>
            <a:r>
              <a:rPr lang="zh-CN" altLang="en-US" b="1" dirty="0" smtClean="0">
                <a:solidFill>
                  <a:srgbClr val="3333CC"/>
                </a:solidFill>
              </a:rPr>
              <a:t>通过软件累加</a:t>
            </a:r>
            <a:r>
              <a:rPr lang="zh-CN" altLang="en-US" dirty="0" smtClean="0"/>
              <a:t>并比较来实现。要求每满</a:t>
            </a:r>
            <a:r>
              <a:rPr lang="en-US" altLang="zh-CN" dirty="0" smtClean="0">
                <a:ea typeface="宋体" charset="-122"/>
              </a:rPr>
              <a:t>1</a:t>
            </a:r>
            <a:r>
              <a:rPr lang="zh-CN" altLang="en-US" dirty="0" smtClean="0"/>
              <a:t>秒，则“秒”单元</a:t>
            </a:r>
            <a:r>
              <a:rPr lang="en-US" altLang="zh-CN" dirty="0" smtClean="0">
                <a:ea typeface="宋体" charset="-122"/>
              </a:rPr>
              <a:t>42H</a:t>
            </a:r>
            <a:r>
              <a:rPr lang="zh-CN" altLang="en-US" dirty="0" smtClean="0"/>
              <a:t>中的内容加</a:t>
            </a:r>
            <a:r>
              <a:rPr lang="en-US" altLang="zh-CN" dirty="0" smtClean="0">
                <a:ea typeface="宋体" charset="-122"/>
              </a:rPr>
              <a:t>1</a:t>
            </a:r>
            <a:r>
              <a:rPr lang="zh-CN" altLang="en-US" dirty="0" smtClean="0"/>
              <a:t>；“秒”单元满</a:t>
            </a:r>
            <a:r>
              <a:rPr lang="en-US" altLang="zh-CN" dirty="0" smtClean="0">
                <a:ea typeface="宋体" charset="-122"/>
              </a:rPr>
              <a:t>60</a:t>
            </a:r>
            <a:r>
              <a:rPr lang="zh-CN" altLang="en-US" dirty="0" smtClean="0"/>
              <a:t>，则“分”单元</a:t>
            </a:r>
            <a:r>
              <a:rPr lang="en-US" altLang="zh-CN" dirty="0" smtClean="0">
                <a:ea typeface="宋体" charset="-122"/>
              </a:rPr>
              <a:t>41H</a:t>
            </a:r>
            <a:r>
              <a:rPr lang="zh-CN" altLang="en-US" dirty="0" smtClean="0"/>
              <a:t>中的内容加</a:t>
            </a:r>
            <a:r>
              <a:rPr lang="en-US" altLang="zh-CN" dirty="0" smtClean="0">
                <a:ea typeface="宋体" charset="-122"/>
              </a:rPr>
              <a:t>1</a:t>
            </a:r>
            <a:r>
              <a:rPr lang="zh-CN" altLang="en-US" dirty="0" smtClean="0"/>
              <a:t>；“分”单元满</a:t>
            </a:r>
            <a:r>
              <a:rPr lang="en-US" altLang="zh-CN" dirty="0" smtClean="0">
                <a:ea typeface="宋体" charset="-122"/>
              </a:rPr>
              <a:t>60</a:t>
            </a:r>
            <a:r>
              <a:rPr lang="zh-CN" altLang="en-US" dirty="0" smtClean="0"/>
              <a:t>，则“时”单元</a:t>
            </a:r>
            <a:r>
              <a:rPr lang="en-US" altLang="zh-CN" dirty="0" smtClean="0">
                <a:ea typeface="宋体" charset="-122"/>
              </a:rPr>
              <a:t>40H</a:t>
            </a:r>
            <a:r>
              <a:rPr lang="zh-CN" altLang="en-US" dirty="0" smtClean="0"/>
              <a:t>中的内容加</a:t>
            </a:r>
            <a:r>
              <a:rPr lang="en-US" altLang="zh-CN" dirty="0" smtClean="0">
                <a:ea typeface="宋体" charset="-122"/>
              </a:rPr>
              <a:t>1</a:t>
            </a:r>
            <a:r>
              <a:rPr lang="zh-CN" altLang="en-US" dirty="0" smtClean="0"/>
              <a:t>；“时”单元满</a:t>
            </a:r>
            <a:r>
              <a:rPr lang="en-US" altLang="zh-CN" dirty="0" smtClean="0">
                <a:ea typeface="宋体" charset="-122"/>
              </a:rPr>
              <a:t>24</a:t>
            </a:r>
            <a:r>
              <a:rPr lang="zh-CN" altLang="en-US" dirty="0" smtClean="0"/>
              <a:t>，则将</a:t>
            </a:r>
            <a:r>
              <a:rPr lang="en-US" altLang="zh-CN" dirty="0" smtClean="0">
                <a:ea typeface="宋体" charset="-122"/>
              </a:rPr>
              <a:t>42H</a:t>
            </a:r>
            <a:r>
              <a:rPr lang="zh-CN" altLang="en-US" dirty="0" smtClean="0"/>
              <a:t>、</a:t>
            </a:r>
            <a:r>
              <a:rPr lang="en-US" altLang="zh-CN" dirty="0" smtClean="0">
                <a:ea typeface="宋体" charset="-122"/>
              </a:rPr>
              <a:t>41H</a:t>
            </a:r>
            <a:r>
              <a:rPr lang="zh-CN" altLang="en-US" dirty="0" smtClean="0"/>
              <a:t>、</a:t>
            </a:r>
            <a:r>
              <a:rPr lang="en-US" altLang="zh-CN" dirty="0" smtClean="0">
                <a:ea typeface="宋体" charset="-122"/>
              </a:rPr>
              <a:t>40H</a:t>
            </a:r>
            <a:r>
              <a:rPr lang="zh-CN" altLang="en-US" dirty="0" smtClean="0"/>
              <a:t>的内容全部清“</a:t>
            </a:r>
            <a:r>
              <a:rPr lang="en-US" altLang="zh-CN" dirty="0" smtClean="0">
                <a:ea typeface="宋体" charset="-122"/>
              </a:rPr>
              <a:t>0</a:t>
            </a:r>
            <a:r>
              <a:rPr lang="zh-CN" altLang="en-US" dirty="0" smtClean="0"/>
              <a:t>”。</a:t>
            </a:r>
            <a:endParaRPr lang="en-US" altLang="zh-CN" dirty="0" smtClean="0"/>
          </a:p>
          <a:p>
            <a:pPr marL="0" indent="0" algn="l" eaLnBrk="1" hangingPunct="1">
              <a:lnSpc>
                <a:spcPct val="150000"/>
              </a:lnSpc>
              <a:spcBef>
                <a:spcPts val="0"/>
              </a:spcBef>
            </a:pPr>
            <a:r>
              <a:rPr lang="en-US" altLang="zh-CN" b="1" dirty="0" smtClean="0">
                <a:solidFill>
                  <a:srgbClr val="FF3300"/>
                </a:solidFill>
                <a:ea typeface="宋体" charset="-122"/>
              </a:rPr>
              <a:t>        </a:t>
            </a:r>
            <a:r>
              <a:rPr lang="en-US" altLang="zh-CN" b="1" dirty="0" smtClean="0">
                <a:solidFill>
                  <a:srgbClr val="0000FF"/>
                </a:solidFill>
                <a:ea typeface="宋体" charset="-122"/>
              </a:rPr>
              <a:t>(2)</a:t>
            </a:r>
            <a:r>
              <a:rPr lang="zh-CN" altLang="en-US" b="1" dirty="0" smtClean="0">
                <a:solidFill>
                  <a:srgbClr val="0000FF"/>
                </a:solidFill>
              </a:rPr>
              <a:t>．程序设计</a:t>
            </a:r>
            <a:endParaRPr lang="zh-CN" altLang="en-US" dirty="0" smtClean="0">
              <a:solidFill>
                <a:srgbClr val="0000FF"/>
              </a:solidFill>
            </a:endParaRPr>
          </a:p>
          <a:p>
            <a:pPr marL="0" indent="0" algn="l" eaLnBrk="1" hangingPunct="1">
              <a:lnSpc>
                <a:spcPct val="150000"/>
              </a:lnSpc>
              <a:spcBef>
                <a:spcPts val="0"/>
              </a:spcBef>
            </a:pPr>
            <a:r>
              <a:rPr lang="zh-CN" altLang="en-US" b="1" dirty="0" smtClean="0">
                <a:solidFill>
                  <a:srgbClr val="3333CC"/>
                </a:solidFill>
              </a:rPr>
              <a:t>      </a:t>
            </a:r>
            <a:r>
              <a:rPr lang="zh-CN" altLang="en-US" b="1" dirty="0" smtClean="0">
                <a:solidFill>
                  <a:srgbClr val="0000FF"/>
                </a:solidFill>
              </a:rPr>
              <a:t>（</a:t>
            </a:r>
            <a:r>
              <a:rPr lang="en-US" altLang="zh-CN" b="1" dirty="0" smtClean="0">
                <a:solidFill>
                  <a:srgbClr val="0000FF"/>
                </a:solidFill>
              </a:rPr>
              <a:t>a</a:t>
            </a:r>
            <a:r>
              <a:rPr lang="zh-CN" altLang="en-US" b="1" dirty="0" smtClean="0">
                <a:solidFill>
                  <a:srgbClr val="0000FF"/>
                </a:solidFill>
              </a:rPr>
              <a:t>）主程序设计</a:t>
            </a:r>
          </a:p>
          <a:p>
            <a:pPr marL="0" indent="0" algn="l" eaLnBrk="1" hangingPunct="1">
              <a:lnSpc>
                <a:spcPct val="150000"/>
              </a:lnSpc>
              <a:spcBef>
                <a:spcPts val="0"/>
              </a:spcBef>
            </a:pPr>
            <a:r>
              <a:rPr lang="zh-CN" altLang="en-US" dirty="0" smtClean="0"/>
              <a:t>        进行定时器</a:t>
            </a:r>
            <a:r>
              <a:rPr lang="en-US" altLang="zh-CN" dirty="0" smtClean="0">
                <a:ea typeface="宋体" charset="-122"/>
              </a:rPr>
              <a:t>T0</a:t>
            </a:r>
            <a:r>
              <a:rPr lang="zh-CN" altLang="en-US" dirty="0" smtClean="0"/>
              <a:t>初始化，并启动</a:t>
            </a:r>
            <a:r>
              <a:rPr lang="en-US" altLang="zh-CN" dirty="0" smtClean="0">
                <a:ea typeface="宋体" charset="-122"/>
              </a:rPr>
              <a:t>T0</a:t>
            </a:r>
            <a:r>
              <a:rPr lang="zh-CN" altLang="en-US" dirty="0" smtClean="0"/>
              <a:t>，然后反复调用显示子程序，等待</a:t>
            </a:r>
            <a:r>
              <a:rPr lang="en-US" altLang="zh-CN" dirty="0" smtClean="0">
                <a:ea typeface="宋体" charset="-122"/>
              </a:rPr>
              <a:t>100ms</a:t>
            </a:r>
            <a:r>
              <a:rPr lang="zh-CN" altLang="en-US" dirty="0" smtClean="0"/>
              <a:t>中断到来。流程如</a:t>
            </a:r>
            <a:r>
              <a:rPr lang="zh-CN" altLang="en-US" dirty="0" smtClean="0">
                <a:hlinkClick r:id="rId2" action="ppaction://hlinksldjump"/>
              </a:rPr>
              <a:t>图</a:t>
            </a:r>
            <a:r>
              <a:rPr lang="en-US" altLang="zh-CN" dirty="0" smtClean="0">
                <a:hlinkClick r:id="rId2" action="ppaction://hlinksldjump"/>
              </a:rPr>
              <a:t>9</a:t>
            </a:r>
            <a:r>
              <a:rPr lang="en-US" altLang="zh-CN" dirty="0" smtClean="0">
                <a:ea typeface="宋体" charset="-122"/>
                <a:hlinkClick r:id="rId2" action="ppaction://hlinksldjump"/>
              </a:rPr>
              <a:t>-21</a:t>
            </a:r>
            <a:r>
              <a:rPr lang="zh-CN" altLang="en-US" dirty="0" smtClean="0">
                <a:ea typeface="宋体" charset="-122"/>
              </a:rPr>
              <a:t>所示</a:t>
            </a:r>
            <a:r>
              <a:rPr lang="zh-CN" altLang="en-US" dirty="0" smtClean="0"/>
              <a:t>。</a:t>
            </a:r>
          </a:p>
          <a:p>
            <a:pPr marL="0" indent="0" algn="l" eaLnBrk="1" hangingPunct="1">
              <a:lnSpc>
                <a:spcPct val="150000"/>
              </a:lnSpc>
              <a:spcBef>
                <a:spcPts val="0"/>
              </a:spcBef>
            </a:pPr>
            <a:r>
              <a:rPr lang="zh-CN" altLang="en-US" b="1" dirty="0" smtClean="0">
                <a:solidFill>
                  <a:srgbClr val="3333CC"/>
                </a:solidFill>
              </a:rPr>
              <a:t>      </a:t>
            </a:r>
            <a:r>
              <a:rPr lang="zh-CN" altLang="en-US" b="1" dirty="0" smtClean="0">
                <a:solidFill>
                  <a:srgbClr val="0000FF"/>
                </a:solidFill>
              </a:rPr>
              <a:t>（</a:t>
            </a:r>
            <a:r>
              <a:rPr lang="en-US" altLang="zh-CN" b="1" dirty="0" smtClean="0">
                <a:solidFill>
                  <a:srgbClr val="0000FF"/>
                </a:solidFill>
              </a:rPr>
              <a:t>b</a:t>
            </a:r>
            <a:r>
              <a:rPr lang="zh-CN" altLang="en-US" b="1" dirty="0" smtClean="0">
                <a:solidFill>
                  <a:srgbClr val="0000FF"/>
                </a:solidFill>
              </a:rPr>
              <a:t>）中断服务程序的设计</a:t>
            </a:r>
          </a:p>
          <a:p>
            <a:pPr marL="0" indent="0" algn="l" eaLnBrk="1" hangingPunct="1">
              <a:lnSpc>
                <a:spcPct val="150000"/>
              </a:lnSpc>
              <a:spcBef>
                <a:spcPts val="0"/>
              </a:spcBef>
            </a:pPr>
            <a:r>
              <a:rPr lang="zh-CN" altLang="en-US" dirty="0" smtClean="0"/>
              <a:t>        实现</a:t>
            </a:r>
            <a:r>
              <a:rPr lang="zh-CN" altLang="en-US" b="1" dirty="0" smtClean="0">
                <a:solidFill>
                  <a:srgbClr val="FF3300"/>
                </a:solidFill>
              </a:rPr>
              <a:t>秒、分、时</a:t>
            </a:r>
            <a:r>
              <a:rPr lang="zh-CN" altLang="en-US" dirty="0" smtClean="0"/>
              <a:t>的计时处理。流程如</a:t>
            </a:r>
            <a:r>
              <a:rPr lang="zh-CN" altLang="en-US" dirty="0" smtClean="0">
                <a:hlinkClick r:id="rId3" action="ppaction://hlinksldjump"/>
              </a:rPr>
              <a:t>图</a:t>
            </a:r>
            <a:r>
              <a:rPr lang="en-US" altLang="zh-CN" dirty="0" smtClean="0">
                <a:hlinkClick r:id="rId3" action="ppaction://hlinksldjump"/>
              </a:rPr>
              <a:t>9</a:t>
            </a:r>
            <a:r>
              <a:rPr lang="en-US" altLang="zh-CN" dirty="0" smtClean="0">
                <a:ea typeface="宋体" charset="-122"/>
                <a:hlinkClick r:id="rId3" action="ppaction://hlinksldjump"/>
              </a:rPr>
              <a:t>-22</a:t>
            </a:r>
            <a:r>
              <a:rPr lang="zh-CN" altLang="en-US" dirty="0" smtClean="0">
                <a:ea typeface="宋体" charset="-122"/>
              </a:rPr>
              <a:t>所示</a:t>
            </a:r>
            <a:r>
              <a:rPr lang="zh-CN" altLang="en-US" dirty="0" smtClean="0"/>
              <a:t>。</a:t>
            </a:r>
          </a:p>
        </p:txBody>
      </p:sp>
    </p:spTree>
    <p:extLst>
      <p:ext uri="{BB962C8B-B14F-4D97-AF65-F5344CB8AC3E}">
        <p14:creationId xmlns:p14="http://schemas.microsoft.com/office/powerpoint/2010/main" val="110900772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89BF9BAC-2E68-4BF1-B7DC-DF88AF4EAF90}" type="slidenum">
              <a:rPr lang="zh-CN" altLang="en-US"/>
              <a:pPr>
                <a:defRPr/>
              </a:pPr>
              <a:t>79</a:t>
            </a:fld>
            <a:endParaRPr lang="en-US" altLang="zh-CN"/>
          </a:p>
        </p:txBody>
      </p:sp>
      <p:sp>
        <p:nvSpPr>
          <p:cNvPr id="61442" name="内容占位符 1"/>
          <p:cNvSpPr>
            <a:spLocks noGrp="1"/>
          </p:cNvSpPr>
          <p:nvPr>
            <p:ph/>
          </p:nvPr>
        </p:nvSpPr>
        <p:spPr/>
        <p:txBody>
          <a:bodyPr/>
          <a:lstStyle/>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endParaRPr lang="en-US" altLang="zh-CN" smtClean="0"/>
          </a:p>
          <a:p>
            <a:pPr eaLnBrk="1" hangingPunct="1"/>
            <a:r>
              <a:rPr lang="en-US" altLang="zh-CN" sz="2000" smtClean="0"/>
              <a:t>			</a:t>
            </a:r>
            <a:endParaRPr lang="zh-CN" altLang="en-US" sz="2000" smtClean="0"/>
          </a:p>
        </p:txBody>
      </p:sp>
      <p:pic>
        <p:nvPicPr>
          <p:cNvPr id="61452" name="Picture 12" descr="6-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2138" y="641178"/>
            <a:ext cx="2747962" cy="5075238"/>
          </a:xfrm>
          <a:prstGeom prst="rect">
            <a:avLst/>
          </a:prstGeom>
          <a:noFill/>
          <a:extLst>
            <a:ext uri="{909E8E84-426E-40DD-AFC4-6F175D3DCCD1}">
              <a14:hiddenFill xmlns:a14="http://schemas.microsoft.com/office/drawing/2010/main">
                <a:solidFill>
                  <a:srgbClr val="FFFFFF"/>
                </a:solidFill>
              </a14:hiddenFill>
            </a:ext>
          </a:extLst>
        </p:spPr>
      </p:pic>
      <p:sp>
        <p:nvSpPr>
          <p:cNvPr id="61453" name="Rectangle 13"/>
          <p:cNvSpPr>
            <a:spLocks noChangeArrowheads="1"/>
          </p:cNvSpPr>
          <p:nvPr/>
        </p:nvSpPr>
        <p:spPr bwMode="auto">
          <a:xfrm>
            <a:off x="3190171" y="5924550"/>
            <a:ext cx="290335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smtClean="0">
                <a:solidFill>
                  <a:srgbClr val="FF3300"/>
                </a:solidFill>
                <a:cs typeface="Arial" charset="0"/>
              </a:rPr>
              <a:t>图</a:t>
            </a:r>
            <a:r>
              <a:rPr lang="en-US" altLang="zh-CN" sz="2000" b="1" dirty="0" smtClean="0">
                <a:solidFill>
                  <a:srgbClr val="FF3300"/>
                </a:solidFill>
                <a:cs typeface="Arial" charset="0"/>
              </a:rPr>
              <a:t>9-21</a:t>
            </a:r>
            <a:r>
              <a:rPr lang="en-US" altLang="zh-CN" sz="2000" b="1" dirty="0" smtClean="0">
                <a:solidFill>
                  <a:srgbClr val="3333CC"/>
                </a:solidFill>
                <a:cs typeface="Arial" charset="0"/>
              </a:rPr>
              <a:t>  </a:t>
            </a:r>
            <a:r>
              <a:rPr lang="zh-CN" altLang="en-US" sz="2000" b="1" dirty="0">
                <a:solidFill>
                  <a:srgbClr val="3333CC"/>
                </a:solidFill>
                <a:cs typeface="Arial" charset="0"/>
              </a:rPr>
              <a:t>时钟主程序流程</a:t>
            </a:r>
          </a:p>
        </p:txBody>
      </p:sp>
    </p:spTree>
    <p:extLst>
      <p:ext uri="{BB962C8B-B14F-4D97-AF65-F5344CB8AC3E}">
        <p14:creationId xmlns:p14="http://schemas.microsoft.com/office/powerpoint/2010/main" val="552288250"/>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79B31054-67D8-4112-A2AD-71244D156E37}" type="slidenum">
              <a:rPr lang="zh-CN" altLang="en-US"/>
              <a:pPr>
                <a:defRPr/>
              </a:pPr>
              <a:t>80</a:t>
            </a:fld>
            <a:endParaRPr lang="en-US" altLang="zh-CN"/>
          </a:p>
        </p:txBody>
      </p:sp>
      <p:sp>
        <p:nvSpPr>
          <p:cNvPr id="62466" name="内容占位符 1"/>
          <p:cNvSpPr>
            <a:spLocks noGrp="1"/>
          </p:cNvSpPr>
          <p:nvPr>
            <p:ph/>
          </p:nvPr>
        </p:nvSpPr>
        <p:spPr/>
        <p:txBody>
          <a:bodyPr/>
          <a:lstStyle/>
          <a:p>
            <a:pPr eaLnBrk="1" hangingPunct="1"/>
            <a:endParaRPr lang="en-US" altLang="zh-CN" dirty="0" smtClean="0"/>
          </a:p>
          <a:p>
            <a:pPr eaLnBrk="1" hangingPunct="1"/>
            <a:endParaRPr lang="en-US" altLang="zh-CN" dirty="0" smtClean="0"/>
          </a:p>
          <a:p>
            <a:pPr eaLnBrk="1" hangingPunct="1"/>
            <a:endParaRPr lang="en-US" altLang="zh-CN" dirty="0" smtClean="0"/>
          </a:p>
          <a:p>
            <a:pPr eaLnBrk="1" hangingPunct="1"/>
            <a:endParaRPr lang="en-US" altLang="zh-CN" dirty="0" smtClean="0"/>
          </a:p>
          <a:p>
            <a:pPr eaLnBrk="1" hangingPunct="1"/>
            <a:endParaRPr lang="en-US" altLang="zh-CN" dirty="0" smtClean="0"/>
          </a:p>
          <a:p>
            <a:pPr eaLnBrk="1" hangingPunct="1"/>
            <a:endParaRPr lang="en-US" altLang="zh-CN" dirty="0" smtClean="0"/>
          </a:p>
          <a:p>
            <a:pPr eaLnBrk="1" hangingPunct="1"/>
            <a:endParaRPr lang="en-US" altLang="zh-CN" dirty="0" smtClean="0"/>
          </a:p>
          <a:p>
            <a:pPr eaLnBrk="1" hangingPunct="1"/>
            <a:endParaRPr lang="en-US" altLang="zh-CN" dirty="0" smtClean="0"/>
          </a:p>
          <a:p>
            <a:pPr eaLnBrk="1" hangingPunct="1"/>
            <a:endParaRPr lang="en-US" altLang="zh-CN" dirty="0" smtClean="0"/>
          </a:p>
          <a:p>
            <a:pPr eaLnBrk="1" hangingPunct="1"/>
            <a:endParaRPr lang="en-US" altLang="zh-CN" dirty="0" smtClean="0"/>
          </a:p>
          <a:p>
            <a:pPr eaLnBrk="1" hangingPunct="1"/>
            <a:endParaRPr lang="en-US" altLang="zh-CN" dirty="0" smtClean="0"/>
          </a:p>
          <a:p>
            <a:pPr eaLnBrk="1" hangingPunct="1"/>
            <a:endParaRPr lang="en-US" altLang="zh-CN" dirty="0" smtClean="0"/>
          </a:p>
          <a:p>
            <a:pPr eaLnBrk="1" hangingPunct="1"/>
            <a:r>
              <a:rPr lang="en-US" altLang="zh-CN" dirty="0" smtClean="0"/>
              <a:t>		</a:t>
            </a:r>
            <a:endParaRPr lang="zh-CN" altLang="en-US" sz="2000" dirty="0" smtClean="0"/>
          </a:p>
          <a:p>
            <a:pPr eaLnBrk="1" hangingPunct="1"/>
            <a:endParaRPr lang="zh-CN" altLang="en-US" sz="2000" dirty="0" smtClean="0"/>
          </a:p>
        </p:txBody>
      </p:sp>
      <p:pic>
        <p:nvPicPr>
          <p:cNvPr id="62476" name="Picture 12" descr="6-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836613"/>
            <a:ext cx="4879975" cy="4781550"/>
          </a:xfrm>
          <a:prstGeom prst="rect">
            <a:avLst/>
          </a:prstGeom>
          <a:noFill/>
          <a:extLst>
            <a:ext uri="{909E8E84-426E-40DD-AFC4-6F175D3DCCD1}">
              <a14:hiddenFill xmlns:a14="http://schemas.microsoft.com/office/drawing/2010/main">
                <a:solidFill>
                  <a:srgbClr val="FFFFFF"/>
                </a:solidFill>
              </a14:hiddenFill>
            </a:ext>
          </a:extLst>
        </p:spPr>
      </p:pic>
      <p:sp>
        <p:nvSpPr>
          <p:cNvPr id="62477" name="Rectangle 13"/>
          <p:cNvSpPr>
            <a:spLocks noChangeArrowheads="1"/>
          </p:cNvSpPr>
          <p:nvPr/>
        </p:nvSpPr>
        <p:spPr bwMode="auto">
          <a:xfrm>
            <a:off x="2900563" y="5924550"/>
            <a:ext cx="337303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dirty="0" smtClean="0">
                <a:solidFill>
                  <a:srgbClr val="FF3300"/>
                </a:solidFill>
                <a:cs typeface="Arial" charset="0"/>
              </a:rPr>
              <a:t>图</a:t>
            </a:r>
            <a:r>
              <a:rPr lang="en-US" altLang="zh-CN" sz="2000" b="1" dirty="0" smtClean="0">
                <a:solidFill>
                  <a:srgbClr val="FF3300"/>
                </a:solidFill>
                <a:cs typeface="Arial" charset="0"/>
              </a:rPr>
              <a:t>9-22     </a:t>
            </a:r>
            <a:r>
              <a:rPr lang="zh-CN" altLang="en-US" sz="2000" b="1" dirty="0">
                <a:solidFill>
                  <a:srgbClr val="3333CC"/>
                </a:solidFill>
                <a:cs typeface="Arial" charset="0"/>
              </a:rPr>
              <a:t>中断服务程序流程</a:t>
            </a:r>
          </a:p>
        </p:txBody>
      </p:sp>
    </p:spTree>
    <p:extLst>
      <p:ext uri="{BB962C8B-B14F-4D97-AF65-F5344CB8AC3E}">
        <p14:creationId xmlns:p14="http://schemas.microsoft.com/office/powerpoint/2010/main" val="298625028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130D55A7-340E-4FFB-AE62-C00B65491785}" type="slidenum">
              <a:rPr lang="zh-CN" altLang="en-US"/>
              <a:pPr>
                <a:defRPr/>
              </a:pPr>
              <a:t>81</a:t>
            </a:fld>
            <a:endParaRPr lang="en-US" altLang="zh-CN"/>
          </a:p>
        </p:txBody>
      </p:sp>
      <p:sp>
        <p:nvSpPr>
          <p:cNvPr id="63490" name="内容占位符 1"/>
          <p:cNvSpPr>
            <a:spLocks noGrp="1"/>
          </p:cNvSpPr>
          <p:nvPr>
            <p:ph/>
          </p:nvPr>
        </p:nvSpPr>
        <p:spPr>
          <a:xfrm>
            <a:off x="0" y="457200"/>
            <a:ext cx="8686800" cy="5410200"/>
          </a:xfrm>
        </p:spPr>
        <p:txBody>
          <a:bodyPr/>
          <a:lstStyle/>
          <a:p>
            <a:pPr eaLnBrk="1" hangingPunct="1">
              <a:lnSpc>
                <a:spcPct val="130000"/>
              </a:lnSpc>
            </a:pPr>
            <a:r>
              <a:rPr lang="en-US" altLang="zh-CN" b="1" dirty="0" smtClean="0">
                <a:solidFill>
                  <a:srgbClr val="FF3300"/>
                </a:solidFill>
              </a:rPr>
              <a:t>(3) </a:t>
            </a:r>
            <a:r>
              <a:rPr lang="zh-CN" altLang="en-US" b="1" dirty="0" smtClean="0">
                <a:solidFill>
                  <a:srgbClr val="FF3300"/>
                </a:solidFill>
              </a:rPr>
              <a:t>参考程序：</a:t>
            </a:r>
          </a:p>
          <a:p>
            <a:pPr eaLnBrk="1" hangingPunct="1">
              <a:lnSpc>
                <a:spcPct val="130000"/>
              </a:lnSpc>
            </a:pPr>
            <a:r>
              <a:rPr lang="en-US" altLang="zh-CN" dirty="0" smtClean="0">
                <a:ea typeface="宋体" charset="-122"/>
              </a:rPr>
              <a:t>        </a:t>
            </a:r>
            <a:r>
              <a:rPr lang="en-US" altLang="zh-CN" b="1" dirty="0" smtClean="0">
                <a:solidFill>
                  <a:srgbClr val="3333CC"/>
                </a:solidFill>
                <a:ea typeface="宋体" charset="-122"/>
              </a:rPr>
              <a:t>	</a:t>
            </a:r>
            <a:r>
              <a:rPr lang="en-US" altLang="zh-CN" sz="2000" b="1" dirty="0" smtClean="0">
                <a:solidFill>
                  <a:srgbClr val="3333CC"/>
                </a:solidFill>
                <a:ea typeface="宋体" charset="-122"/>
              </a:rPr>
              <a:t>ORG	0000H</a:t>
            </a:r>
            <a:endParaRPr lang="zh-CN" altLang="en-US" sz="2000" b="1" dirty="0" smtClean="0">
              <a:solidFill>
                <a:srgbClr val="3333CC"/>
              </a:solidFill>
            </a:endParaRPr>
          </a:p>
          <a:p>
            <a:pPr eaLnBrk="1" hangingPunct="1">
              <a:lnSpc>
                <a:spcPct val="130000"/>
              </a:lnSpc>
            </a:pPr>
            <a:r>
              <a:rPr lang="en-US" altLang="zh-CN" sz="2000" dirty="0" smtClean="0">
                <a:ea typeface="宋体" charset="-122"/>
              </a:rPr>
              <a:t>        	AJMP	MAIN		</a:t>
            </a:r>
            <a:r>
              <a:rPr lang="zh-CN" altLang="en-US" sz="2000" dirty="0" smtClean="0"/>
              <a:t>；上电，跳向主程序</a:t>
            </a:r>
          </a:p>
          <a:p>
            <a:pPr eaLnBrk="1" hangingPunct="1">
              <a:lnSpc>
                <a:spcPct val="130000"/>
              </a:lnSpc>
            </a:pPr>
            <a:r>
              <a:rPr lang="en-US" altLang="zh-CN" sz="2000" dirty="0" smtClean="0">
                <a:ea typeface="宋体" charset="-122"/>
              </a:rPr>
              <a:t>        	</a:t>
            </a:r>
            <a:r>
              <a:rPr lang="en-US" altLang="zh-CN" sz="2000" b="1" dirty="0" smtClean="0">
                <a:solidFill>
                  <a:srgbClr val="3333CC"/>
                </a:solidFill>
                <a:ea typeface="宋体" charset="-122"/>
              </a:rPr>
              <a:t>ORG  	000BH	</a:t>
            </a:r>
            <a:r>
              <a:rPr lang="en-US" altLang="zh-CN" sz="2000" dirty="0" smtClean="0">
                <a:ea typeface="宋体" charset="-122"/>
              </a:rPr>
              <a:t>	</a:t>
            </a:r>
            <a:r>
              <a:rPr lang="zh-CN" altLang="en-US" sz="2000" dirty="0" smtClean="0"/>
              <a:t>；</a:t>
            </a:r>
            <a:r>
              <a:rPr lang="en-US" altLang="zh-CN" sz="2000" dirty="0" smtClean="0">
                <a:ea typeface="宋体" charset="-122"/>
              </a:rPr>
              <a:t>T0</a:t>
            </a:r>
            <a:r>
              <a:rPr lang="zh-CN" altLang="en-US" sz="2000" dirty="0" smtClean="0"/>
              <a:t>的中断入口</a:t>
            </a:r>
          </a:p>
          <a:p>
            <a:pPr eaLnBrk="1" hangingPunct="1">
              <a:lnSpc>
                <a:spcPct val="130000"/>
              </a:lnSpc>
            </a:pPr>
            <a:r>
              <a:rPr lang="en-US" altLang="zh-CN" sz="2000" dirty="0" smtClean="0">
                <a:ea typeface="宋体" charset="-122"/>
              </a:rPr>
              <a:t>       	AJMP 	TOT0	</a:t>
            </a:r>
            <a:endParaRPr lang="zh-CN" altLang="en-US" sz="2000" dirty="0" smtClean="0"/>
          </a:p>
          <a:p>
            <a:pPr eaLnBrk="1" hangingPunct="1">
              <a:lnSpc>
                <a:spcPct val="130000"/>
              </a:lnSpc>
            </a:pPr>
            <a:r>
              <a:rPr lang="en-US" altLang="zh-CN" sz="2000" dirty="0" smtClean="0">
                <a:ea typeface="宋体" charset="-122"/>
              </a:rPr>
              <a:t>		</a:t>
            </a:r>
            <a:r>
              <a:rPr lang="en-US" altLang="zh-CN" sz="2000" b="1" dirty="0" smtClean="0">
                <a:solidFill>
                  <a:srgbClr val="3333CC"/>
                </a:solidFill>
                <a:ea typeface="宋体" charset="-122"/>
              </a:rPr>
              <a:t>ORG	1000H</a:t>
            </a:r>
            <a:endParaRPr lang="zh-CN" altLang="en-US" sz="2000" b="1" dirty="0" smtClean="0">
              <a:solidFill>
                <a:srgbClr val="3333CC"/>
              </a:solidFill>
              <a:ea typeface="宋体" charset="-122"/>
            </a:endParaRPr>
          </a:p>
          <a:p>
            <a:pPr eaLnBrk="1" hangingPunct="1">
              <a:lnSpc>
                <a:spcPct val="130000"/>
              </a:lnSpc>
            </a:pPr>
            <a:r>
              <a:rPr lang="en-US" altLang="zh-CN" sz="2000" dirty="0" smtClean="0">
                <a:ea typeface="宋体" charset="-122"/>
              </a:rPr>
              <a:t>MAIN</a:t>
            </a:r>
            <a:r>
              <a:rPr lang="zh-CN" altLang="en-US" sz="2000" dirty="0" smtClean="0"/>
              <a:t>：</a:t>
            </a:r>
            <a:r>
              <a:rPr lang="zh-CN" altLang="en-US" sz="2000" dirty="0" smtClean="0">
                <a:ea typeface="宋体" charset="-122"/>
              </a:rPr>
              <a:t>	</a:t>
            </a:r>
            <a:r>
              <a:rPr lang="en-US" altLang="zh-CN" sz="2000" dirty="0" smtClean="0">
                <a:ea typeface="宋体" charset="-122"/>
              </a:rPr>
              <a:t>MOV  	TMOD</a:t>
            </a:r>
            <a:r>
              <a:rPr lang="zh-CN" altLang="en-US" sz="2000" dirty="0" smtClean="0"/>
              <a:t>，</a:t>
            </a:r>
            <a:r>
              <a:rPr lang="en-US" altLang="zh-CN" sz="2000" dirty="0" smtClean="0">
                <a:ea typeface="宋体" charset="-122"/>
              </a:rPr>
              <a:t>#01H	</a:t>
            </a:r>
            <a:r>
              <a:rPr lang="zh-CN" altLang="en-US" sz="2000" dirty="0" smtClean="0"/>
              <a:t>；设</a:t>
            </a:r>
            <a:r>
              <a:rPr lang="en-US" altLang="zh-CN" sz="2000" dirty="0" smtClean="0">
                <a:ea typeface="宋体" charset="-122"/>
              </a:rPr>
              <a:t>T0</a:t>
            </a:r>
            <a:r>
              <a:rPr lang="zh-CN" altLang="en-US" sz="2000" dirty="0" smtClean="0"/>
              <a:t>为方式</a:t>
            </a:r>
            <a:r>
              <a:rPr lang="en-US" altLang="zh-CN" sz="2000" dirty="0" smtClean="0">
                <a:ea typeface="宋体" charset="-122"/>
              </a:rPr>
              <a:t>1</a:t>
            </a:r>
            <a:endParaRPr lang="zh-CN" altLang="en-US" sz="2000" dirty="0" smtClean="0"/>
          </a:p>
          <a:p>
            <a:pPr eaLnBrk="1" hangingPunct="1">
              <a:lnSpc>
                <a:spcPct val="130000"/>
              </a:lnSpc>
            </a:pPr>
            <a:r>
              <a:rPr lang="en-US" altLang="zh-CN" sz="2000" dirty="0" smtClean="0">
                <a:ea typeface="宋体" charset="-122"/>
              </a:rPr>
              <a:t>        	MOV  	20H</a:t>
            </a:r>
            <a:r>
              <a:rPr lang="zh-CN" altLang="en-US" sz="2000" dirty="0" smtClean="0"/>
              <a:t>，</a:t>
            </a:r>
            <a:r>
              <a:rPr lang="zh-CN" altLang="en-US" sz="2000" dirty="0" smtClean="0">
                <a:ea typeface="宋体" charset="-122"/>
              </a:rPr>
              <a:t> </a:t>
            </a:r>
            <a:r>
              <a:rPr lang="en-US" altLang="zh-CN" sz="2000" dirty="0" smtClean="0">
                <a:ea typeface="宋体" charset="-122"/>
              </a:rPr>
              <a:t>#0AH 	</a:t>
            </a:r>
            <a:r>
              <a:rPr lang="zh-CN" altLang="en-US" sz="2000" dirty="0" smtClean="0"/>
              <a:t>；装入中断次数</a:t>
            </a:r>
          </a:p>
          <a:p>
            <a:pPr eaLnBrk="1" hangingPunct="1">
              <a:lnSpc>
                <a:spcPct val="130000"/>
              </a:lnSpc>
            </a:pPr>
            <a:r>
              <a:rPr lang="en-US" altLang="zh-CN" sz="2000" dirty="0" smtClean="0">
                <a:ea typeface="宋体" charset="-122"/>
              </a:rPr>
              <a:t>	  	CLR  	A				</a:t>
            </a:r>
            <a:endParaRPr lang="zh-CN" altLang="en-US" sz="2000" dirty="0" smtClean="0"/>
          </a:p>
          <a:p>
            <a:pPr eaLnBrk="1" hangingPunct="1">
              <a:lnSpc>
                <a:spcPct val="130000"/>
              </a:lnSpc>
            </a:pPr>
            <a:r>
              <a:rPr lang="en-US" altLang="zh-CN" sz="2000" dirty="0" smtClean="0">
                <a:ea typeface="宋体" charset="-122"/>
              </a:rPr>
              <a:t>	  	MOV 	40H</a:t>
            </a:r>
            <a:r>
              <a:rPr lang="zh-CN" altLang="en-US" sz="2000" dirty="0" smtClean="0"/>
              <a:t>，</a:t>
            </a:r>
            <a:r>
              <a:rPr lang="zh-CN" altLang="en-US" sz="2000" dirty="0" smtClean="0">
                <a:ea typeface="宋体" charset="-122"/>
              </a:rPr>
              <a:t> </a:t>
            </a:r>
            <a:r>
              <a:rPr lang="en-US" altLang="zh-CN" sz="2000" dirty="0" smtClean="0">
                <a:ea typeface="宋体" charset="-122"/>
              </a:rPr>
              <a:t>A	</a:t>
            </a:r>
            <a:r>
              <a:rPr lang="zh-CN" altLang="en-US" sz="2000" dirty="0" smtClean="0"/>
              <a:t>；“时”单元清“</a:t>
            </a:r>
            <a:r>
              <a:rPr lang="en-US" altLang="zh-CN" sz="2000" dirty="0" smtClean="0">
                <a:ea typeface="宋体" charset="-122"/>
              </a:rPr>
              <a:t>0</a:t>
            </a:r>
            <a:r>
              <a:rPr lang="zh-CN" altLang="en-US" sz="2000" dirty="0" smtClean="0"/>
              <a:t>”</a:t>
            </a:r>
          </a:p>
          <a:p>
            <a:pPr eaLnBrk="1" hangingPunct="1">
              <a:lnSpc>
                <a:spcPct val="130000"/>
              </a:lnSpc>
            </a:pPr>
            <a:r>
              <a:rPr lang="en-US" altLang="zh-CN" sz="2000" dirty="0" smtClean="0">
                <a:ea typeface="宋体" charset="-122"/>
              </a:rPr>
              <a:t>	  	MOV  	41H</a:t>
            </a:r>
            <a:r>
              <a:rPr lang="zh-CN" altLang="en-US" sz="2000" dirty="0" smtClean="0"/>
              <a:t>，</a:t>
            </a:r>
            <a:r>
              <a:rPr lang="zh-CN" altLang="en-US" sz="2000" dirty="0" smtClean="0">
                <a:ea typeface="宋体" charset="-122"/>
              </a:rPr>
              <a:t> </a:t>
            </a:r>
            <a:r>
              <a:rPr lang="en-US" altLang="zh-CN" sz="2000" dirty="0" smtClean="0">
                <a:ea typeface="宋体" charset="-122"/>
              </a:rPr>
              <a:t>A	</a:t>
            </a:r>
            <a:r>
              <a:rPr lang="zh-CN" altLang="en-US" sz="2000" dirty="0" smtClean="0"/>
              <a:t>；“分”单元清“</a:t>
            </a:r>
            <a:r>
              <a:rPr lang="en-US" altLang="zh-CN" sz="2000" dirty="0" smtClean="0">
                <a:ea typeface="宋体" charset="-122"/>
              </a:rPr>
              <a:t>0</a:t>
            </a:r>
            <a:r>
              <a:rPr lang="zh-CN" altLang="en-US" sz="2000" dirty="0" smtClean="0"/>
              <a:t>”</a:t>
            </a:r>
          </a:p>
          <a:p>
            <a:pPr eaLnBrk="1" hangingPunct="1">
              <a:lnSpc>
                <a:spcPct val="130000"/>
              </a:lnSpc>
            </a:pPr>
            <a:r>
              <a:rPr lang="en-US" altLang="zh-CN" sz="2000" dirty="0" smtClean="0">
                <a:ea typeface="宋体" charset="-122"/>
              </a:rPr>
              <a:t>	  	MOV  	42H</a:t>
            </a:r>
            <a:r>
              <a:rPr lang="zh-CN" altLang="en-US" sz="2000" dirty="0" smtClean="0"/>
              <a:t>，</a:t>
            </a:r>
            <a:r>
              <a:rPr lang="zh-CN" altLang="en-US" sz="2000" dirty="0" smtClean="0">
                <a:ea typeface="宋体" charset="-122"/>
              </a:rPr>
              <a:t> </a:t>
            </a:r>
            <a:r>
              <a:rPr lang="en-US" altLang="zh-CN" sz="2000" dirty="0" smtClean="0">
                <a:ea typeface="宋体" charset="-122"/>
              </a:rPr>
              <a:t>A	</a:t>
            </a:r>
            <a:r>
              <a:rPr lang="zh-CN" altLang="en-US" sz="2000" dirty="0" smtClean="0"/>
              <a:t>；“秒”单元清“</a:t>
            </a:r>
            <a:r>
              <a:rPr lang="en-US" altLang="zh-CN" sz="2000" dirty="0" smtClean="0">
                <a:ea typeface="宋体" charset="-122"/>
              </a:rPr>
              <a:t>0</a:t>
            </a:r>
            <a:r>
              <a:rPr lang="zh-CN" altLang="en-US" sz="2000" dirty="0" smtClean="0"/>
              <a:t>”</a:t>
            </a:r>
          </a:p>
          <a:p>
            <a:pPr eaLnBrk="1" hangingPunct="1">
              <a:lnSpc>
                <a:spcPct val="130000"/>
              </a:lnSpc>
            </a:pPr>
            <a:endParaRPr lang="zh-CN" altLang="en-US" sz="2000" dirty="0" smtClean="0"/>
          </a:p>
        </p:txBody>
      </p:sp>
    </p:spTree>
    <p:extLst>
      <p:ext uri="{BB962C8B-B14F-4D97-AF65-F5344CB8AC3E}">
        <p14:creationId xmlns:p14="http://schemas.microsoft.com/office/powerpoint/2010/main" val="309539369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50222E33-96D9-4DC0-BA3B-016F643B8D77}" type="slidenum">
              <a:rPr lang="zh-CN" altLang="en-US"/>
              <a:pPr>
                <a:defRPr/>
              </a:pPr>
              <a:t>82</a:t>
            </a:fld>
            <a:endParaRPr lang="en-US" altLang="zh-CN"/>
          </a:p>
        </p:txBody>
      </p:sp>
      <p:sp>
        <p:nvSpPr>
          <p:cNvPr id="64514" name="内容占位符 1"/>
          <p:cNvSpPr>
            <a:spLocks noGrp="1"/>
          </p:cNvSpPr>
          <p:nvPr>
            <p:ph/>
          </p:nvPr>
        </p:nvSpPr>
        <p:spPr>
          <a:xfrm>
            <a:off x="0" y="542719"/>
            <a:ext cx="8686800" cy="5410200"/>
          </a:xfrm>
        </p:spPr>
        <p:txBody>
          <a:bodyPr/>
          <a:lstStyle/>
          <a:p>
            <a:pPr eaLnBrk="1" hangingPunct="1">
              <a:lnSpc>
                <a:spcPct val="130000"/>
              </a:lnSpc>
            </a:pPr>
            <a:r>
              <a:rPr lang="en-US" altLang="zh-CN" sz="2000" dirty="0" smtClean="0">
                <a:ea typeface="宋体" charset="-122"/>
              </a:rPr>
              <a:t>		SETB  ET0		</a:t>
            </a:r>
            <a:r>
              <a:rPr lang="zh-CN" altLang="en-US" sz="2000" dirty="0" smtClean="0"/>
              <a:t>；允许</a:t>
            </a:r>
            <a:r>
              <a:rPr lang="en-US" altLang="zh-CN" sz="2000" dirty="0" smtClean="0">
                <a:ea typeface="宋体" charset="-122"/>
              </a:rPr>
              <a:t>T0</a:t>
            </a:r>
            <a:r>
              <a:rPr lang="zh-CN" altLang="en-US" sz="2000" dirty="0" smtClean="0"/>
              <a:t>申请中断</a:t>
            </a:r>
          </a:p>
          <a:p>
            <a:pPr eaLnBrk="1" hangingPunct="1">
              <a:lnSpc>
                <a:spcPct val="130000"/>
              </a:lnSpc>
            </a:pPr>
            <a:r>
              <a:rPr lang="en-US" altLang="zh-CN" sz="2000" dirty="0" smtClean="0">
                <a:ea typeface="宋体" charset="-122"/>
              </a:rPr>
              <a:t>	  	SETB  EA		</a:t>
            </a:r>
            <a:r>
              <a:rPr lang="zh-CN" altLang="en-US" sz="2000" dirty="0" smtClean="0"/>
              <a:t>；总中断允许</a:t>
            </a:r>
          </a:p>
          <a:p>
            <a:pPr eaLnBrk="1" hangingPunct="1">
              <a:lnSpc>
                <a:spcPct val="130000"/>
              </a:lnSpc>
            </a:pPr>
            <a:r>
              <a:rPr lang="en-US" altLang="zh-CN" sz="2000" dirty="0" smtClean="0">
                <a:ea typeface="宋体" charset="-122"/>
              </a:rPr>
              <a:t>	  	MOV  	TH0</a:t>
            </a:r>
            <a:r>
              <a:rPr lang="zh-CN" altLang="en-US" sz="2000" dirty="0" smtClean="0"/>
              <a:t>，</a:t>
            </a:r>
            <a:r>
              <a:rPr lang="en-US" altLang="zh-CN" sz="2000" dirty="0" smtClean="0">
                <a:ea typeface="宋体" charset="-122"/>
              </a:rPr>
              <a:t>#3CH	</a:t>
            </a:r>
            <a:r>
              <a:rPr lang="zh-CN" altLang="en-US" sz="2000" dirty="0" smtClean="0"/>
              <a:t>；给</a:t>
            </a:r>
            <a:r>
              <a:rPr lang="en-US" altLang="zh-CN" sz="2000" dirty="0" smtClean="0">
                <a:ea typeface="宋体" charset="-122"/>
              </a:rPr>
              <a:t>T0</a:t>
            </a:r>
            <a:r>
              <a:rPr lang="zh-CN" altLang="en-US" sz="2000" dirty="0" smtClean="0"/>
              <a:t>装入计数初值</a:t>
            </a:r>
          </a:p>
          <a:p>
            <a:pPr eaLnBrk="1" hangingPunct="1">
              <a:lnSpc>
                <a:spcPct val="130000"/>
              </a:lnSpc>
            </a:pPr>
            <a:r>
              <a:rPr lang="en-US" altLang="zh-CN" sz="2000" dirty="0" smtClean="0">
                <a:ea typeface="宋体" charset="-122"/>
              </a:rPr>
              <a:t>	  	MOV  	TL0</a:t>
            </a:r>
            <a:r>
              <a:rPr lang="zh-CN" altLang="en-US" sz="2000" dirty="0" smtClean="0"/>
              <a:t>，</a:t>
            </a:r>
            <a:r>
              <a:rPr lang="en-US" altLang="zh-CN" sz="2000" dirty="0" smtClean="0">
                <a:ea typeface="宋体" charset="-122"/>
              </a:rPr>
              <a:t>#0B0H		</a:t>
            </a:r>
            <a:endParaRPr lang="zh-CN" altLang="en-US" sz="2000" dirty="0" smtClean="0"/>
          </a:p>
          <a:p>
            <a:pPr eaLnBrk="1" hangingPunct="1">
              <a:lnSpc>
                <a:spcPct val="130000"/>
              </a:lnSpc>
            </a:pPr>
            <a:r>
              <a:rPr lang="en-US" altLang="zh-CN" sz="2000" dirty="0" smtClean="0">
                <a:ea typeface="宋体" charset="-122"/>
              </a:rPr>
              <a:t>	  	SETB  TR0		</a:t>
            </a:r>
            <a:r>
              <a:rPr lang="zh-CN" altLang="en-US" sz="2000" dirty="0" smtClean="0"/>
              <a:t>；启动</a:t>
            </a:r>
            <a:r>
              <a:rPr lang="en-US" altLang="zh-CN" sz="2000" dirty="0" smtClean="0">
                <a:ea typeface="宋体" charset="-122"/>
              </a:rPr>
              <a:t>T0</a:t>
            </a:r>
            <a:endParaRPr lang="zh-CN" altLang="en-US" sz="2000" dirty="0" smtClean="0"/>
          </a:p>
          <a:p>
            <a:pPr eaLnBrk="1" hangingPunct="1">
              <a:lnSpc>
                <a:spcPct val="130000"/>
              </a:lnSpc>
            </a:pPr>
            <a:r>
              <a:rPr lang="en-US" altLang="zh-CN" sz="2000" b="1" dirty="0" smtClean="0">
                <a:solidFill>
                  <a:srgbClr val="3333CC"/>
                </a:solidFill>
                <a:ea typeface="宋体" charset="-122"/>
              </a:rPr>
              <a:t>HERE</a:t>
            </a:r>
            <a:r>
              <a:rPr lang="zh-CN" altLang="en-US" sz="2000" b="1" dirty="0" smtClean="0">
                <a:solidFill>
                  <a:srgbClr val="3333CC"/>
                </a:solidFill>
              </a:rPr>
              <a:t>： </a:t>
            </a:r>
            <a:r>
              <a:rPr lang="zh-CN" altLang="en-US" sz="2000" b="1" dirty="0" smtClean="0">
                <a:solidFill>
                  <a:srgbClr val="3333CC"/>
                </a:solidFill>
                <a:ea typeface="宋体" charset="-122"/>
              </a:rPr>
              <a:t> </a:t>
            </a:r>
            <a:r>
              <a:rPr lang="en-US" altLang="zh-CN" sz="2000" b="1" dirty="0" smtClean="0">
                <a:solidFill>
                  <a:srgbClr val="3333CC"/>
                </a:solidFill>
                <a:ea typeface="宋体" charset="-122"/>
              </a:rPr>
              <a:t>SJMP  HERE</a:t>
            </a:r>
            <a:r>
              <a:rPr lang="en-US" altLang="zh-CN" sz="2000" dirty="0" smtClean="0">
                <a:ea typeface="宋体" charset="-122"/>
              </a:rPr>
              <a:t>		 </a:t>
            </a:r>
            <a:r>
              <a:rPr lang="zh-CN" altLang="en-US" sz="2000" dirty="0" smtClean="0"/>
              <a:t>；等中断（也可调用显示子程序）</a:t>
            </a:r>
          </a:p>
          <a:p>
            <a:pPr eaLnBrk="1" hangingPunct="1">
              <a:lnSpc>
                <a:spcPct val="130000"/>
              </a:lnSpc>
            </a:pPr>
            <a:r>
              <a:rPr lang="en-US" altLang="zh-CN" sz="2000" dirty="0" smtClean="0">
                <a:ea typeface="宋体" charset="-122"/>
              </a:rPr>
              <a:t>TOT0</a:t>
            </a:r>
            <a:r>
              <a:rPr lang="zh-CN" altLang="en-US" sz="2000" dirty="0" smtClean="0"/>
              <a:t>：</a:t>
            </a:r>
            <a:r>
              <a:rPr lang="zh-CN" altLang="en-US" sz="2000" dirty="0" smtClean="0">
                <a:ea typeface="宋体" charset="-122"/>
              </a:rPr>
              <a:t>	</a:t>
            </a:r>
            <a:r>
              <a:rPr lang="en-US" altLang="zh-CN" sz="2000" dirty="0" smtClean="0">
                <a:ea typeface="宋体" charset="-122"/>
              </a:rPr>
              <a:t>PUSH  PSW		</a:t>
            </a:r>
            <a:r>
              <a:rPr lang="zh-CN" altLang="en-US" sz="2000" dirty="0" smtClean="0"/>
              <a:t>；</a:t>
            </a:r>
            <a:r>
              <a:rPr lang="en-US" altLang="zh-CN" sz="2000" dirty="0" smtClean="0">
                <a:ea typeface="宋体" charset="-122"/>
              </a:rPr>
              <a:t>T0</a:t>
            </a:r>
            <a:r>
              <a:rPr lang="zh-CN" altLang="en-US" sz="2000" dirty="0" smtClean="0"/>
              <a:t>中断子程序入口， 保护现场</a:t>
            </a:r>
          </a:p>
          <a:p>
            <a:pPr eaLnBrk="1" hangingPunct="1">
              <a:lnSpc>
                <a:spcPct val="130000"/>
              </a:lnSpc>
            </a:pPr>
            <a:r>
              <a:rPr lang="en-US" altLang="zh-CN" sz="2000" dirty="0" smtClean="0">
                <a:ea typeface="宋体" charset="-122"/>
              </a:rPr>
              <a:t>	  	PUSH  ACC				</a:t>
            </a:r>
            <a:endParaRPr lang="zh-CN" altLang="en-US" sz="2000" dirty="0" smtClean="0"/>
          </a:p>
          <a:p>
            <a:pPr eaLnBrk="1" hangingPunct="1">
              <a:lnSpc>
                <a:spcPct val="130000"/>
              </a:lnSpc>
            </a:pPr>
            <a:r>
              <a:rPr lang="en-US" altLang="zh-CN" sz="2000" dirty="0" smtClean="0">
                <a:ea typeface="宋体" charset="-122"/>
              </a:rPr>
              <a:t>	  	MOV  	TH0</a:t>
            </a:r>
            <a:r>
              <a:rPr lang="zh-CN" altLang="en-US" sz="2000" dirty="0" smtClean="0"/>
              <a:t>，</a:t>
            </a:r>
            <a:r>
              <a:rPr lang="en-US" altLang="zh-CN" sz="2000" dirty="0" smtClean="0">
                <a:ea typeface="宋体" charset="-122"/>
              </a:rPr>
              <a:t>#3CH	</a:t>
            </a:r>
            <a:r>
              <a:rPr lang="zh-CN" altLang="en-US" sz="2000" dirty="0" smtClean="0"/>
              <a:t>；重新装入初值</a:t>
            </a:r>
          </a:p>
          <a:p>
            <a:pPr eaLnBrk="1" hangingPunct="1">
              <a:lnSpc>
                <a:spcPct val="130000"/>
              </a:lnSpc>
            </a:pPr>
            <a:r>
              <a:rPr lang="en-US" altLang="zh-CN" sz="2000" dirty="0" smtClean="0">
                <a:ea typeface="宋体" charset="-122"/>
              </a:rPr>
              <a:t>	  	MOV  	TL0</a:t>
            </a:r>
            <a:r>
              <a:rPr lang="zh-CN" altLang="en-US" sz="2000" dirty="0" smtClean="0"/>
              <a:t>，</a:t>
            </a:r>
            <a:r>
              <a:rPr lang="en-US" altLang="zh-CN" sz="2000" dirty="0" smtClean="0">
                <a:ea typeface="宋体" charset="-122"/>
              </a:rPr>
              <a:t>#0B0H		</a:t>
            </a:r>
            <a:endParaRPr lang="zh-CN" altLang="en-US" sz="2000" dirty="0" smtClean="0"/>
          </a:p>
          <a:p>
            <a:pPr eaLnBrk="1" hangingPunct="1">
              <a:lnSpc>
                <a:spcPct val="130000"/>
              </a:lnSpc>
            </a:pPr>
            <a:r>
              <a:rPr lang="en-US" altLang="zh-CN" sz="2000" dirty="0" smtClean="0">
                <a:ea typeface="宋体" charset="-122"/>
              </a:rPr>
              <a:t>	  	DJNZ  20H</a:t>
            </a:r>
            <a:r>
              <a:rPr lang="zh-CN" altLang="en-US" sz="2000" dirty="0" smtClean="0"/>
              <a:t>，</a:t>
            </a:r>
            <a:r>
              <a:rPr lang="en-US" altLang="zh-CN" sz="2000" dirty="0" smtClean="0">
                <a:ea typeface="宋体" charset="-122"/>
              </a:rPr>
              <a:t>RETURN	</a:t>
            </a:r>
            <a:r>
              <a:rPr lang="zh-CN" altLang="en-US" sz="2000" dirty="0" smtClean="0"/>
              <a:t>；</a:t>
            </a:r>
            <a:r>
              <a:rPr lang="en-US" altLang="zh-CN" sz="2000" b="1" dirty="0" smtClean="0">
                <a:ea typeface="宋体" charset="-122"/>
              </a:rPr>
              <a:t>1</a:t>
            </a:r>
            <a:r>
              <a:rPr lang="zh-CN" altLang="en-US" sz="2000" b="1" dirty="0" smtClean="0">
                <a:ea typeface="宋体" charset="-122"/>
              </a:rPr>
              <a:t>秒</a:t>
            </a:r>
            <a:r>
              <a:rPr lang="zh-CN" altLang="en-US" sz="2000" b="1" dirty="0" smtClean="0"/>
              <a:t>时</a:t>
            </a:r>
            <a:r>
              <a:rPr lang="zh-CN" altLang="en-US" sz="2000" dirty="0" smtClean="0"/>
              <a:t>间未到， 返回</a:t>
            </a:r>
          </a:p>
          <a:p>
            <a:pPr eaLnBrk="1" hangingPunct="1">
              <a:lnSpc>
                <a:spcPct val="130000"/>
              </a:lnSpc>
            </a:pPr>
            <a:r>
              <a:rPr lang="en-US" altLang="zh-CN" sz="2000" dirty="0" smtClean="0">
                <a:ea typeface="宋体" charset="-122"/>
              </a:rPr>
              <a:t>	  	MOV  	20H</a:t>
            </a:r>
            <a:r>
              <a:rPr lang="zh-CN" altLang="en-US" sz="2000" dirty="0" smtClean="0"/>
              <a:t>，</a:t>
            </a:r>
            <a:r>
              <a:rPr lang="zh-CN" altLang="en-US" sz="2000" dirty="0" smtClean="0">
                <a:ea typeface="宋体" charset="-122"/>
              </a:rPr>
              <a:t> </a:t>
            </a:r>
            <a:r>
              <a:rPr lang="en-US" altLang="zh-CN" sz="2000" dirty="0" smtClean="0">
                <a:ea typeface="宋体" charset="-122"/>
              </a:rPr>
              <a:t>#0AH 	</a:t>
            </a:r>
            <a:r>
              <a:rPr lang="zh-CN" altLang="en-US" sz="2000" dirty="0" smtClean="0"/>
              <a:t>；重置中断次数</a:t>
            </a:r>
          </a:p>
          <a:p>
            <a:pPr eaLnBrk="1" hangingPunct="1">
              <a:lnSpc>
                <a:spcPct val="130000"/>
              </a:lnSpc>
            </a:pPr>
            <a:r>
              <a:rPr lang="en-US" altLang="zh-CN" sz="2000" dirty="0" smtClean="0">
                <a:ea typeface="宋体" charset="-122"/>
              </a:rPr>
              <a:t>	  	MOV  	A</a:t>
            </a:r>
            <a:r>
              <a:rPr lang="zh-CN" altLang="en-US" sz="2000" dirty="0" smtClean="0"/>
              <a:t>，</a:t>
            </a:r>
            <a:r>
              <a:rPr lang="zh-CN" altLang="en-US" sz="2000" dirty="0" smtClean="0">
                <a:ea typeface="宋体" charset="-122"/>
              </a:rPr>
              <a:t> </a:t>
            </a:r>
            <a:r>
              <a:rPr lang="en-US" altLang="zh-CN" sz="2000" dirty="0" smtClean="0">
                <a:ea typeface="宋体" charset="-122"/>
              </a:rPr>
              <a:t>#01H	</a:t>
            </a:r>
            <a:r>
              <a:rPr lang="zh-CN" altLang="en-US" sz="2000" dirty="0" smtClean="0"/>
              <a:t>；“秒”单元增</a:t>
            </a:r>
            <a:r>
              <a:rPr lang="en-US" altLang="zh-CN" sz="2000" dirty="0" smtClean="0">
                <a:ea typeface="宋体" charset="-122"/>
              </a:rPr>
              <a:t>1</a:t>
            </a:r>
            <a:endParaRPr lang="zh-CN" altLang="en-US" sz="2000" dirty="0" smtClean="0"/>
          </a:p>
          <a:p>
            <a:pPr eaLnBrk="1" hangingPunct="1">
              <a:lnSpc>
                <a:spcPct val="130000"/>
              </a:lnSpc>
            </a:pPr>
            <a:endParaRPr lang="zh-CN" altLang="en-US" sz="2000" dirty="0" smtClean="0"/>
          </a:p>
        </p:txBody>
      </p:sp>
    </p:spTree>
    <p:extLst>
      <p:ext uri="{BB962C8B-B14F-4D97-AF65-F5344CB8AC3E}">
        <p14:creationId xmlns:p14="http://schemas.microsoft.com/office/powerpoint/2010/main" val="85642527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DBA7D2F9-EE36-4DA9-B773-52A19B772335}" type="slidenum">
              <a:rPr lang="zh-CN" altLang="en-US"/>
              <a:pPr>
                <a:defRPr/>
              </a:pPr>
              <a:t>83</a:t>
            </a:fld>
            <a:endParaRPr lang="en-US" altLang="zh-CN"/>
          </a:p>
        </p:txBody>
      </p:sp>
      <p:sp>
        <p:nvSpPr>
          <p:cNvPr id="65538" name="内容占位符 1"/>
          <p:cNvSpPr>
            <a:spLocks noGrp="1"/>
          </p:cNvSpPr>
          <p:nvPr>
            <p:ph/>
          </p:nvPr>
        </p:nvSpPr>
        <p:spPr>
          <a:xfrm>
            <a:off x="0" y="695739"/>
            <a:ext cx="8893175" cy="5410200"/>
          </a:xfrm>
        </p:spPr>
        <p:txBody>
          <a:bodyPr/>
          <a:lstStyle/>
          <a:p>
            <a:pPr eaLnBrk="1" hangingPunct="1">
              <a:lnSpc>
                <a:spcPct val="130000"/>
              </a:lnSpc>
            </a:pPr>
            <a:r>
              <a:rPr lang="en-US" altLang="zh-CN" sz="2000" dirty="0" smtClean="0">
                <a:ea typeface="宋体" charset="-122"/>
              </a:rPr>
              <a:t>		ADD  	A</a:t>
            </a:r>
            <a:r>
              <a:rPr lang="zh-CN" altLang="en-US" sz="2000" dirty="0" smtClean="0"/>
              <a:t>，</a:t>
            </a:r>
            <a:r>
              <a:rPr lang="en-US" altLang="zh-CN" sz="2000" dirty="0" smtClean="0">
                <a:ea typeface="宋体" charset="-122"/>
              </a:rPr>
              <a:t>42H			</a:t>
            </a:r>
            <a:endParaRPr lang="zh-CN" altLang="en-US" sz="2000" dirty="0" smtClean="0"/>
          </a:p>
          <a:p>
            <a:pPr eaLnBrk="1" hangingPunct="1">
              <a:lnSpc>
                <a:spcPct val="130000"/>
              </a:lnSpc>
            </a:pPr>
            <a:r>
              <a:rPr lang="en-US" altLang="zh-CN" sz="2000" dirty="0" smtClean="0">
                <a:ea typeface="宋体" charset="-122"/>
              </a:rPr>
              <a:t>	  	DA  	A		</a:t>
            </a:r>
            <a:r>
              <a:rPr lang="zh-CN" altLang="en-US" sz="2000" dirty="0" smtClean="0"/>
              <a:t>；“秒”单元十进制调整</a:t>
            </a:r>
          </a:p>
          <a:p>
            <a:pPr eaLnBrk="1" hangingPunct="1">
              <a:lnSpc>
                <a:spcPct val="130000"/>
              </a:lnSpc>
            </a:pPr>
            <a:r>
              <a:rPr lang="en-US" altLang="zh-CN" sz="2000" dirty="0" smtClean="0">
                <a:ea typeface="宋体" charset="-122"/>
              </a:rPr>
              <a:t>	  	MOV  	42H</a:t>
            </a:r>
            <a:r>
              <a:rPr lang="zh-CN" altLang="en-US" sz="2000" dirty="0" smtClean="0"/>
              <a:t>，</a:t>
            </a:r>
            <a:r>
              <a:rPr lang="en-US" altLang="zh-CN" sz="2000" dirty="0" smtClean="0">
                <a:ea typeface="宋体" charset="-122"/>
              </a:rPr>
              <a:t>A		</a:t>
            </a:r>
            <a:r>
              <a:rPr lang="zh-CN" altLang="en-US" sz="2000" dirty="0" smtClean="0"/>
              <a:t>；“秒”的</a:t>
            </a:r>
            <a:r>
              <a:rPr lang="en-US" altLang="zh-CN" sz="2000" dirty="0" smtClean="0">
                <a:ea typeface="宋体" charset="-122"/>
              </a:rPr>
              <a:t>BCD</a:t>
            </a:r>
            <a:r>
              <a:rPr lang="zh-CN" altLang="en-US" sz="2000" dirty="0" smtClean="0"/>
              <a:t>码存回“秒”单元</a:t>
            </a:r>
          </a:p>
          <a:p>
            <a:pPr eaLnBrk="1" hangingPunct="1">
              <a:lnSpc>
                <a:spcPct val="130000"/>
              </a:lnSpc>
            </a:pPr>
            <a:r>
              <a:rPr lang="en-US" altLang="zh-CN" sz="2000" dirty="0" smtClean="0">
                <a:ea typeface="宋体" charset="-122"/>
              </a:rPr>
              <a:t>	  	CJNE  	A</a:t>
            </a:r>
            <a:r>
              <a:rPr lang="zh-CN" altLang="en-US" sz="2000" dirty="0" smtClean="0"/>
              <a:t>，</a:t>
            </a:r>
            <a:r>
              <a:rPr lang="en-US" altLang="zh-CN" sz="2000" dirty="0" smtClean="0">
                <a:ea typeface="宋体" charset="-122"/>
              </a:rPr>
              <a:t>#60H</a:t>
            </a:r>
            <a:r>
              <a:rPr lang="zh-CN" altLang="en-US" sz="2000" dirty="0" smtClean="0"/>
              <a:t>，</a:t>
            </a:r>
            <a:r>
              <a:rPr lang="en-US" altLang="zh-CN" sz="2000" dirty="0" smtClean="0">
                <a:ea typeface="宋体" charset="-122"/>
              </a:rPr>
              <a:t>RETURN	</a:t>
            </a:r>
            <a:r>
              <a:rPr lang="zh-CN" altLang="en-US" sz="2000" dirty="0" smtClean="0"/>
              <a:t>；是否到</a:t>
            </a:r>
            <a:r>
              <a:rPr lang="en-US" altLang="zh-CN" sz="2000" dirty="0" smtClean="0">
                <a:ea typeface="宋体" charset="-122"/>
              </a:rPr>
              <a:t>60</a:t>
            </a:r>
            <a:r>
              <a:rPr lang="zh-CN" altLang="en-US" sz="2000" dirty="0" smtClean="0"/>
              <a:t>秒，未到则返回</a:t>
            </a:r>
          </a:p>
          <a:p>
            <a:pPr eaLnBrk="1" hangingPunct="1">
              <a:lnSpc>
                <a:spcPct val="130000"/>
              </a:lnSpc>
            </a:pPr>
            <a:r>
              <a:rPr lang="en-US" altLang="zh-CN" sz="2000" dirty="0" smtClean="0">
                <a:ea typeface="宋体" charset="-122"/>
              </a:rPr>
              <a:t>	  	MOV  	42H</a:t>
            </a:r>
            <a:r>
              <a:rPr lang="zh-CN" altLang="en-US" sz="2000" dirty="0" smtClean="0"/>
              <a:t>，</a:t>
            </a:r>
            <a:r>
              <a:rPr lang="zh-CN" altLang="en-US" sz="2000" dirty="0" smtClean="0">
                <a:ea typeface="宋体" charset="-122"/>
              </a:rPr>
              <a:t> </a:t>
            </a:r>
            <a:r>
              <a:rPr lang="en-US" altLang="zh-CN" sz="2000" dirty="0" smtClean="0">
                <a:ea typeface="宋体" charset="-122"/>
              </a:rPr>
              <a:t>#00H	</a:t>
            </a:r>
            <a:r>
              <a:rPr lang="zh-CN" altLang="en-US" sz="2000" dirty="0" smtClean="0"/>
              <a:t>；计满</a:t>
            </a:r>
            <a:r>
              <a:rPr lang="en-US" altLang="zh-CN" sz="2000" dirty="0" smtClean="0">
                <a:ea typeface="宋体" charset="-122"/>
              </a:rPr>
              <a:t>60</a:t>
            </a:r>
            <a:r>
              <a:rPr lang="zh-CN" altLang="en-US" sz="2000" dirty="0" smtClean="0"/>
              <a:t>秒，“秒”单元清“</a:t>
            </a:r>
            <a:r>
              <a:rPr lang="en-US" altLang="zh-CN" sz="2000" dirty="0" smtClean="0">
                <a:ea typeface="宋体" charset="-122"/>
              </a:rPr>
              <a:t>0</a:t>
            </a:r>
            <a:r>
              <a:rPr lang="zh-CN" altLang="en-US" sz="2000" dirty="0" smtClean="0"/>
              <a:t>”</a:t>
            </a:r>
          </a:p>
          <a:p>
            <a:pPr eaLnBrk="1" hangingPunct="1">
              <a:lnSpc>
                <a:spcPct val="130000"/>
              </a:lnSpc>
            </a:pPr>
            <a:r>
              <a:rPr lang="en-US" altLang="zh-CN" sz="2000" dirty="0" smtClean="0">
                <a:ea typeface="宋体" charset="-122"/>
              </a:rPr>
              <a:t>	  	MOV  	A</a:t>
            </a:r>
            <a:r>
              <a:rPr lang="zh-CN" altLang="en-US" sz="2000" dirty="0" smtClean="0"/>
              <a:t>，</a:t>
            </a:r>
            <a:r>
              <a:rPr lang="zh-CN" altLang="en-US" sz="2000" dirty="0" smtClean="0">
                <a:ea typeface="宋体" charset="-122"/>
              </a:rPr>
              <a:t> </a:t>
            </a:r>
            <a:r>
              <a:rPr lang="en-US" altLang="zh-CN" sz="2000" dirty="0" smtClean="0">
                <a:ea typeface="宋体" charset="-122"/>
              </a:rPr>
              <a:t>#01H	</a:t>
            </a:r>
            <a:r>
              <a:rPr lang="zh-CN" altLang="en-US" sz="2000" dirty="0" smtClean="0"/>
              <a:t>；“分”单元增</a:t>
            </a:r>
            <a:r>
              <a:rPr lang="en-US" altLang="zh-CN" sz="2000" dirty="0" smtClean="0">
                <a:ea typeface="宋体" charset="-122"/>
              </a:rPr>
              <a:t>1</a:t>
            </a:r>
            <a:endParaRPr lang="zh-CN" altLang="en-US" sz="2000" dirty="0" smtClean="0"/>
          </a:p>
          <a:p>
            <a:pPr eaLnBrk="1" hangingPunct="1">
              <a:lnSpc>
                <a:spcPct val="130000"/>
              </a:lnSpc>
            </a:pPr>
            <a:r>
              <a:rPr lang="en-US" altLang="zh-CN" sz="2000" dirty="0" smtClean="0">
                <a:ea typeface="宋体" charset="-122"/>
              </a:rPr>
              <a:t>	  	ADD  	A</a:t>
            </a:r>
            <a:r>
              <a:rPr lang="zh-CN" altLang="en-US" sz="2000" dirty="0" smtClean="0"/>
              <a:t>，</a:t>
            </a:r>
            <a:r>
              <a:rPr lang="en-US" altLang="zh-CN" sz="2000" dirty="0" smtClean="0">
                <a:ea typeface="宋体" charset="-122"/>
              </a:rPr>
              <a:t>41H			</a:t>
            </a:r>
            <a:endParaRPr lang="zh-CN" altLang="en-US" sz="2000" dirty="0" smtClean="0"/>
          </a:p>
          <a:p>
            <a:pPr eaLnBrk="1" hangingPunct="1">
              <a:lnSpc>
                <a:spcPct val="130000"/>
              </a:lnSpc>
            </a:pPr>
            <a:r>
              <a:rPr lang="en-US" altLang="zh-CN" sz="2000" dirty="0" smtClean="0">
                <a:ea typeface="宋体" charset="-122"/>
              </a:rPr>
              <a:t>	  	DA  	A		</a:t>
            </a:r>
            <a:r>
              <a:rPr lang="zh-CN" altLang="en-US" sz="2000" dirty="0" smtClean="0"/>
              <a:t>；“分”单元十进制调整</a:t>
            </a:r>
          </a:p>
          <a:p>
            <a:pPr eaLnBrk="1" hangingPunct="1">
              <a:lnSpc>
                <a:spcPct val="130000"/>
              </a:lnSpc>
            </a:pPr>
            <a:r>
              <a:rPr lang="en-US" altLang="zh-CN" sz="2000" dirty="0" smtClean="0">
                <a:ea typeface="宋体" charset="-122"/>
              </a:rPr>
              <a:t>	  	MOV  	41H</a:t>
            </a:r>
            <a:r>
              <a:rPr lang="zh-CN" altLang="en-US" sz="2000" dirty="0" smtClean="0"/>
              <a:t>，</a:t>
            </a:r>
            <a:r>
              <a:rPr lang="en-US" altLang="zh-CN" sz="2000" dirty="0" smtClean="0">
                <a:ea typeface="宋体" charset="-122"/>
              </a:rPr>
              <a:t>A		</a:t>
            </a:r>
            <a:r>
              <a:rPr lang="zh-CN" altLang="en-US" sz="2000" dirty="0" smtClean="0"/>
              <a:t>；“分”的</a:t>
            </a:r>
            <a:r>
              <a:rPr lang="en-US" altLang="zh-CN" sz="2000" dirty="0" smtClean="0">
                <a:ea typeface="宋体" charset="-122"/>
              </a:rPr>
              <a:t>BCD</a:t>
            </a:r>
            <a:r>
              <a:rPr lang="zh-CN" altLang="en-US" sz="2000" dirty="0" smtClean="0"/>
              <a:t>码存回“分”单元</a:t>
            </a:r>
          </a:p>
          <a:p>
            <a:pPr eaLnBrk="1" hangingPunct="1">
              <a:lnSpc>
                <a:spcPct val="130000"/>
              </a:lnSpc>
            </a:pPr>
            <a:r>
              <a:rPr lang="en-US" altLang="zh-CN" sz="2000" dirty="0" smtClean="0">
                <a:ea typeface="宋体" charset="-122"/>
              </a:rPr>
              <a:t>	  	CJNE  	A</a:t>
            </a:r>
            <a:r>
              <a:rPr lang="zh-CN" altLang="en-US" sz="2000" dirty="0" smtClean="0"/>
              <a:t>，</a:t>
            </a:r>
            <a:r>
              <a:rPr lang="en-US" altLang="zh-CN" sz="2000" dirty="0" smtClean="0">
                <a:ea typeface="宋体" charset="-122"/>
              </a:rPr>
              <a:t>#60H</a:t>
            </a:r>
            <a:r>
              <a:rPr lang="zh-CN" altLang="en-US" sz="2000" dirty="0" smtClean="0"/>
              <a:t>，</a:t>
            </a:r>
            <a:r>
              <a:rPr lang="en-US" altLang="zh-CN" sz="2000" dirty="0" smtClean="0">
                <a:ea typeface="宋体" charset="-122"/>
              </a:rPr>
              <a:t>RETURN	</a:t>
            </a:r>
            <a:r>
              <a:rPr lang="zh-CN" altLang="en-US" sz="2000" dirty="0" smtClean="0"/>
              <a:t>；是否到</a:t>
            </a:r>
            <a:r>
              <a:rPr lang="en-US" altLang="zh-CN" sz="2000" dirty="0" smtClean="0">
                <a:ea typeface="宋体" charset="-122"/>
              </a:rPr>
              <a:t>60</a:t>
            </a:r>
            <a:r>
              <a:rPr lang="zh-CN" altLang="en-US" sz="2000" dirty="0" smtClean="0"/>
              <a:t>分，未到则返回</a:t>
            </a:r>
          </a:p>
          <a:p>
            <a:pPr eaLnBrk="1" hangingPunct="1">
              <a:lnSpc>
                <a:spcPct val="130000"/>
              </a:lnSpc>
            </a:pPr>
            <a:endParaRPr lang="zh-CN" altLang="en-US" sz="2000" dirty="0" smtClean="0"/>
          </a:p>
        </p:txBody>
      </p:sp>
    </p:spTree>
    <p:extLst>
      <p:ext uri="{BB962C8B-B14F-4D97-AF65-F5344CB8AC3E}">
        <p14:creationId xmlns:p14="http://schemas.microsoft.com/office/powerpoint/2010/main" val="2436842110"/>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Grp="1" noChangeArrowheads="1"/>
          </p:cNvSpPr>
          <p:nvPr>
            <p:ph type="sldNum" sz="quarter" idx="11"/>
          </p:nvPr>
        </p:nvSpPr>
        <p:spPr>
          <a:ln/>
        </p:spPr>
        <p:txBody>
          <a:bodyPr/>
          <a:lstStyle/>
          <a:p>
            <a:pPr>
              <a:defRPr/>
            </a:pPr>
            <a:fld id="{82C8DB69-E304-4036-9435-43A7F4DCF4B0}" type="slidenum">
              <a:rPr lang="zh-CN" altLang="en-US"/>
              <a:pPr>
                <a:defRPr/>
              </a:pPr>
              <a:t>84</a:t>
            </a:fld>
            <a:endParaRPr lang="en-US" altLang="zh-CN"/>
          </a:p>
        </p:txBody>
      </p:sp>
      <p:sp>
        <p:nvSpPr>
          <p:cNvPr id="66562" name="内容占位符 1"/>
          <p:cNvSpPr>
            <a:spLocks noGrp="1"/>
          </p:cNvSpPr>
          <p:nvPr>
            <p:ph/>
          </p:nvPr>
        </p:nvSpPr>
        <p:spPr>
          <a:xfrm>
            <a:off x="0" y="602973"/>
            <a:ext cx="9144000" cy="5410200"/>
          </a:xfrm>
        </p:spPr>
        <p:txBody>
          <a:bodyPr/>
          <a:lstStyle/>
          <a:p>
            <a:pPr marL="0" indent="0" algn="l" eaLnBrk="1" hangingPunct="1">
              <a:lnSpc>
                <a:spcPct val="150000"/>
              </a:lnSpc>
              <a:spcBef>
                <a:spcPts val="0"/>
              </a:spcBef>
            </a:pPr>
            <a:r>
              <a:rPr lang="en-US" altLang="zh-CN" sz="2000" dirty="0" smtClean="0">
                <a:ea typeface="宋体" charset="-122"/>
              </a:rPr>
              <a:t>	       MOV  	41H</a:t>
            </a:r>
            <a:r>
              <a:rPr lang="zh-CN" altLang="en-US" sz="2000" dirty="0" smtClean="0"/>
              <a:t>，</a:t>
            </a:r>
            <a:r>
              <a:rPr lang="zh-CN" altLang="en-US" sz="2000" dirty="0" smtClean="0">
                <a:ea typeface="宋体" charset="-122"/>
              </a:rPr>
              <a:t> </a:t>
            </a:r>
            <a:r>
              <a:rPr lang="en-US" altLang="zh-CN" sz="2000" dirty="0" smtClean="0">
                <a:ea typeface="宋体" charset="-122"/>
              </a:rPr>
              <a:t>#00H	</a:t>
            </a:r>
            <a:r>
              <a:rPr lang="zh-CN" altLang="en-US" sz="2000" dirty="0" smtClean="0"/>
              <a:t>；计满</a:t>
            </a:r>
            <a:r>
              <a:rPr lang="en-US" altLang="zh-CN" sz="2000" dirty="0" smtClean="0">
                <a:ea typeface="宋体" charset="-122"/>
              </a:rPr>
              <a:t>60</a:t>
            </a:r>
            <a:r>
              <a:rPr lang="zh-CN" altLang="en-US" sz="2000" dirty="0" smtClean="0"/>
              <a:t>分，“分”单元清“</a:t>
            </a:r>
            <a:r>
              <a:rPr lang="en-US" altLang="zh-CN" sz="2000" dirty="0" smtClean="0">
                <a:ea typeface="宋体" charset="-122"/>
              </a:rPr>
              <a:t>0</a:t>
            </a:r>
            <a:r>
              <a:rPr lang="zh-CN" altLang="en-US" sz="2000" dirty="0" smtClean="0"/>
              <a:t>”</a:t>
            </a:r>
          </a:p>
          <a:p>
            <a:pPr marL="0" indent="0" algn="l" eaLnBrk="1" hangingPunct="1">
              <a:lnSpc>
                <a:spcPct val="150000"/>
              </a:lnSpc>
              <a:spcBef>
                <a:spcPts val="0"/>
              </a:spcBef>
            </a:pPr>
            <a:r>
              <a:rPr lang="en-US" altLang="zh-CN" sz="2000" dirty="0" smtClean="0">
                <a:ea typeface="宋体" charset="-122"/>
              </a:rPr>
              <a:t>	       MOV  	A</a:t>
            </a:r>
            <a:r>
              <a:rPr lang="zh-CN" altLang="en-US" sz="2000" dirty="0" smtClean="0"/>
              <a:t>，</a:t>
            </a:r>
            <a:r>
              <a:rPr lang="zh-CN" altLang="en-US" sz="2000" dirty="0" smtClean="0">
                <a:ea typeface="宋体" charset="-122"/>
              </a:rPr>
              <a:t> </a:t>
            </a:r>
            <a:r>
              <a:rPr lang="en-US" altLang="zh-CN" sz="2000" dirty="0" smtClean="0">
                <a:ea typeface="宋体" charset="-122"/>
              </a:rPr>
              <a:t>#01H	</a:t>
            </a:r>
            <a:r>
              <a:rPr lang="zh-CN" altLang="en-US" sz="2000" dirty="0" smtClean="0"/>
              <a:t>；“时”单元增</a:t>
            </a:r>
            <a:r>
              <a:rPr lang="en-US" altLang="zh-CN" sz="2000" dirty="0" smtClean="0">
                <a:ea typeface="宋体" charset="-122"/>
              </a:rPr>
              <a:t>1</a:t>
            </a:r>
            <a:endParaRPr lang="zh-CN" altLang="en-US" sz="2000" dirty="0" smtClean="0"/>
          </a:p>
          <a:p>
            <a:pPr marL="0" indent="0" algn="l" eaLnBrk="1" hangingPunct="1">
              <a:lnSpc>
                <a:spcPct val="150000"/>
              </a:lnSpc>
              <a:spcBef>
                <a:spcPts val="0"/>
              </a:spcBef>
            </a:pPr>
            <a:r>
              <a:rPr lang="en-US" altLang="zh-CN" sz="2000" dirty="0" smtClean="0">
                <a:ea typeface="宋体" charset="-122"/>
              </a:rPr>
              <a:t>	       ADD  	A</a:t>
            </a:r>
            <a:r>
              <a:rPr lang="zh-CN" altLang="en-US" sz="2000" dirty="0" smtClean="0"/>
              <a:t>，</a:t>
            </a:r>
            <a:r>
              <a:rPr lang="en-US" altLang="zh-CN" sz="2000" dirty="0" smtClean="0">
                <a:ea typeface="宋体" charset="-122"/>
              </a:rPr>
              <a:t>40H			</a:t>
            </a:r>
            <a:endParaRPr lang="zh-CN" altLang="en-US" sz="2000" dirty="0" smtClean="0"/>
          </a:p>
          <a:p>
            <a:pPr marL="0" indent="0" algn="l" eaLnBrk="1" hangingPunct="1">
              <a:lnSpc>
                <a:spcPct val="150000"/>
              </a:lnSpc>
              <a:spcBef>
                <a:spcPts val="0"/>
              </a:spcBef>
            </a:pPr>
            <a:r>
              <a:rPr lang="en-US" altLang="zh-CN" sz="2000" dirty="0" smtClean="0">
                <a:ea typeface="宋体" charset="-122"/>
              </a:rPr>
              <a:t>	      DA  	A		</a:t>
            </a:r>
            <a:r>
              <a:rPr lang="zh-CN" altLang="en-US" sz="2000" dirty="0" smtClean="0"/>
              <a:t>；“时”单元十进制调整</a:t>
            </a:r>
          </a:p>
          <a:p>
            <a:pPr marL="0" indent="0" algn="l" eaLnBrk="1" hangingPunct="1">
              <a:lnSpc>
                <a:spcPct val="150000"/>
              </a:lnSpc>
              <a:spcBef>
                <a:spcPts val="0"/>
              </a:spcBef>
            </a:pPr>
            <a:r>
              <a:rPr lang="en-US" altLang="zh-CN" sz="2000" dirty="0" smtClean="0">
                <a:ea typeface="宋体" charset="-122"/>
              </a:rPr>
              <a:t>	       MOV  	40H</a:t>
            </a:r>
            <a:r>
              <a:rPr lang="zh-CN" altLang="en-US" sz="2000" dirty="0" smtClean="0"/>
              <a:t>，</a:t>
            </a:r>
            <a:r>
              <a:rPr lang="en-US" altLang="zh-CN" sz="2000" dirty="0" smtClean="0">
                <a:ea typeface="宋体" charset="-122"/>
              </a:rPr>
              <a:t>A			</a:t>
            </a:r>
            <a:endParaRPr lang="zh-CN" altLang="en-US" sz="2000" dirty="0" smtClean="0"/>
          </a:p>
          <a:p>
            <a:pPr marL="0" indent="0" algn="l" eaLnBrk="1" hangingPunct="1">
              <a:lnSpc>
                <a:spcPct val="150000"/>
              </a:lnSpc>
              <a:spcBef>
                <a:spcPts val="0"/>
              </a:spcBef>
            </a:pPr>
            <a:r>
              <a:rPr lang="en-US" altLang="zh-CN" sz="2000" dirty="0" smtClean="0">
                <a:ea typeface="宋体" charset="-122"/>
              </a:rPr>
              <a:t>	      CJNE  A</a:t>
            </a:r>
            <a:r>
              <a:rPr lang="zh-CN" altLang="en-US" sz="2000" dirty="0" smtClean="0"/>
              <a:t>，</a:t>
            </a:r>
            <a:r>
              <a:rPr lang="en-US" altLang="zh-CN" sz="2000" dirty="0" smtClean="0">
                <a:ea typeface="宋体" charset="-122"/>
              </a:rPr>
              <a:t>#24H</a:t>
            </a:r>
            <a:r>
              <a:rPr lang="zh-CN" altLang="en-US" sz="2000" dirty="0" smtClean="0"/>
              <a:t>，</a:t>
            </a:r>
            <a:r>
              <a:rPr lang="en-US" altLang="zh-CN" sz="2000" dirty="0" smtClean="0">
                <a:ea typeface="宋体" charset="-122"/>
              </a:rPr>
              <a:t>RETURN	</a:t>
            </a:r>
            <a:r>
              <a:rPr lang="zh-CN" altLang="en-US" sz="2000" dirty="0" smtClean="0"/>
              <a:t>；是否到</a:t>
            </a:r>
            <a:r>
              <a:rPr lang="en-US" altLang="zh-CN" sz="2000" dirty="0" smtClean="0">
                <a:ea typeface="宋体" charset="-122"/>
              </a:rPr>
              <a:t>24</a:t>
            </a:r>
            <a:r>
              <a:rPr lang="zh-CN" altLang="en-US" sz="2000" dirty="0" smtClean="0"/>
              <a:t>小时，未到则返回</a:t>
            </a:r>
          </a:p>
          <a:p>
            <a:pPr marL="0" indent="0" algn="l" eaLnBrk="1" hangingPunct="1">
              <a:lnSpc>
                <a:spcPct val="150000"/>
              </a:lnSpc>
              <a:spcBef>
                <a:spcPts val="0"/>
              </a:spcBef>
            </a:pPr>
            <a:r>
              <a:rPr lang="en-US" altLang="zh-CN" sz="2000" dirty="0" smtClean="0">
                <a:ea typeface="宋体" charset="-122"/>
              </a:rPr>
              <a:t>	      MOV  40H</a:t>
            </a:r>
            <a:r>
              <a:rPr lang="zh-CN" altLang="en-US" sz="2000" dirty="0" smtClean="0"/>
              <a:t>，</a:t>
            </a:r>
            <a:r>
              <a:rPr lang="zh-CN" altLang="en-US" sz="2000" dirty="0" smtClean="0">
                <a:ea typeface="宋体" charset="-122"/>
              </a:rPr>
              <a:t> </a:t>
            </a:r>
            <a:r>
              <a:rPr lang="en-US" altLang="zh-CN" sz="2000" dirty="0" smtClean="0">
                <a:ea typeface="宋体" charset="-122"/>
              </a:rPr>
              <a:t>#00H	</a:t>
            </a:r>
            <a:r>
              <a:rPr lang="zh-CN" altLang="en-US" sz="2000" dirty="0" smtClean="0"/>
              <a:t>；到</a:t>
            </a:r>
            <a:r>
              <a:rPr lang="en-US" altLang="zh-CN" sz="2000" dirty="0" smtClean="0">
                <a:ea typeface="宋体" charset="-122"/>
              </a:rPr>
              <a:t>24</a:t>
            </a:r>
            <a:r>
              <a:rPr lang="zh-CN" altLang="en-US" sz="2000" dirty="0" smtClean="0"/>
              <a:t>小时，“时”单元清“</a:t>
            </a:r>
            <a:r>
              <a:rPr lang="en-US" altLang="zh-CN" sz="2000" dirty="0" smtClean="0">
                <a:ea typeface="宋体" charset="-122"/>
              </a:rPr>
              <a:t>0</a:t>
            </a:r>
            <a:r>
              <a:rPr lang="zh-CN" altLang="en-US" sz="2000" dirty="0" smtClean="0"/>
              <a:t>”</a:t>
            </a:r>
          </a:p>
          <a:p>
            <a:pPr marL="0" indent="0" algn="l" eaLnBrk="1" hangingPunct="1">
              <a:lnSpc>
                <a:spcPct val="150000"/>
              </a:lnSpc>
              <a:spcBef>
                <a:spcPts val="0"/>
              </a:spcBef>
            </a:pPr>
            <a:r>
              <a:rPr lang="en-US" altLang="zh-CN" sz="2000" dirty="0" smtClean="0">
                <a:ea typeface="宋体" charset="-122"/>
              </a:rPr>
              <a:t>RETURN</a:t>
            </a:r>
            <a:r>
              <a:rPr lang="zh-CN" altLang="en-US" sz="2000" dirty="0" smtClean="0">
                <a:ea typeface="宋体" charset="-122"/>
              </a:rPr>
              <a:t>：</a:t>
            </a:r>
            <a:r>
              <a:rPr lang="en-US" altLang="zh-CN" sz="2000" dirty="0" smtClean="0">
                <a:ea typeface="宋体" charset="-122"/>
              </a:rPr>
              <a:t>POP   ACC		</a:t>
            </a:r>
            <a:r>
              <a:rPr lang="zh-CN" altLang="en-US" sz="2000" dirty="0" smtClean="0"/>
              <a:t>；恢复现场</a:t>
            </a:r>
          </a:p>
          <a:p>
            <a:pPr marL="0" indent="0" algn="l" eaLnBrk="1" hangingPunct="1">
              <a:lnSpc>
                <a:spcPct val="150000"/>
              </a:lnSpc>
              <a:spcBef>
                <a:spcPts val="0"/>
              </a:spcBef>
            </a:pPr>
            <a:r>
              <a:rPr lang="en-US" altLang="zh-CN" sz="2000" dirty="0" smtClean="0">
                <a:ea typeface="宋体" charset="-122"/>
              </a:rPr>
              <a:t>        	      POP  </a:t>
            </a:r>
            <a:r>
              <a:rPr lang="en-US" altLang="zh-CN" sz="2000" dirty="0">
                <a:ea typeface="宋体" charset="-122"/>
              </a:rPr>
              <a:t> </a:t>
            </a:r>
            <a:r>
              <a:rPr lang="en-US" altLang="zh-CN" sz="2000" dirty="0" smtClean="0">
                <a:ea typeface="宋体" charset="-122"/>
              </a:rPr>
              <a:t>PSW</a:t>
            </a:r>
            <a:endParaRPr lang="zh-CN" altLang="en-US" sz="2000" dirty="0" smtClean="0"/>
          </a:p>
          <a:p>
            <a:pPr marL="0" indent="0" algn="l" eaLnBrk="1" hangingPunct="1">
              <a:lnSpc>
                <a:spcPct val="150000"/>
              </a:lnSpc>
              <a:spcBef>
                <a:spcPts val="0"/>
              </a:spcBef>
            </a:pPr>
            <a:r>
              <a:rPr lang="en-US" altLang="zh-CN" sz="2000" dirty="0" smtClean="0">
                <a:ea typeface="宋体" charset="-122"/>
              </a:rPr>
              <a:t>	      RETI			</a:t>
            </a:r>
            <a:r>
              <a:rPr lang="zh-CN" altLang="en-US" sz="2000" dirty="0" smtClean="0"/>
              <a:t>；中断返回</a:t>
            </a:r>
          </a:p>
          <a:p>
            <a:pPr marL="0" indent="0" algn="l" eaLnBrk="1" hangingPunct="1">
              <a:lnSpc>
                <a:spcPct val="150000"/>
              </a:lnSpc>
              <a:spcBef>
                <a:spcPts val="0"/>
              </a:spcBef>
            </a:pPr>
            <a:r>
              <a:rPr lang="en-US" altLang="zh-CN" sz="2000" dirty="0" smtClean="0">
                <a:ea typeface="宋体" charset="-122"/>
              </a:rPr>
              <a:t>	      END        </a:t>
            </a:r>
            <a:endParaRPr lang="zh-CN" altLang="en-US" sz="2000" dirty="0" smtClean="0"/>
          </a:p>
          <a:p>
            <a:pPr eaLnBrk="1" hangingPunct="1">
              <a:lnSpc>
                <a:spcPct val="130000"/>
              </a:lnSpc>
            </a:pPr>
            <a:endParaRPr lang="zh-CN" altLang="en-US" sz="2000" dirty="0" smtClean="0"/>
          </a:p>
        </p:txBody>
      </p:sp>
    </p:spTree>
    <p:extLst>
      <p:ext uri="{BB962C8B-B14F-4D97-AF65-F5344CB8AC3E}">
        <p14:creationId xmlns:p14="http://schemas.microsoft.com/office/powerpoint/2010/main" val="49448613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85</a:t>
            </a:fld>
            <a:endParaRPr lang="en-US" altLang="zh-CN" dirty="0"/>
          </a:p>
        </p:txBody>
      </p:sp>
      <p:sp>
        <p:nvSpPr>
          <p:cNvPr id="4" name="矩形 3"/>
          <p:cNvSpPr/>
          <p:nvPr/>
        </p:nvSpPr>
        <p:spPr>
          <a:xfrm>
            <a:off x="0" y="594278"/>
            <a:ext cx="9144000" cy="5940088"/>
          </a:xfrm>
          <a:prstGeom prst="rect">
            <a:avLst/>
          </a:prstGeom>
        </p:spPr>
        <p:txBody>
          <a:bodyPr wrap="square">
            <a:spAutoFit/>
          </a:bodyPr>
          <a:lstStyle/>
          <a:p>
            <a:pPr algn="l"/>
            <a:r>
              <a:rPr lang="en-US" altLang="zh-CN" sz="2000" b="1" dirty="0">
                <a:solidFill>
                  <a:srgbClr val="0000FF"/>
                </a:solidFill>
              </a:rPr>
              <a:t>*C51</a:t>
            </a:r>
            <a:r>
              <a:rPr lang="zh-CN" altLang="en-US" sz="2000" b="1" dirty="0">
                <a:solidFill>
                  <a:srgbClr val="0000FF"/>
                </a:solidFill>
              </a:rPr>
              <a:t>源程序</a:t>
            </a:r>
            <a:r>
              <a:rPr lang="zh-CN" altLang="en-US" sz="2000" dirty="0"/>
              <a:t>：</a:t>
            </a:r>
          </a:p>
          <a:p>
            <a:pPr algn="l"/>
            <a:r>
              <a:rPr lang="en-US" altLang="zh-CN" sz="2000" dirty="0"/>
              <a:t>#include&lt;reg51.h&gt;    	 	</a:t>
            </a:r>
            <a:r>
              <a:rPr lang="en-US" altLang="zh-CN" sz="2000" dirty="0" smtClean="0"/>
              <a:t>/* </a:t>
            </a:r>
            <a:r>
              <a:rPr lang="zh-CN" altLang="en-US" sz="2000" dirty="0"/>
              <a:t>包含</a:t>
            </a:r>
            <a:r>
              <a:rPr lang="en-US" altLang="zh-CN" sz="2000" dirty="0"/>
              <a:t>51</a:t>
            </a:r>
            <a:r>
              <a:rPr lang="zh-CN" altLang="en-US" sz="2000" dirty="0"/>
              <a:t>单片机寄存器定义的头文件 *</a:t>
            </a:r>
            <a:r>
              <a:rPr lang="en-US" altLang="zh-CN" sz="2000" dirty="0"/>
              <a:t>/</a:t>
            </a:r>
          </a:p>
          <a:p>
            <a:pPr algn="l"/>
            <a:r>
              <a:rPr lang="en-US" altLang="zh-CN" sz="2000" dirty="0" err="1"/>
              <a:t>sbit</a:t>
            </a:r>
            <a:r>
              <a:rPr lang="en-US" altLang="zh-CN" sz="2000" dirty="0"/>
              <a:t>	</a:t>
            </a:r>
            <a:r>
              <a:rPr lang="en-US" altLang="zh-CN" sz="2000" dirty="0" err="1"/>
              <a:t>second_wave</a:t>
            </a:r>
            <a:r>
              <a:rPr lang="en-US" altLang="zh-CN" sz="2000" dirty="0"/>
              <a:t> = P1^0</a:t>
            </a:r>
            <a:r>
              <a:rPr lang="zh-CN" altLang="en-US" sz="2000" dirty="0"/>
              <a:t>；</a:t>
            </a:r>
          </a:p>
          <a:p>
            <a:pPr algn="l"/>
            <a:r>
              <a:rPr lang="en-US" altLang="zh-CN" sz="2000" dirty="0" err="1"/>
              <a:t>sbit</a:t>
            </a:r>
            <a:r>
              <a:rPr lang="en-US" altLang="zh-CN" sz="2000" dirty="0"/>
              <a:t>	</a:t>
            </a:r>
            <a:r>
              <a:rPr lang="en-US" altLang="zh-CN" sz="2000" dirty="0" err="1"/>
              <a:t>minute_wave</a:t>
            </a:r>
            <a:r>
              <a:rPr lang="en-US" altLang="zh-CN" sz="2000" dirty="0"/>
              <a:t> = P1^2</a:t>
            </a:r>
            <a:r>
              <a:rPr lang="zh-CN" altLang="en-US" sz="2000" dirty="0"/>
              <a:t>；</a:t>
            </a:r>
          </a:p>
          <a:p>
            <a:pPr algn="l"/>
            <a:r>
              <a:rPr lang="en-US" altLang="zh-CN" sz="2000" dirty="0" err="1"/>
              <a:t>sbit</a:t>
            </a:r>
            <a:r>
              <a:rPr lang="en-US" altLang="zh-CN" sz="2000" dirty="0"/>
              <a:t>	</a:t>
            </a:r>
            <a:r>
              <a:rPr lang="en-US" altLang="zh-CN" sz="2000" dirty="0" err="1"/>
              <a:t>hour_wave</a:t>
            </a:r>
            <a:r>
              <a:rPr lang="en-US" altLang="zh-CN" sz="2000" dirty="0"/>
              <a:t> = P1^2</a:t>
            </a:r>
            <a:r>
              <a:rPr lang="zh-CN" altLang="en-US" sz="2000" dirty="0"/>
              <a:t>；</a:t>
            </a:r>
          </a:p>
          <a:p>
            <a:pPr algn="l"/>
            <a:r>
              <a:rPr lang="en-US" altLang="zh-CN" sz="2000" dirty="0"/>
              <a:t>unsigned char </a:t>
            </a:r>
            <a:r>
              <a:rPr lang="en-US" altLang="zh-CN" sz="2000" dirty="0" err="1"/>
              <a:t>int_time</a:t>
            </a:r>
            <a:r>
              <a:rPr lang="en-US" altLang="zh-CN" sz="2000" dirty="0"/>
              <a:t> </a:t>
            </a:r>
            <a:r>
              <a:rPr lang="zh-CN" altLang="en-US" sz="2000" dirty="0" smtClean="0"/>
              <a:t>；           </a:t>
            </a:r>
            <a:r>
              <a:rPr lang="en-US" altLang="zh-CN" sz="2000" dirty="0" smtClean="0"/>
              <a:t>/* </a:t>
            </a:r>
            <a:r>
              <a:rPr lang="zh-CN" altLang="en-US" sz="2000" dirty="0"/>
              <a:t>中断次数计数变量 *</a:t>
            </a:r>
            <a:r>
              <a:rPr lang="en-US" altLang="zh-CN" sz="2000" dirty="0"/>
              <a:t>/</a:t>
            </a:r>
          </a:p>
          <a:p>
            <a:pPr algn="l"/>
            <a:r>
              <a:rPr lang="en-US" altLang="zh-CN" sz="2000" dirty="0"/>
              <a:t>unsigned char second</a:t>
            </a:r>
            <a:r>
              <a:rPr lang="zh-CN" altLang="en-US" sz="2000" dirty="0"/>
              <a:t>；	</a:t>
            </a:r>
            <a:r>
              <a:rPr lang="zh-CN" altLang="en-US" sz="2000" dirty="0" smtClean="0"/>
              <a:t>             </a:t>
            </a:r>
            <a:r>
              <a:rPr lang="en-US" altLang="zh-CN" sz="2000" dirty="0" smtClean="0"/>
              <a:t>/* </a:t>
            </a:r>
            <a:r>
              <a:rPr lang="zh-CN" altLang="en-US" sz="2000" dirty="0"/>
              <a:t>秒计数变量 *</a:t>
            </a:r>
            <a:r>
              <a:rPr lang="en-US" altLang="zh-CN" sz="2000" dirty="0"/>
              <a:t>/</a:t>
            </a:r>
          </a:p>
          <a:p>
            <a:pPr algn="l"/>
            <a:r>
              <a:rPr lang="en-US" altLang="zh-CN" sz="2000" dirty="0"/>
              <a:t>unsigned char minute</a:t>
            </a:r>
            <a:r>
              <a:rPr lang="zh-CN" altLang="en-US" sz="2000" dirty="0"/>
              <a:t>；		</a:t>
            </a:r>
            <a:r>
              <a:rPr lang="en-US" altLang="zh-CN" sz="2000" dirty="0" smtClean="0"/>
              <a:t>/* </a:t>
            </a:r>
            <a:r>
              <a:rPr lang="zh-CN" altLang="en-US" sz="2000" dirty="0"/>
              <a:t>分钟计数变量 *</a:t>
            </a:r>
            <a:r>
              <a:rPr lang="en-US" altLang="zh-CN" sz="2000" dirty="0"/>
              <a:t>/</a:t>
            </a:r>
          </a:p>
          <a:p>
            <a:pPr algn="l"/>
            <a:r>
              <a:rPr lang="en-US" altLang="zh-CN" sz="2000" dirty="0"/>
              <a:t>unsigned char hour</a:t>
            </a:r>
            <a:r>
              <a:rPr lang="zh-CN" altLang="en-US" sz="2000" dirty="0"/>
              <a:t>；	</a:t>
            </a:r>
            <a:r>
              <a:rPr lang="zh-CN" altLang="en-US" sz="2000" dirty="0" smtClean="0"/>
              <a:t>              </a:t>
            </a:r>
            <a:r>
              <a:rPr lang="en-US" altLang="zh-CN" sz="2000" dirty="0" smtClean="0"/>
              <a:t>/* </a:t>
            </a:r>
            <a:r>
              <a:rPr lang="zh-CN" altLang="en-US" sz="2000" dirty="0"/>
              <a:t>小时计数变量 *</a:t>
            </a:r>
            <a:r>
              <a:rPr lang="en-US" altLang="zh-CN" sz="2000" dirty="0"/>
              <a:t>/</a:t>
            </a:r>
          </a:p>
          <a:p>
            <a:pPr algn="l"/>
            <a:r>
              <a:rPr lang="en-US" altLang="zh-CN" sz="2000" dirty="0"/>
              <a:t>/* *************************************************************** </a:t>
            </a:r>
          </a:p>
          <a:p>
            <a:r>
              <a:rPr lang="zh-CN" altLang="en-US" sz="2000" dirty="0"/>
              <a:t>函数功能：主函数 </a:t>
            </a:r>
          </a:p>
          <a:p>
            <a:pPr algn="l"/>
            <a:r>
              <a:rPr lang="zh-CN" altLang="en-US" sz="2000" dirty="0"/>
              <a:t>*************************************************************** *</a:t>
            </a:r>
            <a:r>
              <a:rPr lang="en-US" altLang="zh-CN" sz="2000" dirty="0"/>
              <a:t>/ </a:t>
            </a:r>
          </a:p>
          <a:p>
            <a:pPr algn="l"/>
            <a:r>
              <a:rPr lang="en-US" altLang="zh-CN" sz="2000" dirty="0"/>
              <a:t>void main(void) </a:t>
            </a:r>
          </a:p>
          <a:p>
            <a:pPr algn="l"/>
            <a:r>
              <a:rPr lang="en-US" altLang="zh-CN" sz="2000" dirty="0"/>
              <a:t>     { 	TMOD = 0x01</a:t>
            </a:r>
            <a:r>
              <a:rPr lang="zh-CN" altLang="en-US" sz="2000" dirty="0"/>
              <a:t>；	</a:t>
            </a:r>
            <a:r>
              <a:rPr lang="en-US" altLang="zh-CN" sz="2000" dirty="0" smtClean="0"/>
              <a:t>/* </a:t>
            </a:r>
            <a:r>
              <a:rPr lang="zh-CN" altLang="en-US" sz="2000" dirty="0"/>
              <a:t>使用定时器 </a:t>
            </a:r>
            <a:r>
              <a:rPr lang="en-US" altLang="zh-CN" sz="2000" dirty="0"/>
              <a:t>T0  */</a:t>
            </a:r>
          </a:p>
          <a:p>
            <a:pPr algn="l"/>
            <a:r>
              <a:rPr lang="en-US" altLang="zh-CN" sz="2000" dirty="0"/>
              <a:t> 	</a:t>
            </a:r>
            <a:r>
              <a:rPr lang="en-US" altLang="zh-CN" sz="2000" dirty="0" smtClean="0"/>
              <a:t>EA </a:t>
            </a:r>
            <a:r>
              <a:rPr lang="en-US" altLang="zh-CN" sz="2000" dirty="0"/>
              <a:t>= 1</a:t>
            </a:r>
            <a:r>
              <a:rPr lang="zh-CN" altLang="en-US" sz="2000" dirty="0"/>
              <a:t>；	</a:t>
            </a:r>
            <a:r>
              <a:rPr lang="zh-CN" altLang="en-US" sz="2000" dirty="0" smtClean="0"/>
              <a:t>             </a:t>
            </a:r>
            <a:r>
              <a:rPr lang="en-US" altLang="zh-CN" sz="2000" dirty="0" smtClean="0"/>
              <a:t>/* </a:t>
            </a:r>
            <a:r>
              <a:rPr lang="zh-CN" altLang="en-US" sz="2000" dirty="0"/>
              <a:t>开中断总允许 *</a:t>
            </a:r>
            <a:r>
              <a:rPr lang="en-US" altLang="zh-CN" sz="2000" dirty="0"/>
              <a:t>/</a:t>
            </a:r>
          </a:p>
          <a:p>
            <a:pPr algn="l"/>
            <a:r>
              <a:rPr lang="en-US" altLang="zh-CN" sz="2000" dirty="0"/>
              <a:t> 	</a:t>
            </a:r>
            <a:r>
              <a:rPr lang="en-US" altLang="zh-CN" sz="2000" dirty="0" smtClean="0"/>
              <a:t>ET0 </a:t>
            </a:r>
            <a:r>
              <a:rPr lang="en-US" altLang="zh-CN" sz="2000" dirty="0"/>
              <a:t>= 1</a:t>
            </a:r>
            <a:r>
              <a:rPr lang="zh-CN" altLang="en-US" sz="2000" dirty="0"/>
              <a:t>；	</a:t>
            </a:r>
            <a:r>
              <a:rPr lang="zh-CN" altLang="en-US" sz="2000" dirty="0" smtClean="0"/>
              <a:t>             </a:t>
            </a:r>
            <a:r>
              <a:rPr lang="en-US" altLang="zh-CN" sz="2000" dirty="0" smtClean="0"/>
              <a:t>/* </a:t>
            </a:r>
            <a:r>
              <a:rPr lang="zh-CN" altLang="en-US" sz="2000" dirty="0"/>
              <a:t>允许</a:t>
            </a:r>
            <a:r>
              <a:rPr lang="en-US" altLang="zh-CN" sz="2000" dirty="0"/>
              <a:t>T0</a:t>
            </a:r>
            <a:r>
              <a:rPr lang="zh-CN" altLang="en-US" sz="2000" dirty="0"/>
              <a:t>中断 *</a:t>
            </a:r>
            <a:r>
              <a:rPr lang="en-US" altLang="zh-CN" sz="2000" dirty="0"/>
              <a:t>/</a:t>
            </a:r>
          </a:p>
          <a:p>
            <a:pPr algn="l"/>
            <a:r>
              <a:rPr lang="en-US" altLang="zh-CN" sz="2000" dirty="0"/>
              <a:t> 	</a:t>
            </a:r>
            <a:r>
              <a:rPr lang="en-US" altLang="zh-CN" sz="2000" dirty="0" smtClean="0"/>
              <a:t>TH0 </a:t>
            </a:r>
            <a:r>
              <a:rPr lang="en-US" altLang="zh-CN" sz="2000" dirty="0"/>
              <a:t>= 0x3c</a:t>
            </a:r>
            <a:r>
              <a:rPr lang="zh-CN" altLang="en-US" sz="2000" dirty="0"/>
              <a:t>；		</a:t>
            </a:r>
            <a:r>
              <a:rPr lang="en-US" altLang="zh-CN" sz="2000" dirty="0" smtClean="0"/>
              <a:t>/* </a:t>
            </a:r>
            <a:r>
              <a:rPr lang="zh-CN" altLang="en-US" sz="2000" dirty="0"/>
              <a:t>定时器高</a:t>
            </a:r>
            <a:r>
              <a:rPr lang="en-US" altLang="zh-CN" sz="2000" dirty="0"/>
              <a:t>8</a:t>
            </a:r>
            <a:r>
              <a:rPr lang="zh-CN" altLang="en-US" sz="2000" dirty="0"/>
              <a:t>位赋初值 *</a:t>
            </a:r>
            <a:r>
              <a:rPr lang="en-US" altLang="zh-CN" sz="2000" dirty="0"/>
              <a:t>/</a:t>
            </a:r>
          </a:p>
          <a:p>
            <a:pPr algn="l"/>
            <a:r>
              <a:rPr lang="en-US" altLang="zh-CN" sz="2000" dirty="0"/>
              <a:t> 	</a:t>
            </a:r>
            <a:r>
              <a:rPr lang="en-US" altLang="zh-CN" sz="2000" dirty="0" smtClean="0"/>
              <a:t>TL0 </a:t>
            </a:r>
            <a:r>
              <a:rPr lang="en-US" altLang="zh-CN" sz="2000" dirty="0"/>
              <a:t>= 0xb0</a:t>
            </a:r>
            <a:r>
              <a:rPr lang="zh-CN" altLang="en-US" sz="2000" dirty="0"/>
              <a:t>；		</a:t>
            </a:r>
            <a:r>
              <a:rPr lang="en-US" altLang="zh-CN" sz="2000" dirty="0" smtClean="0"/>
              <a:t>/* </a:t>
            </a:r>
            <a:r>
              <a:rPr lang="zh-CN" altLang="en-US" sz="2000" dirty="0"/>
              <a:t>定时器低</a:t>
            </a:r>
            <a:r>
              <a:rPr lang="en-US" altLang="zh-CN" sz="2000" dirty="0"/>
              <a:t>8</a:t>
            </a:r>
            <a:r>
              <a:rPr lang="zh-CN" altLang="en-US" sz="2000" dirty="0"/>
              <a:t>位赋初值 *</a:t>
            </a:r>
            <a:r>
              <a:rPr lang="en-US" altLang="zh-CN" sz="2000" dirty="0"/>
              <a:t>/</a:t>
            </a:r>
          </a:p>
          <a:p>
            <a:pPr algn="l"/>
            <a:r>
              <a:rPr lang="en-US" altLang="zh-CN" sz="2000" dirty="0"/>
              <a:t> 	</a:t>
            </a:r>
            <a:r>
              <a:rPr lang="en-US" altLang="zh-CN" sz="2000" dirty="0" smtClean="0"/>
              <a:t>TR0 </a:t>
            </a:r>
            <a:r>
              <a:rPr lang="en-US" altLang="zh-CN" sz="2000" dirty="0"/>
              <a:t>= 1</a:t>
            </a:r>
            <a:r>
              <a:rPr lang="zh-CN" altLang="en-US" sz="2000" dirty="0" smtClean="0"/>
              <a:t>；</a:t>
            </a:r>
            <a:endParaRPr lang="zh-CN" altLang="en-US" sz="2000" dirty="0"/>
          </a:p>
        </p:txBody>
      </p:sp>
    </p:spTree>
    <p:extLst>
      <p:ext uri="{BB962C8B-B14F-4D97-AF65-F5344CB8AC3E}">
        <p14:creationId xmlns:p14="http://schemas.microsoft.com/office/powerpoint/2010/main" val="1485829333"/>
      </p:ext>
    </p:extLst>
  </p:cSld>
  <p:clrMapOvr>
    <a:masterClrMapping/>
  </p:clrMapOvr>
  <p:transition>
    <p:random/>
    <p:sndAc>
      <p:stSnd>
        <p:snd r:embed="rId3" name="camera.wav"/>
      </p:stSnd>
    </p:sndAc>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86</a:t>
            </a:fld>
            <a:endParaRPr lang="en-US" altLang="zh-CN" dirty="0"/>
          </a:p>
        </p:txBody>
      </p:sp>
      <p:sp>
        <p:nvSpPr>
          <p:cNvPr id="4" name="矩形 3"/>
          <p:cNvSpPr/>
          <p:nvPr/>
        </p:nvSpPr>
        <p:spPr>
          <a:xfrm>
            <a:off x="0" y="589277"/>
            <a:ext cx="9144000" cy="5940088"/>
          </a:xfrm>
          <a:prstGeom prst="rect">
            <a:avLst/>
          </a:prstGeom>
        </p:spPr>
        <p:txBody>
          <a:bodyPr wrap="square">
            <a:spAutoFit/>
          </a:bodyPr>
          <a:lstStyle/>
          <a:p>
            <a:pPr lvl="0" algn="l"/>
            <a:r>
              <a:rPr lang="zh-CN" altLang="en-US" sz="2000" dirty="0">
                <a:solidFill>
                  <a:srgbClr val="000000"/>
                </a:solidFill>
              </a:rPr>
              <a:t> 	</a:t>
            </a:r>
            <a:r>
              <a:rPr lang="en-US" altLang="zh-CN" sz="2000" dirty="0" err="1">
                <a:solidFill>
                  <a:srgbClr val="000000"/>
                </a:solidFill>
              </a:rPr>
              <a:t>int_time</a:t>
            </a:r>
            <a:r>
              <a:rPr lang="en-US" altLang="zh-CN" sz="2000" dirty="0">
                <a:solidFill>
                  <a:srgbClr val="000000"/>
                </a:solidFill>
              </a:rPr>
              <a:t> = 0</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中断计数变量初始化 *</a:t>
            </a:r>
            <a:r>
              <a:rPr lang="en-US" altLang="zh-CN" sz="2000" dirty="0">
                <a:solidFill>
                  <a:srgbClr val="000000"/>
                </a:solidFill>
              </a:rPr>
              <a:t>/</a:t>
            </a:r>
          </a:p>
          <a:p>
            <a:pPr lvl="0" algn="l"/>
            <a:r>
              <a:rPr lang="en-US" altLang="zh-CN" sz="2000" dirty="0">
                <a:solidFill>
                  <a:srgbClr val="000000"/>
                </a:solidFill>
              </a:rPr>
              <a:t> 	second = 0</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秒计数变量初始化 *</a:t>
            </a:r>
            <a:r>
              <a:rPr lang="en-US" altLang="zh-CN" sz="2000" dirty="0">
                <a:solidFill>
                  <a:srgbClr val="000000"/>
                </a:solidFill>
              </a:rPr>
              <a:t>/</a:t>
            </a:r>
          </a:p>
          <a:p>
            <a:pPr lvl="0" algn="l"/>
            <a:r>
              <a:rPr lang="en-US" altLang="zh-CN" sz="2000" dirty="0">
                <a:solidFill>
                  <a:srgbClr val="000000"/>
                </a:solidFill>
              </a:rPr>
              <a:t> 	minute = 0</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分钟计数变量初始化 *</a:t>
            </a:r>
            <a:r>
              <a:rPr lang="en-US" altLang="zh-CN" sz="2000" dirty="0">
                <a:solidFill>
                  <a:srgbClr val="000000"/>
                </a:solidFill>
              </a:rPr>
              <a:t>/</a:t>
            </a:r>
          </a:p>
          <a:p>
            <a:pPr lvl="0" algn="l"/>
            <a:r>
              <a:rPr lang="en-US" altLang="zh-CN" sz="2000" dirty="0">
                <a:solidFill>
                  <a:srgbClr val="000000"/>
                </a:solidFill>
              </a:rPr>
              <a:t> 	hour = 0</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小时计数变量初始化 *</a:t>
            </a:r>
            <a:r>
              <a:rPr lang="en-US" altLang="zh-CN" sz="2000" dirty="0">
                <a:solidFill>
                  <a:srgbClr val="000000"/>
                </a:solidFill>
              </a:rPr>
              <a:t>/ </a:t>
            </a:r>
          </a:p>
          <a:p>
            <a:pPr lvl="0" algn="l"/>
            <a:r>
              <a:rPr lang="en-US" altLang="zh-CN" sz="2000" dirty="0">
                <a:solidFill>
                  <a:srgbClr val="000000"/>
                </a:solidFill>
              </a:rPr>
              <a:t> 	while(1) </a:t>
            </a:r>
            <a:r>
              <a:rPr lang="zh-CN" altLang="en-US" sz="2000" dirty="0">
                <a:solidFill>
                  <a:srgbClr val="000000"/>
                </a:solidFill>
              </a:rPr>
              <a:t>；</a:t>
            </a:r>
          </a:p>
          <a:p>
            <a:pPr lvl="0" algn="l"/>
            <a:r>
              <a:rPr lang="en-US" altLang="zh-CN" sz="2000" dirty="0">
                <a:solidFill>
                  <a:srgbClr val="000000"/>
                </a:solidFill>
              </a:rPr>
              <a:t>} </a:t>
            </a:r>
          </a:p>
          <a:p>
            <a:pPr lvl="0" algn="l"/>
            <a:r>
              <a:rPr lang="en-US" altLang="zh-CN" sz="2000" dirty="0">
                <a:solidFill>
                  <a:srgbClr val="000000"/>
                </a:solidFill>
              </a:rPr>
              <a:t>/* *************************************************************** </a:t>
            </a:r>
          </a:p>
          <a:p>
            <a:pPr lvl="0"/>
            <a:r>
              <a:rPr lang="zh-CN" altLang="en-US" sz="2000" dirty="0">
                <a:solidFill>
                  <a:srgbClr val="000000"/>
                </a:solidFill>
              </a:rPr>
              <a:t>函数功能：定时器</a:t>
            </a:r>
            <a:r>
              <a:rPr lang="en-US" altLang="zh-CN" sz="2000" dirty="0">
                <a:solidFill>
                  <a:srgbClr val="000000"/>
                </a:solidFill>
              </a:rPr>
              <a:t>T0</a:t>
            </a:r>
            <a:r>
              <a:rPr lang="zh-CN" altLang="en-US" sz="2000" dirty="0">
                <a:solidFill>
                  <a:srgbClr val="000000"/>
                </a:solidFill>
              </a:rPr>
              <a:t>的中断服务子程序 </a:t>
            </a:r>
          </a:p>
          <a:p>
            <a:pPr lvl="0" algn="l"/>
            <a:r>
              <a:rPr lang="zh-CN" altLang="en-US" sz="2000" dirty="0">
                <a:solidFill>
                  <a:srgbClr val="000000"/>
                </a:solidFill>
              </a:rPr>
              <a:t>*************************************************************** *</a:t>
            </a:r>
            <a:r>
              <a:rPr lang="en-US" altLang="zh-CN" sz="2000" dirty="0">
                <a:solidFill>
                  <a:srgbClr val="000000"/>
                </a:solidFill>
              </a:rPr>
              <a:t>/ </a:t>
            </a:r>
          </a:p>
          <a:p>
            <a:pPr lvl="0" algn="l"/>
            <a:r>
              <a:rPr lang="en-US" altLang="zh-CN" sz="2000" dirty="0">
                <a:solidFill>
                  <a:srgbClr val="000000"/>
                </a:solidFill>
              </a:rPr>
              <a:t>void </a:t>
            </a:r>
            <a:r>
              <a:rPr lang="en-US" altLang="zh-CN" sz="2000" dirty="0" err="1">
                <a:solidFill>
                  <a:srgbClr val="000000"/>
                </a:solidFill>
              </a:rPr>
              <a:t>interserve</a:t>
            </a:r>
            <a:r>
              <a:rPr lang="en-US" altLang="zh-CN" sz="2000" dirty="0">
                <a:solidFill>
                  <a:srgbClr val="000000"/>
                </a:solidFill>
              </a:rPr>
              <a:t>(void ) interrupt 1 using 1    	/* using Time0 */</a:t>
            </a:r>
          </a:p>
          <a:p>
            <a:pPr lvl="0" algn="l"/>
            <a:r>
              <a:rPr lang="en-US" altLang="zh-CN" sz="2000" dirty="0">
                <a:solidFill>
                  <a:srgbClr val="000000"/>
                </a:solidFill>
              </a:rPr>
              <a:t>{ </a:t>
            </a:r>
          </a:p>
          <a:p>
            <a:pPr lvl="0" algn="l"/>
            <a:r>
              <a:rPr lang="en-US" altLang="zh-CN" sz="2000" dirty="0">
                <a:solidFill>
                  <a:srgbClr val="000000"/>
                </a:solidFill>
              </a:rPr>
              <a:t> 	</a:t>
            </a:r>
            <a:r>
              <a:rPr lang="en-US" altLang="zh-CN" sz="2000" dirty="0" err="1">
                <a:solidFill>
                  <a:srgbClr val="000000"/>
                </a:solidFill>
              </a:rPr>
              <a:t>int_time</a:t>
            </a:r>
            <a:r>
              <a:rPr lang="en-US" altLang="zh-CN" sz="2000" dirty="0">
                <a:solidFill>
                  <a:srgbClr val="000000"/>
                </a:solidFill>
              </a:rPr>
              <a:t>++</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if(</a:t>
            </a:r>
            <a:r>
              <a:rPr lang="en-US" altLang="zh-CN" sz="2000" dirty="0" err="1">
                <a:solidFill>
                  <a:srgbClr val="000000"/>
                </a:solidFill>
              </a:rPr>
              <a:t>int_time</a:t>
            </a:r>
            <a:r>
              <a:rPr lang="en-US" altLang="zh-CN" sz="2000" dirty="0">
                <a:solidFill>
                  <a:srgbClr val="000000"/>
                </a:solidFill>
              </a:rPr>
              <a:t> = = 10) </a:t>
            </a:r>
          </a:p>
          <a:p>
            <a:pPr lvl="0" algn="l"/>
            <a:r>
              <a:rPr lang="en-US" altLang="zh-CN" sz="2000" dirty="0">
                <a:solidFill>
                  <a:srgbClr val="000000"/>
                </a:solidFill>
              </a:rPr>
              <a:t> 	{ </a:t>
            </a:r>
          </a:p>
          <a:p>
            <a:pPr lvl="0" algn="l"/>
            <a:r>
              <a:rPr lang="en-US" altLang="zh-CN" sz="2000" dirty="0">
                <a:solidFill>
                  <a:srgbClr val="000000"/>
                </a:solidFill>
              </a:rPr>
              <a:t> 		</a:t>
            </a:r>
            <a:r>
              <a:rPr lang="en-US" altLang="zh-CN" sz="2000" dirty="0" err="1">
                <a:solidFill>
                  <a:srgbClr val="000000"/>
                </a:solidFill>
              </a:rPr>
              <a:t>int_time</a:t>
            </a:r>
            <a:r>
              <a:rPr lang="en-US" altLang="zh-CN" sz="2000" dirty="0">
                <a:solidFill>
                  <a:srgbClr val="000000"/>
                </a:solidFill>
              </a:rPr>
              <a:t> = 0</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中断计数变量清</a:t>
            </a:r>
            <a:r>
              <a:rPr lang="en-US" altLang="zh-CN" sz="2000" dirty="0">
                <a:solidFill>
                  <a:srgbClr val="000000"/>
                </a:solidFill>
              </a:rPr>
              <a:t>0 */ </a:t>
            </a:r>
          </a:p>
          <a:p>
            <a:pPr lvl="0" algn="l"/>
            <a:r>
              <a:rPr lang="en-US" altLang="zh-CN" sz="2000" dirty="0">
                <a:solidFill>
                  <a:srgbClr val="000000"/>
                </a:solidFill>
              </a:rPr>
              <a:t> 		second++</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秒计数变量加 </a:t>
            </a:r>
            <a:r>
              <a:rPr lang="en-US" altLang="zh-CN" sz="2000" dirty="0">
                <a:solidFill>
                  <a:srgbClr val="000000"/>
                </a:solidFill>
              </a:rPr>
              <a:t>1 */</a:t>
            </a:r>
          </a:p>
          <a:p>
            <a:pPr lvl="0" algn="l"/>
            <a:r>
              <a:rPr lang="en-US" altLang="zh-CN" sz="2000" dirty="0">
                <a:solidFill>
                  <a:srgbClr val="000000"/>
                </a:solidFill>
              </a:rPr>
              <a:t> 		</a:t>
            </a:r>
            <a:r>
              <a:rPr lang="en-US" altLang="zh-CN" sz="2000" dirty="0" err="1">
                <a:solidFill>
                  <a:srgbClr val="000000"/>
                </a:solidFill>
              </a:rPr>
              <a:t>second_wave</a:t>
            </a:r>
            <a:r>
              <a:rPr lang="en-US" altLang="zh-CN" sz="2000" dirty="0">
                <a:solidFill>
                  <a:srgbClr val="000000"/>
                </a:solidFill>
              </a:rPr>
              <a:t> = !</a:t>
            </a:r>
            <a:r>
              <a:rPr lang="en-US" altLang="zh-CN" sz="2000" dirty="0" err="1">
                <a:solidFill>
                  <a:srgbClr val="000000"/>
                </a:solidFill>
              </a:rPr>
              <a:t>second_wave</a:t>
            </a:r>
            <a:r>
              <a:rPr lang="zh-CN" altLang="en-US" sz="2000" dirty="0">
                <a:solidFill>
                  <a:srgbClr val="000000"/>
                </a:solidFill>
              </a:rPr>
              <a:t>；</a:t>
            </a:r>
            <a:r>
              <a:rPr lang="en-US" altLang="zh-CN" sz="2000" dirty="0">
                <a:solidFill>
                  <a:srgbClr val="000000"/>
                </a:solidFill>
              </a:rPr>
              <a:t>/* </a:t>
            </a:r>
            <a:r>
              <a:rPr lang="zh-CN" altLang="en-US" sz="2000" dirty="0">
                <a:solidFill>
                  <a:srgbClr val="000000"/>
                </a:solidFill>
              </a:rPr>
              <a:t>每</a:t>
            </a:r>
            <a:r>
              <a:rPr lang="en-US" altLang="zh-CN" sz="2000" dirty="0">
                <a:solidFill>
                  <a:srgbClr val="000000"/>
                </a:solidFill>
              </a:rPr>
              <a:t>1</a:t>
            </a:r>
            <a:r>
              <a:rPr lang="zh-CN" altLang="en-US" sz="2000" dirty="0">
                <a:solidFill>
                  <a:srgbClr val="000000"/>
                </a:solidFill>
              </a:rPr>
              <a:t>秒钟翻转</a:t>
            </a:r>
            <a:r>
              <a:rPr lang="en-US" altLang="zh-CN" sz="2000" dirty="0">
                <a:solidFill>
                  <a:srgbClr val="000000"/>
                </a:solidFill>
              </a:rPr>
              <a:t>1</a:t>
            </a:r>
            <a:r>
              <a:rPr lang="zh-CN" altLang="en-US" sz="2000" dirty="0">
                <a:solidFill>
                  <a:srgbClr val="000000"/>
                </a:solidFill>
              </a:rPr>
              <a:t>次</a:t>
            </a:r>
            <a:r>
              <a:rPr lang="en-US" altLang="zh-CN" sz="2000" dirty="0">
                <a:solidFill>
                  <a:srgbClr val="000000"/>
                </a:solidFill>
              </a:rPr>
              <a:t>P1.0</a:t>
            </a:r>
            <a:r>
              <a:rPr lang="zh-CN" altLang="en-US" sz="2000" dirty="0">
                <a:solidFill>
                  <a:srgbClr val="000000"/>
                </a:solidFill>
              </a:rPr>
              <a:t>电平 *</a:t>
            </a:r>
            <a:r>
              <a:rPr lang="en-US" altLang="zh-CN" sz="2000" dirty="0">
                <a:solidFill>
                  <a:srgbClr val="000000"/>
                </a:solidFill>
              </a:rPr>
              <a:t>/</a:t>
            </a:r>
          </a:p>
          <a:p>
            <a:pPr lvl="0" algn="l"/>
            <a:r>
              <a:rPr lang="en-US" altLang="zh-CN" sz="2000" dirty="0">
                <a:solidFill>
                  <a:srgbClr val="000000"/>
                </a:solidFill>
              </a:rPr>
              <a:t> 	} </a:t>
            </a:r>
          </a:p>
          <a:p>
            <a:pPr lvl="0" algn="l"/>
            <a:r>
              <a:rPr lang="en-US" altLang="zh-CN" sz="2000" dirty="0">
                <a:solidFill>
                  <a:srgbClr val="000000"/>
                </a:solidFill>
              </a:rPr>
              <a:t> 		</a:t>
            </a:r>
            <a:endParaRPr lang="zh-CN" altLang="en-US" sz="2000" dirty="0">
              <a:solidFill>
                <a:srgbClr val="000000"/>
              </a:solidFill>
            </a:endParaRPr>
          </a:p>
        </p:txBody>
      </p:sp>
    </p:spTree>
    <p:extLst>
      <p:ext uri="{BB962C8B-B14F-4D97-AF65-F5344CB8AC3E}">
        <p14:creationId xmlns:p14="http://schemas.microsoft.com/office/powerpoint/2010/main" val="2585240972"/>
      </p:ext>
    </p:extLst>
  </p:cSld>
  <p:clrMapOvr>
    <a:masterClrMapping/>
  </p:clrMapOvr>
  <p:transition>
    <p:random/>
    <p:sndAc>
      <p:stSnd>
        <p:snd r:embed="rId2" name="camera.wav"/>
      </p:stSnd>
    </p:sndAc>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87</a:t>
            </a:fld>
            <a:endParaRPr lang="en-US" altLang="zh-CN" dirty="0"/>
          </a:p>
        </p:txBody>
      </p:sp>
      <p:sp>
        <p:nvSpPr>
          <p:cNvPr id="4" name="矩形 3"/>
          <p:cNvSpPr/>
          <p:nvPr/>
        </p:nvSpPr>
        <p:spPr>
          <a:xfrm>
            <a:off x="0" y="530886"/>
            <a:ext cx="9144000" cy="5940088"/>
          </a:xfrm>
          <a:prstGeom prst="rect">
            <a:avLst/>
          </a:prstGeom>
        </p:spPr>
        <p:txBody>
          <a:bodyPr wrap="square">
            <a:spAutoFit/>
          </a:bodyPr>
          <a:lstStyle/>
          <a:p>
            <a:pPr lvl="0" algn="l"/>
            <a:r>
              <a:rPr lang="en-US" altLang="zh-CN" sz="2000" dirty="0" smtClean="0">
                <a:solidFill>
                  <a:srgbClr val="000000"/>
                </a:solidFill>
              </a:rPr>
              <a:t>                         if(second </a:t>
            </a:r>
            <a:r>
              <a:rPr lang="en-US" altLang="zh-CN" sz="2000" dirty="0">
                <a:solidFill>
                  <a:srgbClr val="000000"/>
                </a:solidFill>
              </a:rPr>
              <a:t>= = 60) </a:t>
            </a:r>
          </a:p>
          <a:p>
            <a:pPr lvl="0" algn="l"/>
            <a:r>
              <a:rPr lang="en-US" altLang="zh-CN" sz="2000" dirty="0">
                <a:solidFill>
                  <a:srgbClr val="000000"/>
                </a:solidFill>
              </a:rPr>
              <a:t> 		{ </a:t>
            </a:r>
          </a:p>
          <a:p>
            <a:pPr lvl="0" algn="l"/>
            <a:r>
              <a:rPr lang="en-US" altLang="zh-CN" sz="2000" dirty="0">
                <a:solidFill>
                  <a:srgbClr val="000000"/>
                </a:solidFill>
              </a:rPr>
              <a:t> 		  second = 0</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如果秒计满 </a:t>
            </a:r>
            <a:r>
              <a:rPr lang="en-US" altLang="zh-CN" sz="2000" dirty="0">
                <a:solidFill>
                  <a:srgbClr val="000000"/>
                </a:solidFill>
              </a:rPr>
              <a:t>60</a:t>
            </a:r>
            <a:r>
              <a:rPr lang="zh-CN" altLang="en-US" sz="2000" dirty="0">
                <a:solidFill>
                  <a:srgbClr val="000000"/>
                </a:solidFill>
              </a:rPr>
              <a:t>，将秒计数变量清</a:t>
            </a:r>
            <a:r>
              <a:rPr lang="en-US" altLang="zh-CN" sz="2000" dirty="0">
                <a:solidFill>
                  <a:srgbClr val="000000"/>
                </a:solidFill>
              </a:rPr>
              <a:t>0 */</a:t>
            </a:r>
          </a:p>
          <a:p>
            <a:pPr lvl="0" algn="l"/>
            <a:r>
              <a:rPr lang="en-US" altLang="zh-CN" sz="2000" dirty="0">
                <a:solidFill>
                  <a:srgbClr val="000000"/>
                </a:solidFill>
              </a:rPr>
              <a:t> 		   minute++</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分钟计数变量加 </a:t>
            </a:r>
            <a:r>
              <a:rPr lang="en-US" altLang="zh-CN" sz="2000" dirty="0">
                <a:solidFill>
                  <a:srgbClr val="000000"/>
                </a:solidFill>
              </a:rPr>
              <a:t>1 </a:t>
            </a:r>
          </a:p>
          <a:p>
            <a:pPr lvl="0" algn="l"/>
            <a:r>
              <a:rPr lang="en-US" altLang="zh-CN" sz="2000" dirty="0">
                <a:solidFill>
                  <a:srgbClr val="000000"/>
                </a:solidFill>
              </a:rPr>
              <a:t> 		   </a:t>
            </a:r>
            <a:r>
              <a:rPr lang="en-US" altLang="zh-CN" sz="2000" dirty="0" err="1">
                <a:solidFill>
                  <a:srgbClr val="000000"/>
                </a:solidFill>
              </a:rPr>
              <a:t>minute_wave</a:t>
            </a:r>
            <a:r>
              <a:rPr lang="en-US" altLang="zh-CN" sz="2000" dirty="0">
                <a:solidFill>
                  <a:srgbClr val="000000"/>
                </a:solidFill>
              </a:rPr>
              <a:t> = !</a:t>
            </a:r>
            <a:r>
              <a:rPr lang="en-US" altLang="zh-CN" sz="2000" dirty="0" err="1">
                <a:solidFill>
                  <a:srgbClr val="000000"/>
                </a:solidFill>
              </a:rPr>
              <a:t>minute_wave</a:t>
            </a:r>
            <a:r>
              <a:rPr lang="zh-CN" altLang="en-US" sz="2000" dirty="0">
                <a:solidFill>
                  <a:srgbClr val="000000"/>
                </a:solidFill>
              </a:rPr>
              <a:t>；</a:t>
            </a:r>
            <a:r>
              <a:rPr lang="en-US" altLang="zh-CN" sz="2000" dirty="0">
                <a:solidFill>
                  <a:srgbClr val="000000"/>
                </a:solidFill>
              </a:rPr>
              <a:t>/* </a:t>
            </a:r>
            <a:r>
              <a:rPr lang="zh-CN" altLang="en-US" sz="2000" dirty="0">
                <a:solidFill>
                  <a:srgbClr val="000000"/>
                </a:solidFill>
              </a:rPr>
              <a:t>每</a:t>
            </a:r>
            <a:r>
              <a:rPr lang="en-US" altLang="zh-CN" sz="2000" dirty="0">
                <a:solidFill>
                  <a:srgbClr val="000000"/>
                </a:solidFill>
              </a:rPr>
              <a:t>1</a:t>
            </a:r>
            <a:r>
              <a:rPr lang="zh-CN" altLang="en-US" sz="2000" dirty="0">
                <a:solidFill>
                  <a:srgbClr val="000000"/>
                </a:solidFill>
              </a:rPr>
              <a:t>分钟翻转</a:t>
            </a:r>
            <a:r>
              <a:rPr lang="en-US" altLang="zh-CN" sz="2000" dirty="0">
                <a:solidFill>
                  <a:srgbClr val="000000"/>
                </a:solidFill>
              </a:rPr>
              <a:t>1</a:t>
            </a:r>
            <a:r>
              <a:rPr lang="zh-CN" altLang="en-US" sz="2000" dirty="0">
                <a:solidFill>
                  <a:srgbClr val="000000"/>
                </a:solidFill>
              </a:rPr>
              <a:t>次</a:t>
            </a:r>
            <a:r>
              <a:rPr lang="en-US" altLang="zh-CN" sz="2000" dirty="0">
                <a:solidFill>
                  <a:srgbClr val="000000"/>
                </a:solidFill>
              </a:rPr>
              <a:t>P1.2</a:t>
            </a:r>
            <a:r>
              <a:rPr lang="zh-CN" altLang="en-US" sz="2000" dirty="0">
                <a:solidFill>
                  <a:srgbClr val="000000"/>
                </a:solidFill>
              </a:rPr>
              <a:t>电平 *</a:t>
            </a:r>
            <a:r>
              <a:rPr lang="en-US" altLang="zh-CN" sz="2000" dirty="0">
                <a:solidFill>
                  <a:srgbClr val="000000"/>
                </a:solidFill>
              </a:rPr>
              <a:t>/</a:t>
            </a:r>
          </a:p>
          <a:p>
            <a:pPr lvl="0" algn="l"/>
            <a:r>
              <a:rPr lang="en-US" altLang="zh-CN" sz="2000" dirty="0">
                <a:solidFill>
                  <a:srgbClr val="000000"/>
                </a:solidFill>
              </a:rPr>
              <a:t> 		 } </a:t>
            </a:r>
          </a:p>
          <a:p>
            <a:pPr lvl="0" algn="l"/>
            <a:r>
              <a:rPr lang="en-US" altLang="zh-CN" sz="2000" dirty="0">
                <a:solidFill>
                  <a:srgbClr val="000000"/>
                </a:solidFill>
              </a:rPr>
              <a:t> 		if(minute = = 60) </a:t>
            </a:r>
          </a:p>
          <a:p>
            <a:pPr lvl="0" algn="l"/>
            <a:r>
              <a:rPr lang="en-US" altLang="zh-CN" sz="2000" dirty="0">
                <a:solidFill>
                  <a:srgbClr val="000000"/>
                </a:solidFill>
              </a:rPr>
              <a:t> 		{ </a:t>
            </a:r>
          </a:p>
          <a:p>
            <a:pPr lvl="0" algn="l"/>
            <a:r>
              <a:rPr lang="en-US" altLang="zh-CN" sz="2000" dirty="0">
                <a:solidFill>
                  <a:srgbClr val="000000"/>
                </a:solidFill>
              </a:rPr>
              <a:t> 		   minute = 0</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如果分钟计满</a:t>
            </a:r>
            <a:r>
              <a:rPr lang="en-US" altLang="zh-CN" sz="2000" dirty="0">
                <a:solidFill>
                  <a:srgbClr val="000000"/>
                </a:solidFill>
              </a:rPr>
              <a:t>60</a:t>
            </a:r>
            <a:r>
              <a:rPr lang="zh-CN" altLang="en-US" sz="2000" dirty="0">
                <a:solidFill>
                  <a:srgbClr val="000000"/>
                </a:solidFill>
              </a:rPr>
              <a:t>，将分钟计数变量清</a:t>
            </a:r>
            <a:r>
              <a:rPr lang="en-US" altLang="zh-CN" sz="2000" dirty="0">
                <a:solidFill>
                  <a:srgbClr val="000000"/>
                </a:solidFill>
              </a:rPr>
              <a:t>0 */</a:t>
            </a:r>
          </a:p>
          <a:p>
            <a:pPr lvl="0" algn="l"/>
            <a:r>
              <a:rPr lang="en-US" altLang="zh-CN" sz="2000" dirty="0">
                <a:solidFill>
                  <a:srgbClr val="000000"/>
                </a:solidFill>
              </a:rPr>
              <a:t> 		   hour++</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小时计数变量加 </a:t>
            </a:r>
            <a:r>
              <a:rPr lang="en-US" altLang="zh-CN" sz="2000" dirty="0">
                <a:solidFill>
                  <a:srgbClr val="000000"/>
                </a:solidFill>
              </a:rPr>
              <a:t>1 */</a:t>
            </a:r>
          </a:p>
          <a:p>
            <a:pPr lvl="0" algn="l"/>
            <a:r>
              <a:rPr lang="en-US" altLang="zh-CN" sz="2000" dirty="0">
                <a:solidFill>
                  <a:srgbClr val="000000"/>
                </a:solidFill>
              </a:rPr>
              <a:t> 		   </a:t>
            </a:r>
            <a:r>
              <a:rPr lang="en-US" altLang="zh-CN" sz="2000" dirty="0" err="1">
                <a:solidFill>
                  <a:srgbClr val="000000"/>
                </a:solidFill>
              </a:rPr>
              <a:t>hour_wave</a:t>
            </a:r>
            <a:r>
              <a:rPr lang="en-US" altLang="zh-CN" sz="2000" dirty="0">
                <a:solidFill>
                  <a:srgbClr val="000000"/>
                </a:solidFill>
              </a:rPr>
              <a:t> = !</a:t>
            </a:r>
            <a:r>
              <a:rPr lang="en-US" altLang="zh-CN" sz="2000" dirty="0" err="1">
                <a:solidFill>
                  <a:srgbClr val="000000"/>
                </a:solidFill>
              </a:rPr>
              <a:t>hour_wave</a:t>
            </a:r>
            <a:r>
              <a:rPr lang="zh-CN" altLang="en-US" sz="2000" dirty="0">
                <a:solidFill>
                  <a:srgbClr val="000000"/>
                </a:solidFill>
              </a:rPr>
              <a:t>；</a:t>
            </a:r>
            <a:r>
              <a:rPr lang="en-US" altLang="zh-CN" sz="2000" dirty="0">
                <a:solidFill>
                  <a:srgbClr val="000000"/>
                </a:solidFill>
              </a:rPr>
              <a:t>/* </a:t>
            </a:r>
            <a:r>
              <a:rPr lang="zh-CN" altLang="en-US" sz="2000" dirty="0">
                <a:solidFill>
                  <a:srgbClr val="000000"/>
                </a:solidFill>
              </a:rPr>
              <a:t>每</a:t>
            </a:r>
            <a:r>
              <a:rPr lang="en-US" altLang="zh-CN" sz="2000" dirty="0">
                <a:solidFill>
                  <a:srgbClr val="000000"/>
                </a:solidFill>
              </a:rPr>
              <a:t>1</a:t>
            </a:r>
            <a:r>
              <a:rPr lang="zh-CN" altLang="en-US" sz="2000" dirty="0">
                <a:solidFill>
                  <a:srgbClr val="000000"/>
                </a:solidFill>
              </a:rPr>
              <a:t>小时翻转</a:t>
            </a:r>
            <a:r>
              <a:rPr lang="en-US" altLang="zh-CN" sz="2000" dirty="0">
                <a:solidFill>
                  <a:srgbClr val="000000"/>
                </a:solidFill>
              </a:rPr>
              <a:t>1</a:t>
            </a:r>
            <a:r>
              <a:rPr lang="zh-CN" altLang="en-US" sz="2000" dirty="0">
                <a:solidFill>
                  <a:srgbClr val="000000"/>
                </a:solidFill>
              </a:rPr>
              <a:t>次</a:t>
            </a:r>
            <a:r>
              <a:rPr lang="en-US" altLang="zh-CN" sz="2000" dirty="0">
                <a:solidFill>
                  <a:srgbClr val="000000"/>
                </a:solidFill>
              </a:rPr>
              <a:t>P1.4</a:t>
            </a:r>
            <a:r>
              <a:rPr lang="zh-CN" altLang="en-US" sz="2000" dirty="0">
                <a:solidFill>
                  <a:srgbClr val="000000"/>
                </a:solidFill>
              </a:rPr>
              <a:t>电平 *</a:t>
            </a:r>
            <a:r>
              <a:rPr lang="en-US" altLang="zh-CN" sz="2000" dirty="0">
                <a:solidFill>
                  <a:srgbClr val="000000"/>
                </a:solidFill>
              </a:rPr>
              <a:t>/</a:t>
            </a:r>
          </a:p>
          <a:p>
            <a:pPr lvl="0" algn="l"/>
            <a:r>
              <a:rPr lang="en-US" altLang="zh-CN" sz="2000" dirty="0">
                <a:solidFill>
                  <a:srgbClr val="000000"/>
                </a:solidFill>
              </a:rPr>
              <a:t> 		} </a:t>
            </a:r>
          </a:p>
          <a:p>
            <a:pPr lvl="0" algn="l"/>
            <a:r>
              <a:rPr lang="en-US" altLang="zh-CN" sz="2000" dirty="0">
                <a:solidFill>
                  <a:srgbClr val="000000"/>
                </a:solidFill>
              </a:rPr>
              <a:t> 		if(hour = = 24) </a:t>
            </a:r>
          </a:p>
          <a:p>
            <a:pPr lvl="0" algn="l"/>
            <a:r>
              <a:rPr lang="en-US" altLang="zh-CN" sz="2000" dirty="0">
                <a:solidFill>
                  <a:srgbClr val="000000"/>
                </a:solidFill>
              </a:rPr>
              <a:t> 		{ </a:t>
            </a:r>
          </a:p>
          <a:p>
            <a:pPr lvl="0" algn="l"/>
            <a:r>
              <a:rPr lang="en-US" altLang="zh-CN" sz="2000" dirty="0">
                <a:solidFill>
                  <a:srgbClr val="000000"/>
                </a:solidFill>
              </a:rPr>
              <a:t> 		    hour = 0</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如果小时计满 </a:t>
            </a:r>
            <a:r>
              <a:rPr lang="en-US" altLang="zh-CN" sz="2000" dirty="0">
                <a:solidFill>
                  <a:srgbClr val="000000"/>
                </a:solidFill>
              </a:rPr>
              <a:t>24</a:t>
            </a:r>
            <a:r>
              <a:rPr lang="zh-CN" altLang="en-US" sz="2000" dirty="0">
                <a:solidFill>
                  <a:srgbClr val="000000"/>
                </a:solidFill>
              </a:rPr>
              <a:t>，将小时计数变量清</a:t>
            </a:r>
            <a:r>
              <a:rPr lang="en-US" altLang="zh-CN" sz="2000" dirty="0">
                <a:solidFill>
                  <a:srgbClr val="000000"/>
                </a:solidFill>
              </a:rPr>
              <a:t>0 */</a:t>
            </a:r>
          </a:p>
          <a:p>
            <a:pPr lvl="0" algn="l"/>
            <a:r>
              <a:rPr lang="en-US" altLang="zh-CN" sz="2000" dirty="0">
                <a:solidFill>
                  <a:srgbClr val="000000"/>
                </a:solidFill>
              </a:rPr>
              <a:t> 		} </a:t>
            </a:r>
          </a:p>
          <a:p>
            <a:pPr lvl="0" algn="l"/>
            <a:r>
              <a:rPr lang="en-US" altLang="zh-CN" sz="2000" dirty="0">
                <a:solidFill>
                  <a:srgbClr val="000000"/>
                </a:solidFill>
              </a:rPr>
              <a:t> 		TH0 = 0x3c</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定时器重新赋初值 *</a:t>
            </a:r>
            <a:r>
              <a:rPr lang="en-US" altLang="zh-CN" sz="2000" dirty="0">
                <a:solidFill>
                  <a:srgbClr val="000000"/>
                </a:solidFill>
              </a:rPr>
              <a:t>/</a:t>
            </a:r>
          </a:p>
          <a:p>
            <a:pPr lvl="0" algn="l"/>
            <a:r>
              <a:rPr lang="en-US" altLang="zh-CN" sz="2000" dirty="0">
                <a:solidFill>
                  <a:srgbClr val="000000"/>
                </a:solidFill>
              </a:rPr>
              <a:t> 		TL0 = 0xb0</a:t>
            </a:r>
            <a:r>
              <a:rPr lang="zh-CN" altLang="en-US" sz="2000" dirty="0">
                <a:solidFill>
                  <a:srgbClr val="000000"/>
                </a:solidFill>
              </a:rPr>
              <a:t>；</a:t>
            </a:r>
          </a:p>
          <a:p>
            <a:pPr lvl="0" algn="l"/>
            <a:r>
              <a:rPr lang="en-US" altLang="zh-CN" sz="2000" dirty="0">
                <a:solidFill>
                  <a:srgbClr val="000000"/>
                </a:solidFill>
              </a:rPr>
              <a:t>} </a:t>
            </a:r>
            <a:endParaRPr lang="zh-CN" altLang="en-US" sz="2000" dirty="0">
              <a:solidFill>
                <a:srgbClr val="000000"/>
              </a:solidFill>
            </a:endParaRPr>
          </a:p>
        </p:txBody>
      </p:sp>
    </p:spTree>
    <p:extLst>
      <p:ext uri="{BB962C8B-B14F-4D97-AF65-F5344CB8AC3E}">
        <p14:creationId xmlns:p14="http://schemas.microsoft.com/office/powerpoint/2010/main" val="992054872"/>
      </p:ext>
    </p:extLst>
  </p:cSld>
  <p:clrMapOvr>
    <a:masterClrMapping/>
  </p:clrMapOvr>
  <p:transition>
    <p:random/>
    <p:sndAc>
      <p:stSnd>
        <p:snd r:embed="rId3" name="camera.wav"/>
      </p:stSnd>
    </p:sndAc>
  </p:transition>
  <p:timing>
    <p:tnLst>
      <p:par>
        <p:cTn id="1" dur="indefinite" restart="never" nodeType="tmRoot"/>
      </p:par>
    </p:tnLst>
  </p:timing>
</p:sld>
</file>

<file path=ppt/theme/theme1.xml><?xml version="1.0" encoding="utf-8"?>
<a:theme xmlns:a="http://schemas.openxmlformats.org/drawingml/2006/main" name="1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015</Template>
  <TotalTime>11271</TotalTime>
  <Words>4045</Words>
  <Application>Microsoft Office PowerPoint</Application>
  <PresentationFormat>全屏显示(4:3)</PresentationFormat>
  <Paragraphs>776</Paragraphs>
  <Slides>87</Slides>
  <Notes>5</Notes>
  <HiddenSlides>0</HiddenSlides>
  <MMClips>0</MMClips>
  <ScaleCrop>false</ScaleCrop>
  <HeadingPairs>
    <vt:vector size="6" baseType="variant">
      <vt:variant>
        <vt:lpstr>主题</vt:lpstr>
      </vt:variant>
      <vt:variant>
        <vt:i4>3</vt:i4>
      </vt:variant>
      <vt:variant>
        <vt:lpstr>嵌入 OLE 服务器</vt:lpstr>
      </vt:variant>
      <vt:variant>
        <vt:i4>1</vt:i4>
      </vt:variant>
      <vt:variant>
        <vt:lpstr>幻灯片标题</vt:lpstr>
      </vt:variant>
      <vt:variant>
        <vt:i4>87</vt:i4>
      </vt:variant>
    </vt:vector>
  </HeadingPairs>
  <TitlesOfParts>
    <vt:vector size="91" baseType="lpstr">
      <vt:lpstr>1_015</vt:lpstr>
      <vt:lpstr>自定义设计方案</vt:lpstr>
      <vt:lpstr>2_015</vt:lpstr>
      <vt:lpstr>Equation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第2章 微型计算机基础</dc:title>
  <dc:creator>某同学</dc:creator>
  <cp:keywords>chxu</cp:keywords>
  <cp:lastModifiedBy>某同学</cp:lastModifiedBy>
  <cp:revision>262</cp:revision>
  <dcterms:created xsi:type="dcterms:W3CDTF">2003-02-28T01:05:04Z</dcterms:created>
  <dcterms:modified xsi:type="dcterms:W3CDTF">2017-11-28T09:51:10Z</dcterms:modified>
</cp:coreProperties>
</file>