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32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32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facility-cre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781240"/>
            <a:ext cx="5074920" cy="32015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537960" y="4315968"/>
            <a:ext cx="5074920" cy="932688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786384"/>
            <a:ext cx="521208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PingFang SC"/>
              </a:rPr>
              <a:t>校园生活平台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1353312"/>
            <a:ext cx="5120640" cy="40233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200" b="1">
                <a:solidFill>
                  <a:srgbClr val="F2B84B"/>
                </a:solidFill>
                <a:latin typeface="PingFang SC"/>
              </a:rPr>
              <a:t>数据库课程设计检查视频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029968"/>
            <a:ext cx="525780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7F4EA"/>
                </a:solidFill>
                <a:latin typeface="PingFang SC"/>
              </a:rPr>
              <a:t>平台基础 / 功能房预约 / 课程资源分享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14600"/>
            <a:ext cx="544068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400" b="0">
                <a:solidFill>
                  <a:srgbClr val="F7F4EA"/>
                </a:solidFill>
                <a:latin typeface="PingFang SC"/>
              </a:rPr>
              <a:t>围绕关系模式、完整性约束、索引、触发器、事务和运行验证展开。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4133087"/>
            <a:ext cx="132588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2500" b="1">
                <a:solidFill>
                  <a:srgbClr val="F2B84B"/>
                </a:solidFill>
                <a:latin typeface="PingFang SC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4544568"/>
            <a:ext cx="132588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950" b="0">
                <a:solidFill>
                  <a:srgbClr val="F7F4EA"/>
                </a:solidFill>
                <a:latin typeface="PingFang SC"/>
              </a:rPr>
              <a:t>数据库主线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84831" y="4133087"/>
            <a:ext cx="132588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2500" b="1">
                <a:solidFill>
                  <a:srgbClr val="F2B84B"/>
                </a:solidFill>
                <a:latin typeface="PingFang SC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84831" y="4544568"/>
            <a:ext cx="132588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950" b="0">
                <a:solidFill>
                  <a:srgbClr val="F7F4EA"/>
                </a:solidFill>
                <a:latin typeface="PingFang SC"/>
              </a:rPr>
              <a:t>运行结果截图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6432" y="4133087"/>
            <a:ext cx="132588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2500" b="1">
                <a:solidFill>
                  <a:srgbClr val="F2B84B"/>
                </a:solidFill>
                <a:latin typeface="PingFang SC"/>
              </a:rPr>
              <a:t>10min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6432" y="4544568"/>
            <a:ext cx="132588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950" b="0">
                <a:solidFill>
                  <a:srgbClr val="F7F4EA"/>
                </a:solidFill>
                <a:latin typeface="PingFang SC"/>
              </a:rPr>
              <a:t>讲解时长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4848" y="4507992"/>
            <a:ext cx="438912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ingFang SC"/>
              </a:rPr>
              <a:t>面向老师检查的单向讲解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03136" y="4882896"/>
            <a:ext cx="4389120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50" b="0">
                <a:solidFill>
                  <a:srgbClr val="F7F4EA"/>
                </a:solidFill>
                <a:latin typeface="PingFang SC"/>
              </a:rPr>
              <a:t>从系统整体到三个数据库子模块。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F7F4EA"/>
                </a:solidFill>
                <a:latin typeface="PingFang SC"/>
              </a:rPr>
              <a:t>01/12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10 分钟讲解路线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整体到局部，按三个数据库子模块展开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13232" y="1508760"/>
            <a:ext cx="16916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13232" y="1508760"/>
            <a:ext cx="1691640" cy="164592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0392" y="1874519"/>
            <a:ext cx="1371600" cy="30175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0E7C7B"/>
                </a:solidFill>
                <a:latin typeface="PingFang SC"/>
              </a:rPr>
              <a:t>0:00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24" y="2340864"/>
            <a:ext cx="1353312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整体系统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788920"/>
            <a:ext cx="1353312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040" b="0">
                <a:solidFill>
                  <a:srgbClr val="64748B"/>
                </a:solidFill>
                <a:latin typeface="PingFang SC"/>
              </a:rPr>
              <a:t>项目范围、角色、三个主线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60320" y="1508760"/>
            <a:ext cx="16916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560320" y="1508760"/>
            <a:ext cx="1691640" cy="164592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97479" y="1874519"/>
            <a:ext cx="1371600" cy="30175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4B7F52"/>
                </a:solidFill>
                <a:latin typeface="PingFang SC"/>
              </a:rPr>
              <a:t>1:45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24912" y="2340864"/>
            <a:ext cx="1353312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总体设计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24912" y="2788920"/>
            <a:ext cx="1353312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040" b="0">
                <a:solidFill>
                  <a:srgbClr val="64748B"/>
                </a:solidFill>
                <a:latin typeface="PingFang SC"/>
              </a:rPr>
              <a:t>数据分层、E-R、关系模式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1508760"/>
            <a:ext cx="16916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07408" y="1508760"/>
            <a:ext cx="1691640" cy="164592"/>
          </a:xfrm>
          <a:prstGeom prst="rect">
            <a:avLst/>
          </a:prstGeom>
          <a:solidFill>
            <a:srgbClr val="F2B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4568" y="1874519"/>
            <a:ext cx="1371600" cy="30175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F2B84B"/>
                </a:solidFill>
                <a:latin typeface="PingFang SC"/>
              </a:rPr>
              <a:t>2:40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2340864"/>
            <a:ext cx="1353312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平台基础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2788920"/>
            <a:ext cx="1353312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040" b="0">
                <a:solidFill>
                  <a:srgbClr val="64748B"/>
                </a:solidFill>
                <a:latin typeface="PingFang SC"/>
              </a:rPr>
              <a:t>身份、组织、RBAC、审计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54496" y="1508760"/>
            <a:ext cx="16916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508760"/>
            <a:ext cx="1691640" cy="164592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91656" y="1874519"/>
            <a:ext cx="1371600" cy="30175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D95D39"/>
                </a:solidFill>
                <a:latin typeface="PingFang SC"/>
              </a:rPr>
              <a:t>4:10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2340864"/>
            <a:ext cx="1353312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功能房预约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2788920"/>
            <a:ext cx="1353312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040" b="0">
                <a:solidFill>
                  <a:srgbClr val="64748B"/>
                </a:solidFill>
                <a:latin typeface="PingFang SC"/>
              </a:rPr>
              <a:t>时间冲突、状态、参与人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01583" y="1508760"/>
            <a:ext cx="16916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01583" y="1508760"/>
            <a:ext cx="1691640" cy="164592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38744" y="1874519"/>
            <a:ext cx="1371600" cy="30175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0E7C7B"/>
                </a:solidFill>
                <a:latin typeface="PingFang SC"/>
              </a:rPr>
              <a:t>6:25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6175" y="2340864"/>
            <a:ext cx="1353312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课程资源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175" y="2788920"/>
            <a:ext cx="1353312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040" b="0">
                <a:solidFill>
                  <a:srgbClr val="64748B"/>
                </a:solidFill>
                <a:latin typeface="PingFang SC"/>
              </a:rPr>
              <a:t>审核流、去重、事件事实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948672" y="1508760"/>
            <a:ext cx="169164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948672" y="1508760"/>
            <a:ext cx="1691640" cy="164592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085832" y="1874519"/>
            <a:ext cx="1371600" cy="30175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4B7F52"/>
                </a:solidFill>
                <a:latin typeface="PingFang SC"/>
              </a:rPr>
              <a:t>8:40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13263" y="2340864"/>
            <a:ext cx="1353312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运行验证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13263" y="2788920"/>
            <a:ext cx="1353312" cy="1143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040" b="0">
                <a:solidFill>
                  <a:srgbClr val="64748B"/>
                </a:solidFill>
                <a:latin typeface="PingFang SC"/>
              </a:rPr>
              <a:t>页面结果对应数据库规则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5669280"/>
            <a:ext cx="1014984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400" b="1">
                <a:solidFill>
                  <a:srgbClr val="1F2933"/>
                </a:solidFill>
                <a:latin typeface="PingFang SC"/>
              </a:rPr>
              <a:t>讲解原则：需求含义 → 数据对象 → 关系模式 → 物理对象 → 运行结果。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系统整体与数据库范围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保留系统全貌，讲解聚焦数据库课程设计主线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13232" y="1444752"/>
            <a:ext cx="51663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13232" y="1444752"/>
            <a:ext cx="292608" cy="868680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70432" y="1591056"/>
            <a:ext cx="1554480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400" b="1">
                <a:solidFill>
                  <a:srgbClr val="1F2933"/>
                </a:solidFill>
                <a:latin typeface="PingFang SC"/>
              </a:rPr>
              <a:t>平台基础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1600200"/>
            <a:ext cx="2926080" cy="40233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PingFang SC"/>
              </a:rPr>
              <a:t>身份资料、组织树、RBAC、数据范围、审计日志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2615184"/>
            <a:ext cx="51663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3232" y="2615184"/>
            <a:ext cx="292608" cy="868680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2761488"/>
            <a:ext cx="1554480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400" b="1">
                <a:solidFill>
                  <a:srgbClr val="1F2933"/>
                </a:solidFill>
                <a:latin typeface="PingFang SC"/>
              </a:rPr>
              <a:t>功能房预约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2770632"/>
            <a:ext cx="2926080" cy="40233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PingFang SC"/>
              </a:rPr>
              <a:t>楼房房间、预约主体、参与人、封禁、时间冲突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3232" y="3785616"/>
            <a:ext cx="516636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3232" y="3785616"/>
            <a:ext cx="292608" cy="868680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70432" y="3931920"/>
            <a:ext cx="1554480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400" b="1">
                <a:solidFill>
                  <a:srgbClr val="1F2933"/>
                </a:solidFill>
                <a:latin typeface="PingFang SC"/>
              </a:rPr>
              <a:t>课程资源分享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3941064"/>
            <a:ext cx="2926080" cy="40233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00" b="0">
                <a:solidFill>
                  <a:srgbClr val="64748B"/>
                </a:solidFill>
                <a:latin typeface="PingFang SC"/>
              </a:rPr>
              <a:t>专业课程、资源审核、下载事件、积分榜单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92240" y="1325880"/>
            <a:ext cx="233172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92240" y="1325880"/>
            <a:ext cx="109728" cy="987552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0840" y="1490472"/>
            <a:ext cx="2011679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普通用户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1783080"/>
            <a:ext cx="2011679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维护资料、提交预约、上传/下载课程资源。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0848" y="1325880"/>
            <a:ext cx="233172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0848" y="1325880"/>
            <a:ext cx="109728" cy="987552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99448" y="1490472"/>
            <a:ext cx="2011679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工作人员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99448" y="1783080"/>
            <a:ext cx="2011679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处理功能房预约审核，通过或驳回申请。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92240" y="2670048"/>
            <a:ext cx="233172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92240" y="2670048"/>
            <a:ext cx="109728" cy="987552"/>
          </a:xfrm>
          <a:prstGeom prst="rect">
            <a:avLst/>
          </a:prstGeom>
          <a:solidFill>
            <a:srgbClr val="F2B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20840" y="2834640"/>
            <a:ext cx="2011679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管理员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20840" y="3127248"/>
            <a:ext cx="2011679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维护组织、角色、权限、配置、审计和业务数据。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70848" y="2670048"/>
            <a:ext cx="233172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070848" y="2670048"/>
            <a:ext cx="109728" cy="987552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99448" y="2834640"/>
            <a:ext cx="2011679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专业负责人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99448" y="3127248"/>
            <a:ext cx="2011679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在负责专业范围内审核资源、设置最佳、查看统计。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92240" y="4224528"/>
            <a:ext cx="4910328" cy="932688"/>
          </a:xfrm>
          <a:prstGeom prst="rect">
            <a:avLst/>
          </a:prstGeom>
          <a:solidFill>
            <a:srgbClr val="EFE9DA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93408" y="4407408"/>
            <a:ext cx="1572768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00" b="1">
                <a:solidFill>
                  <a:srgbClr val="1F2933"/>
                </a:solidFill>
                <a:latin typeface="PingFang SC"/>
              </a:rPr>
              <a:t>数据库设计目标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0" y="4379976"/>
            <a:ext cx="2944368" cy="38404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把数据对象、业务联系、状态流转、约束规则和统计来源写进数据库设计。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需求到数据库设计链路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不是按页面拆表，而是按业务事实建模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34440"/>
            <a:ext cx="29718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er-platform-or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1275978"/>
            <a:ext cx="2971800" cy="20657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26280" y="1188720"/>
            <a:ext cx="33832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r-facil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228878"/>
            <a:ext cx="3383280" cy="15198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39327" y="1005840"/>
            <a:ext cx="297180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er-resour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327" y="1172816"/>
            <a:ext cx="2971800" cy="190632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13232" y="3886200"/>
            <a:ext cx="2971800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3232" y="3886200"/>
            <a:ext cx="109728" cy="1115568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" y="4050791"/>
            <a:ext cx="265176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主体数据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4343400"/>
            <a:ext cx="26517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用户、部门、角色、楼房、房间、专业、课程、资源。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26280" y="3886200"/>
            <a:ext cx="3383280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526280" y="3886200"/>
            <a:ext cx="109728" cy="1115568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54880" y="4050791"/>
            <a:ext cx="306324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关系/状态数据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4343400"/>
            <a:ext cx="3063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用户角色、角色权限、预约参与人、预约状态、资源审核状态。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339327" y="3886200"/>
            <a:ext cx="2971800" cy="11155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39327" y="3886200"/>
            <a:ext cx="109728" cy="1115568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67928" y="4050791"/>
            <a:ext cx="265176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事件与审计数据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67928" y="4343400"/>
            <a:ext cx="26517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下载事件、积分事件、审计日志支撑统计和追溯。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715000"/>
            <a:ext cx="1024128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核心取舍：主数据边界清晰；必要冗余必须由复合外键、触发器或事务持续控制。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平台基础：身份、组织、权限、审计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两个业务模块共用的数据与权限底座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207008"/>
            <a:ext cx="3749039" cy="2340864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profile-sy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11" y="1207008"/>
            <a:ext cx="3710617" cy="23408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5800" y="3858768"/>
            <a:ext cx="3749039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ole-sc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50" y="3858768"/>
            <a:ext cx="3116338" cy="19659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828032" y="1234440"/>
            <a:ext cx="27432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828032" y="1234440"/>
            <a:ext cx="109728" cy="987552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56632" y="1399032"/>
            <a:ext cx="242316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身份资料分离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6632" y="1691640"/>
            <a:ext cx="2423160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`auth.users` 是认证事实源，`profiles.id` 共享主键扩展业务资料。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28032" y="2450592"/>
            <a:ext cx="27432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28032" y="2450592"/>
            <a:ext cx="109728" cy="987552"/>
          </a:xfrm>
          <a:prstGeom prst="rect">
            <a:avLst/>
          </a:prstGeom>
          <a:solidFill>
            <a:srgbClr val="F2B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6632" y="2615184"/>
            <a:ext cx="242316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RBAC 桥接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6632" y="2907792"/>
            <a:ext cx="2423160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`user_roles` 与 `role_permissions` 用复合主键表达多对多授权。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28032" y="3666744"/>
            <a:ext cx="27432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828032" y="3666744"/>
            <a:ext cx="109728" cy="987552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56632" y="3831335"/>
            <a:ext cx="242316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部门闭包表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56632" y="4123944"/>
            <a:ext cx="2423160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`department_closure` 支撑本部门及子部门查询，并用触发器防环维护。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28032" y="4882896"/>
            <a:ext cx="27432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828032" y="4882896"/>
            <a:ext cx="109728" cy="987552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56632" y="5047488"/>
            <a:ext cx="242316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审计只追加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56632" y="5340096"/>
            <a:ext cx="2423160" cy="42062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`audit_logs` 保存操作者快照，触发器禁止更新和删除。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01000" y="1444752"/>
            <a:ext cx="3383280" cy="3977639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department-tr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2366391"/>
            <a:ext cx="3383279" cy="213436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功能房预约：把时间资源冲突写进数据库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服务层友好校验，数据库层硬约束兜底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143000"/>
            <a:ext cx="489204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er-faci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64305"/>
            <a:ext cx="4892040" cy="21976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97880" y="1143000"/>
            <a:ext cx="5440680" cy="2240280"/>
          </a:xfrm>
          <a:prstGeom prst="rect">
            <a:avLst/>
          </a:prstGeom>
          <a:solidFill>
            <a:srgbClr val="1F2933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44768" y="1417320"/>
            <a:ext cx="4919472" cy="1417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500" b="0">
                <a:solidFill>
                  <a:srgbClr val="F7F4EA"/>
                </a:solidFill>
                <a:latin typeface="Consolas"/>
              </a:rPr>
              <a:t>exclude using gist (
  room_id with =,
  tstzrange(start_at,end_at,'[)') with &amp;&amp;
)
where status in ('pending','approved')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4768" y="2944368"/>
            <a:ext cx="4754880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F2B84B"/>
                </a:solidFill>
                <a:latin typeface="PingFang SC"/>
              </a:rPr>
              <a:t>数据库不变量：同一房间活跃预约时间区间不得重叠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977639"/>
            <a:ext cx="32918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3232" y="3977639"/>
            <a:ext cx="109728" cy="1143000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41832" y="4142231"/>
            <a:ext cx="29718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事务顺序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1832" y="4434840"/>
            <a:ext cx="2971800" cy="57607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锁定房间 → 重叠预查 → 插入预约 → 插入参与人 → 提交时触发器检查。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62272" y="3977639"/>
            <a:ext cx="32918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62272" y="3977639"/>
            <a:ext cx="109728" cy="1143000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90872" y="4142231"/>
            <a:ext cx="29718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参与人一致性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90872" y="4434840"/>
            <a:ext cx="2971800" cy="57607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至少 3 人、恰有 1 名申请人、申请人标记必须等于主表 `applicant_id`。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28431" y="3977639"/>
            <a:ext cx="329184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28431" y="3977639"/>
            <a:ext cx="109728" cy="1143000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57031" y="4142231"/>
            <a:ext cx="29718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状态一致性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4434840"/>
            <a:ext cx="2971800" cy="57607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`approved/rejected/cancelled` 的审核、驳回、取消字段组合由 `CHECK` 限制。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06440"/>
            <a:ext cx="1024128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150" b="0">
                <a:solidFill>
                  <a:srgbClr val="64748B"/>
                </a:solidFill>
                <a:latin typeface="PingFang SC"/>
              </a:rPr>
              <a:t>关键位置：Final DDL `:879`、`:948`；服务层 `facilities.service.ts:360`、`:407`。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功能房运行演示：提交、冲突、审核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页面结果对应数据库规则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97280"/>
            <a:ext cx="352044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acility-cre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106975"/>
            <a:ext cx="3520439" cy="222088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43400" y="1097280"/>
            <a:ext cx="352044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acility-confli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106975"/>
            <a:ext cx="3520439" cy="22208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028431" y="1097280"/>
            <a:ext cx="3520440" cy="2240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facility-revi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31" y="1106975"/>
            <a:ext cx="3520439" cy="222088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58368" y="3913632"/>
            <a:ext cx="352044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58368" y="3913632"/>
            <a:ext cx="109728" cy="1078992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86968" y="4078224"/>
            <a:ext cx="32004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合法预约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4370832"/>
            <a:ext cx="320040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时间轴出现占用条，说明预约主体、房间和时间窗口可查询。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3913632"/>
            <a:ext cx="352044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43400" y="3913632"/>
            <a:ext cx="109728" cy="1078992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4078224"/>
            <a:ext cx="32004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冲突拦截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370832"/>
            <a:ext cx="320040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同房间重叠时间段被拒绝，体现重叠预查和排斥约束。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28431" y="3913632"/>
            <a:ext cx="352044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28431" y="3913632"/>
            <a:ext cx="109728" cy="1078992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57031" y="4078224"/>
            <a:ext cx="32004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审核流转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4370832"/>
            <a:ext cx="320040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待审核记录可通过或驳回，状态字段与审核字段同步变化。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742432"/>
            <a:ext cx="1024128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50" b="1">
                <a:solidFill>
                  <a:srgbClr val="1F2933"/>
                </a:solidFill>
                <a:latin typeface="PingFang SC"/>
              </a:rPr>
              <a:t>视频里演示一条完整链路即可：提交预约 → 尝试冲突 → 后台审核。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课程资源：状态流、去重、受控冗余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资源主体与下载/积分事件分离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051560"/>
            <a:ext cx="443484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er-resour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580" y="1051560"/>
            <a:ext cx="4276414" cy="2743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532120" y="1143000"/>
            <a:ext cx="26974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532120" y="1143000"/>
            <a:ext cx="109728" cy="1078992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0" y="1307592"/>
            <a:ext cx="237744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字段互斥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0" y="1600200"/>
            <a:ext cx="237744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`resource_type` + `CHECK`：文件型不能混入外链字段，外链型不能混入文件字段。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67928" y="1143000"/>
            <a:ext cx="26974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67928" y="1143000"/>
            <a:ext cx="109728" cy="1078992"/>
          </a:xfrm>
          <a:prstGeom prst="rect">
            <a:avLst/>
          </a:prstGeom>
          <a:solidFill>
            <a:srgbClr val="F2B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96528" y="1307592"/>
            <a:ext cx="237744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同课去重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96528" y="1600200"/>
            <a:ext cx="237744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文件按 `sha256` 唯一，外链按规范化 URL 唯一，只约束未软删除资源。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32120" y="2606040"/>
            <a:ext cx="26974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32120" y="2606040"/>
            <a:ext cx="109728" cy="1078992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60720" y="2770632"/>
            <a:ext cx="237744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受控冗余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60720" y="3063240"/>
            <a:ext cx="237744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`course_id + major_id` 用复合外键锁定一致性，服务专业范围过滤与统计。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67928" y="2606040"/>
            <a:ext cx="26974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67928" y="2606040"/>
            <a:ext cx="109728" cy="1078992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96528" y="2770632"/>
            <a:ext cx="237744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积分事实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96528" y="3063240"/>
            <a:ext cx="2377440" cy="512063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审核通过和设为最佳写入积分事件，唯一约束保证首次语义。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4370832"/>
            <a:ext cx="10607040" cy="841248"/>
          </a:xfrm>
          <a:prstGeom prst="rect">
            <a:avLst/>
          </a:prstGeom>
          <a:solidFill>
            <a:srgbClr val="1F29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6112" y="4617720"/>
            <a:ext cx="10131552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500" b="1">
                <a:solidFill>
                  <a:srgbClr val="F7F4EA"/>
                </a:solidFill>
                <a:latin typeface="PingFang SC"/>
              </a:rPr>
              <a:t>审核事务：资源状态 published + 首次通过积分事件，一起成功或一起回滚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06440"/>
            <a:ext cx="1024128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150" b="0">
                <a:solidFill>
                  <a:srgbClr val="64748B"/>
                </a:solidFill>
                <a:latin typeface="PingFang SC"/>
              </a:rPr>
              <a:t>关键位置：Final DDL `:1177`、`:1185`、`:1287`、`:1333`；服务层 `courseResources.service.ts:1848`。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课程资源运行演示：发布与榜单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状态回显和统计结果来自数据库事实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078992"/>
            <a:ext cx="5074920" cy="3182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esource-publi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31" y="1078992"/>
            <a:ext cx="5044120" cy="31821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72200" y="1078992"/>
            <a:ext cx="5074920" cy="318211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esource-score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599" y="1078992"/>
            <a:ext cx="5044120" cy="318211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4700016"/>
            <a:ext cx="507492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3232" y="4700016"/>
            <a:ext cx="109728" cy="841248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" y="4864607"/>
            <a:ext cx="475488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资源发布详情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5157216"/>
            <a:ext cx="475488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展示课程/专业归属、类型、状态、审核时间、发布时间、作者和下载次数。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4700016"/>
            <a:ext cx="507492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4700016"/>
            <a:ext cx="109728" cy="841248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4864607"/>
            <a:ext cx="475488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下载榜与积分榜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5157216"/>
            <a:ext cx="475488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下载事件支撑资源榜；积分事件聚合出用户榜，统计来源可追溯。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09/12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录制时的代码展示顺序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代码只服务于数据库设计说明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" y="1298448"/>
            <a:ext cx="10652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" y="1298448"/>
            <a:ext cx="1389888" cy="841248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545336"/>
            <a:ext cx="1115568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PingFang SC"/>
              </a:rPr>
              <a:t>平台基础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95728" y="1463039"/>
            <a:ext cx="324612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30" b="1">
                <a:solidFill>
                  <a:srgbClr val="1F2933"/>
                </a:solidFill>
                <a:latin typeface="Consolas"/>
              </a:rPr>
              <a:t>Final DDL :600 / :285 / :157 / :427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0448" y="1481328"/>
            <a:ext cx="5230368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PingFang SC"/>
              </a:rPr>
              <a:t>注册同步、RBAC、闭包表、审计 append-only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359152"/>
            <a:ext cx="10652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" y="2359152"/>
            <a:ext cx="1389888" cy="841248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606040"/>
            <a:ext cx="1115568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PingFang SC"/>
              </a:rPr>
              <a:t>功能房预约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5728" y="2523744"/>
            <a:ext cx="324612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30" b="1">
                <a:solidFill>
                  <a:srgbClr val="1F2933"/>
                </a:solidFill>
                <a:latin typeface="Consolas"/>
              </a:rPr>
              <a:t>Final DDL :879 / :948；service :360 / :407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70448" y="2542032"/>
            <a:ext cx="5230368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PingFang SC"/>
              </a:rPr>
              <a:t>时间排斥、参与人延迟触发器、事务写入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419856"/>
            <a:ext cx="10652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77240" y="3419856"/>
            <a:ext cx="1389888" cy="841248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666744"/>
            <a:ext cx="1115568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PingFang SC"/>
              </a:rPr>
              <a:t>课程资源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95728" y="3584448"/>
            <a:ext cx="324612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30" b="1">
                <a:solidFill>
                  <a:srgbClr val="1F2933"/>
                </a:solidFill>
                <a:latin typeface="Consolas"/>
              </a:rPr>
              <a:t>Final DDL :1177 / :1287 / :1333；service :1848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70448" y="3602736"/>
            <a:ext cx="5230368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PingFang SC"/>
              </a:rPr>
              <a:t>复合外键、同课去重、审核积分事务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480560"/>
            <a:ext cx="1065276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77240" y="4480560"/>
            <a:ext cx="1389888" cy="841248"/>
          </a:xfrm>
          <a:prstGeom prst="rect">
            <a:avLst/>
          </a:prstGeom>
          <a:solidFill>
            <a:srgbClr val="F2B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727448"/>
            <a:ext cx="1115568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PingFang SC"/>
              </a:rPr>
              <a:t>运行证明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95728" y="4645152"/>
            <a:ext cx="324612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130" b="1">
                <a:solidFill>
                  <a:srgbClr val="1F2933"/>
                </a:solidFill>
                <a:latin typeface="Consolas"/>
              </a:rPr>
              <a:t>report/assets/figures/results/*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70448" y="4663440"/>
            <a:ext cx="5230368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0">
                <a:solidFill>
                  <a:srgbClr val="64748B"/>
                </a:solidFill>
                <a:latin typeface="PingFang SC"/>
              </a:rPr>
              <a:t>页面截图用于验证数据库规则，不展开 UI 细节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7240" y="5577840"/>
            <a:ext cx="10652760" cy="411480"/>
          </a:xfrm>
          <a:prstGeom prst="rect">
            <a:avLst/>
          </a:prstGeom>
          <a:solidFill>
            <a:srgbClr val="EFE9DA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0976" y="5687568"/>
            <a:ext cx="1028700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250" b="1">
                <a:solidFill>
                  <a:srgbClr val="1F2933"/>
                </a:solidFill>
                <a:latin typeface="PingFang SC"/>
              </a:rPr>
              <a:t>讲法：不要逐行读代码；说明它把哪个需求规则落实成了数据库约束或事务。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1F2933"/>
                </a:solidFill>
                <a:latin typeface="PingFang SC"/>
              </a:rPr>
              <a:t>运行验证与数据库规则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运行结果用于检查数据库设计是否落地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1417320"/>
            <a:ext cx="3182112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49808" y="1417320"/>
            <a:ext cx="109728" cy="1207008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8407" y="1581912"/>
            <a:ext cx="2862072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学号与角色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7" y="1874519"/>
            <a:ext cx="2862072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16 位学号 `CHECK`，角色/权限复合主键防重复。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53128" y="1417320"/>
            <a:ext cx="3182112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53128" y="1417320"/>
            <a:ext cx="109728" cy="1207008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81728" y="1581912"/>
            <a:ext cx="2862072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预约时间冲突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1874519"/>
            <a:ext cx="2862072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`EXCLUDE USING gist` 拒绝同房间重叠时间段。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6448" y="1417320"/>
            <a:ext cx="3182112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56448" y="1417320"/>
            <a:ext cx="109728" cy="1207008"/>
          </a:xfrm>
          <a:prstGeom prst="rect">
            <a:avLst/>
          </a:prstGeom>
          <a:solidFill>
            <a:srgbClr val="F2B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5048" y="1581912"/>
            <a:ext cx="2862072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参与人集合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5048" y="1874519"/>
            <a:ext cx="2862072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延迟触发器检查至少 3 人和申请人唯一匹配。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" y="3246120"/>
            <a:ext cx="3182112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49808" y="3246120"/>
            <a:ext cx="109728" cy="1207008"/>
          </a:xfrm>
          <a:prstGeom prst="rect">
            <a:avLst/>
          </a:prstGeom>
          <a:solidFill>
            <a:srgbClr val="4B7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8407" y="3410712"/>
            <a:ext cx="2862072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资源专业一致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3703320"/>
            <a:ext cx="2862072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`course_resources_course_major_fk` 拒绝专业课程错配。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53128" y="3246120"/>
            <a:ext cx="3182112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453128" y="3246120"/>
            <a:ext cx="109728" cy="1207008"/>
          </a:xfrm>
          <a:prstGeom prst="rect">
            <a:avLst/>
          </a:prstGeom>
          <a:solidFill>
            <a:srgbClr val="0E7C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81728" y="3410712"/>
            <a:ext cx="2862072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积分首次语义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1728" y="3703320"/>
            <a:ext cx="2862072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`(user_id,resource_id,event_type)` 唯一约束避免重复加分。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56448" y="3246120"/>
            <a:ext cx="3182112" cy="12070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56448" y="3246120"/>
            <a:ext cx="109728" cy="1207008"/>
          </a:xfrm>
          <a:prstGeom prst="rect">
            <a:avLst/>
          </a:prstGeom>
          <a:solidFill>
            <a:srgbClr val="D95D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85048" y="3410712"/>
            <a:ext cx="2862072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50" b="1">
                <a:solidFill>
                  <a:srgbClr val="1F2933"/>
                </a:solidFill>
                <a:latin typeface="PingFang SC"/>
              </a:rPr>
              <a:t>审计日志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5048" y="3703320"/>
            <a:ext cx="2862072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64748B"/>
                </a:solidFill>
                <a:latin typeface="PingFang SC"/>
              </a:rPr>
              <a:t>append-only 触发器禁止修改或删除历史事实。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5669280"/>
            <a:ext cx="1024128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320" b="1">
                <a:solidFill>
                  <a:srgbClr val="1F2933"/>
                </a:solidFill>
                <a:latin typeface="PingFang SC"/>
              </a:rPr>
              <a:t>录制时重点讲结果和规则对应关系；失败样例可口头说明，不把视频变成排错现场。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64748B"/>
                </a:solidFill>
                <a:latin typeface="PingFang SC"/>
              </a:rPr>
              <a:t>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632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10896"/>
            <a:ext cx="7498079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PingFang SC"/>
              </a:rPr>
              <a:t>总结与后续改进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850392"/>
            <a:ext cx="804672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50" b="0">
                <a:solidFill>
                  <a:srgbClr val="F7F4EA"/>
                </a:solidFill>
                <a:latin typeface="PingFang SC"/>
              </a:rPr>
              <a:t>从课程设计走完整条数据库链路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1371600"/>
            <a:ext cx="329184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27632"/>
            <a:ext cx="2743200" cy="31089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800" b="1">
                <a:solidFill>
                  <a:srgbClr val="0E7C7B"/>
                </a:solidFill>
                <a:latin typeface="PingFang SC"/>
              </a:rPr>
              <a:t>已完成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121408"/>
            <a:ext cx="2743200" cy="2011680"/>
          </a:xfrm>
          <a:prstGeom prst="rect">
            <a:avLst/>
          </a:prstGeom>
          <a:noFill/>
        </p:spPr>
        <p:txBody>
          <a:bodyPr wrap="square" lIns="73152" rIns="54864" tIns="36576" bIns="36576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需求分析与业务规则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E-R 建模与关系模式转换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约束、索引、触发器、事务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页面运行与异常拦截验证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62272" y="1371600"/>
            <a:ext cx="329184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18304" y="1627632"/>
            <a:ext cx="2743200" cy="31089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800" b="1">
                <a:solidFill>
                  <a:srgbClr val="D95D39"/>
                </a:solidFill>
                <a:latin typeface="PingFang SC"/>
              </a:rPr>
              <a:t>主要收获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8304" y="2121408"/>
            <a:ext cx="2743200" cy="2011680"/>
          </a:xfrm>
          <a:prstGeom prst="rect">
            <a:avLst/>
          </a:prstGeom>
          <a:noFill/>
        </p:spPr>
        <p:txBody>
          <a:bodyPr wrap="square" lIns="73152" rIns="54864" tIns="36576" bIns="36576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数据库不是系统最后的附属物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业务边界可以写成硬约束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必要冗余要被数据库持续控制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统计结果要能追溯到事实表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65592" y="1371600"/>
            <a:ext cx="3291840" cy="3520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D2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21624" y="1627632"/>
            <a:ext cx="2743200" cy="31089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800" b="1">
                <a:solidFill>
                  <a:srgbClr val="4B7F52"/>
                </a:solidFill>
                <a:latin typeface="PingFang SC"/>
              </a:rPr>
              <a:t>后续改进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21624" y="2121408"/>
            <a:ext cx="2743200" cy="2011680"/>
          </a:xfrm>
          <a:prstGeom prst="rect">
            <a:avLst/>
          </a:prstGeom>
          <a:noFill/>
        </p:spPr>
        <p:txBody>
          <a:bodyPr wrap="square" lIns="73152" rIns="54864" tIns="36576" bIns="36576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补充大数据量执行计划对比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把稳定统计整理成视图/物化视图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完善封禁状态和审计追踪</a:t>
            </a:r>
          </a:p>
          <a:p>
            <a:pPr>
              <a:spcAft>
                <a:spcPts val="500"/>
              </a:spcAft>
              <a:defRPr sz="1200">
                <a:solidFill>
                  <a:srgbClr val="1F2933"/>
                </a:solidFill>
                <a:latin typeface="PingFang SC"/>
              </a:defRPr>
            </a:pPr>
            <a:r>
              <a:t>增加约束巡检与运维脚本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742432"/>
            <a:ext cx="10332720" cy="34747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900" b="1">
                <a:solidFill>
                  <a:srgbClr val="F2B84B"/>
                </a:solidFill>
                <a:latin typeface="PingFang SC"/>
              </a:rPr>
              <a:t>谢谢老师观看。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73968" y="6419088"/>
            <a:ext cx="4572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/>
            <a:r>
              <a:rPr sz="850" b="0">
                <a:solidFill>
                  <a:srgbClr val="F7F4EA"/>
                </a:solidFill>
                <a:latin typeface="PingFang SC"/>
              </a:rPr>
              <a:t>12/12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某同学</cp:lastModifiedBy>
  <cp:revision>1</cp:revision>
  <dcterms:created xsi:type="dcterms:W3CDTF">2013-01-27T09:14:16Z</dcterms:created>
  <dcterms:modified xsi:type="dcterms:W3CDTF">2013-01-27T09:15:58Z</dcterms:modified>
  <cp:category/>
</cp:coreProperties>
</file>