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4980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58368" y="1051560"/>
            <a:ext cx="6400800" cy="530352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3200" b="1">
                <a:solidFill>
                  <a:srgbClr val="1F4E79"/>
                </a:solidFill>
                <a:latin typeface="PingFang SC"/>
              </a:rPr>
              <a:t>校园生活平台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700784"/>
            <a:ext cx="6583680" cy="384048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2200" b="1">
                <a:solidFill>
                  <a:srgbClr val="1F2933"/>
                </a:solidFill>
                <a:latin typeface="PingFang SC"/>
              </a:rPr>
              <a:t>数据库课程设计检查视频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2331720"/>
            <a:ext cx="6858000" cy="292608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600" b="0">
                <a:solidFill>
                  <a:srgbClr val="5B677A"/>
                </a:solidFill>
                <a:latin typeface="PingFang SC"/>
              </a:rPr>
              <a:t>平台基础 / 功能房预约 / 课程资源分享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2816352"/>
            <a:ext cx="6949440" cy="310896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500" b="0">
                <a:solidFill>
                  <a:srgbClr val="1F2933"/>
                </a:solidFill>
                <a:latin typeface="PingFang SC"/>
              </a:rPr>
              <a:t>讲解重点：关系模式、完整性约束、索引、触发器、事务和运行验证。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7543800" y="1115568"/>
            <a:ext cx="3886200" cy="2788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facility-cre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3800" y="1284212"/>
            <a:ext cx="3886200" cy="245163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713232" y="4343400"/>
            <a:ext cx="10716768" cy="658368"/>
          </a:xfrm>
          <a:prstGeom prst="rect">
            <a:avLst/>
          </a:prstGeom>
          <a:solidFill>
            <a:srgbClr val="F3F6FA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14400" y="4553712"/>
            <a:ext cx="10241280" cy="237744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ctr"/>
            <a:r>
              <a:rPr sz="1500" b="1">
                <a:solidFill>
                  <a:srgbClr val="1F4E79"/>
                </a:solidFill>
                <a:latin typeface="PingFang SC"/>
              </a:rPr>
              <a:t>面向老师检查的单向讲解：从系统整体到三个数据库子模块。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4400" y="5650992"/>
            <a:ext cx="10241280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ctr"/>
            <a:r>
              <a:rPr sz="1400" b="0">
                <a:solidFill>
                  <a:srgbClr val="5B677A"/>
                </a:solidFill>
                <a:latin typeface="PingFang SC"/>
              </a:rPr>
              <a:t>预计时长约 10 分钟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1/12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961120" cy="329184"/>
          </a:xfrm>
          <a:prstGeom prst="rect">
            <a:avLst/>
          </a:prstGeom>
          <a:noFill/>
        </p:spPr>
        <p:txBody>
          <a:bodyPr wrap="square" lIns="36576" rIns="36576" tIns="27432" bIns="27432" anchor="ctr">
            <a:norm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</a:rPr>
              <a:t>讲解路线：整体到局部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0" y="164592"/>
            <a:ext cx="224028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1050" b="0">
                <a:solidFill>
                  <a:srgbClr val="FFFFFF"/>
                </a:solidFill>
                <a:latin typeface="PingFang SC"/>
              </a:rPr>
              <a:t>总览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291072"/>
            <a:ext cx="11384280" cy="9144"/>
          </a:xfrm>
          <a:prstGeom prst="rect">
            <a:avLst/>
          </a:prstGeom>
          <a:solidFill>
            <a:srgbClr val="C9D4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051560"/>
          <a:ext cx="10744200" cy="4251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1965960"/>
                <a:gridCol w="7223760"/>
              </a:tblGrid>
              <a:tr h="607422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PingFang SC"/>
                        </a:defRPr>
                      </a:pPr>
                      <a:r>
                        <a:t>时间</a:t>
                      </a:r>
                    </a:p>
                  </a:txBody>
                  <a:tcPr marL="54864" marR="54864" marT="36576" marB="36576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PingFang SC"/>
                        </a:defRPr>
                      </a:pPr>
                      <a:r>
                        <a:t>内容</a:t>
                      </a:r>
                    </a:p>
                  </a:txBody>
                  <a:tcPr marL="54864" marR="54864" marT="36576" marB="36576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PingFang SC"/>
                        </a:defRPr>
                      </a:pPr>
                      <a:r>
                        <a:t>讲解重点</a:t>
                      </a:r>
                    </a:p>
                  </a:txBody>
                  <a:tcPr marL="54864" marR="54864" marT="36576" marB="36576">
                    <a:solidFill>
                      <a:srgbClr val="1F4E79"/>
                    </a:solidFill>
                  </a:tcPr>
                </a:tc>
              </a:tr>
              <a:tr h="607422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0:00--1:45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系统整体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范围、角色、三个数据库主线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</a:tr>
              <a:tr h="607422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1:45--2:35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总体设计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从需求到 E-R、关系模式和物理约束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</a:tr>
              <a:tr h="607422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2:35--4:00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平台基础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身份、组织、RBAC、审计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</a:tr>
              <a:tr h="607422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4:00--6:15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功能房预约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时间冲突、状态流转、参与人规则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</a:tr>
              <a:tr h="607422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6:15--8:30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课程资源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专业课程、审核流、去重、事件事实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</a:tr>
              <a:tr h="607428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8:30--10:00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运行验证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页面结果和代码位置对应数据库规则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22960" y="5687568"/>
            <a:ext cx="10561320" cy="292608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ctr"/>
            <a:r>
              <a:rPr sz="1500" b="1">
                <a:solidFill>
                  <a:srgbClr val="1F4E79"/>
                </a:solidFill>
                <a:latin typeface="PingFang SC"/>
              </a:rPr>
              <a:t>主线：需求含义 → 数据对象 → 关系模式 → 数据库规则 → 运行结果。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2/12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961120" cy="329184"/>
          </a:xfrm>
          <a:prstGeom prst="rect">
            <a:avLst/>
          </a:prstGeom>
          <a:noFill/>
        </p:spPr>
        <p:txBody>
          <a:bodyPr wrap="square" lIns="36576" rIns="36576" tIns="27432" bIns="27432" anchor="ctr">
            <a:norm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</a:rPr>
              <a:t>系统整体与数据库范围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0" y="164592"/>
            <a:ext cx="224028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1050" b="0">
                <a:solidFill>
                  <a:srgbClr val="FFFFFF"/>
                </a:solidFill>
                <a:latin typeface="PingFang SC"/>
              </a:rPr>
              <a:t>总览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291072"/>
            <a:ext cx="11384280" cy="9144"/>
          </a:xfrm>
          <a:prstGeom prst="rect">
            <a:avLst/>
          </a:prstGeom>
          <a:solidFill>
            <a:srgbClr val="C9D4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1078992"/>
            <a:ext cx="5074920" cy="2971800"/>
          </a:xfrm>
          <a:prstGeom prst="rect">
            <a:avLst/>
          </a:prstGeom>
          <a:noFill/>
        </p:spPr>
        <p:txBody>
          <a:bodyPr wrap="square" lIns="109728" rIns="73152" tIns="54864" bIns="54864">
            <a:normAutofit/>
          </a:bodyPr>
          <a:lstStyle/>
          <a:p>
            <a:pPr>
              <a:spcAft>
                <a:spcPts val="600"/>
              </a:spcAft>
              <a:defRPr sz="1600">
                <a:solidFill>
                  <a:srgbClr val="1F2933"/>
                </a:solidFill>
                <a:latin typeface="PingFang SC"/>
              </a:defRPr>
            </a:pPr>
            <a:r>
              <a:t>平台基础：身份资料、组织树、RBAC、数据范围、审计日志。</a:t>
            </a:r>
          </a:p>
          <a:p>
            <a:pPr>
              <a:spcAft>
                <a:spcPts val="600"/>
              </a:spcAft>
              <a:defRPr sz="1600">
                <a:solidFill>
                  <a:srgbClr val="1F2933"/>
                </a:solidFill>
                <a:latin typeface="PingFang SC"/>
              </a:defRPr>
            </a:pPr>
            <a:r>
              <a:t>功能房预约：楼房房间、预约主体、参与人、封禁、时间冲突。</a:t>
            </a:r>
          </a:p>
          <a:p>
            <a:pPr>
              <a:spcAft>
                <a:spcPts val="600"/>
              </a:spcAft>
              <a:defRPr sz="1600">
                <a:solidFill>
                  <a:srgbClr val="1F2933"/>
                </a:solidFill>
                <a:latin typeface="PingFang SC"/>
              </a:defRPr>
            </a:pPr>
            <a:r>
              <a:t>课程资源分享：专业课程、资源审核、下载事件、积分榜单。</a:t>
            </a:r>
          </a:p>
          <a:p>
            <a:pPr>
              <a:spcAft>
                <a:spcPts val="600"/>
              </a:spcAft>
              <a:defRPr sz="1600">
                <a:solidFill>
                  <a:srgbClr val="1F2933"/>
                </a:solidFill>
                <a:latin typeface="PingFang SC"/>
              </a:defRPr>
            </a:pPr>
            <a:r>
              <a:t>历史保留模块不作为视频重点，只保留系统整体背景。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144768" y="1051560"/>
          <a:ext cx="525780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1872"/>
                <a:gridCol w="3995928"/>
              </a:tblGrid>
              <a:tr h="65836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PingFang SC"/>
                        </a:defRPr>
                      </a:pPr>
                      <a:r>
                        <a:t>角色</a:t>
                      </a:r>
                    </a:p>
                  </a:txBody>
                  <a:tcPr marL="54864" marR="54864" marT="36576" marB="36576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PingFang SC"/>
                        </a:defRPr>
                      </a:pPr>
                      <a:r>
                        <a:t>数据库含义</a:t>
                      </a:r>
                    </a:p>
                  </a:txBody>
                  <a:tcPr marL="54864" marR="54864" marT="36576" marB="36576">
                    <a:solidFill>
                      <a:srgbClr val="1F4E79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普通用户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资料、部门、角色、预约申请、资源投稿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工作人员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预约审核人、审核时间、驳回原因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管理员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组织、角色、权限、配置、审计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专业负责人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专业范围、资源审核、最佳推荐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713232" y="4956048"/>
            <a:ext cx="10698480" cy="658368"/>
          </a:xfrm>
          <a:prstGeom prst="rect">
            <a:avLst/>
          </a:prstGeom>
          <a:solidFill>
            <a:srgbClr val="F3F6FA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14400" y="5166360"/>
            <a:ext cx="10241280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PingFang SC"/>
              </a:rPr>
              <a:t>数据库设计目标：把数据对象、业务联系、状态流转、约束规则和统计来源写进数据库设计。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3/12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961120" cy="329184"/>
          </a:xfrm>
          <a:prstGeom prst="rect">
            <a:avLst/>
          </a:prstGeom>
          <a:noFill/>
        </p:spPr>
        <p:txBody>
          <a:bodyPr wrap="square" lIns="36576" rIns="36576" tIns="27432" bIns="27432" anchor="ctr">
            <a:norm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</a:rPr>
              <a:t>需求到数据库设计链路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0" y="164592"/>
            <a:ext cx="224028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1050" b="0">
                <a:solidFill>
                  <a:srgbClr val="FFFFFF"/>
                </a:solidFill>
                <a:latin typeface="PingFang SC"/>
              </a:rPr>
              <a:t>总体设计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291072"/>
            <a:ext cx="11384280" cy="9144"/>
          </a:xfrm>
          <a:prstGeom prst="rect">
            <a:avLst/>
          </a:prstGeom>
          <a:solidFill>
            <a:srgbClr val="C9D4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58368" y="1078992"/>
            <a:ext cx="30632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er-platform-or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088749"/>
            <a:ext cx="3063240" cy="21293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526280" y="1078992"/>
            <a:ext cx="329184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er-facilit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6280" y="1414009"/>
            <a:ext cx="3291840" cy="147880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247888" y="1078992"/>
            <a:ext cx="315468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er-resourc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88" y="1141592"/>
            <a:ext cx="3154680" cy="202363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5800" y="3657600"/>
            <a:ext cx="3017520" cy="658368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350" b="0">
                <a:solidFill>
                  <a:srgbClr val="1F2933"/>
                </a:solidFill>
                <a:latin typeface="PingFang SC"/>
              </a:rPr>
              <a:t>主体数据：用户、部门、角色、楼房、房间、专业、课程、资源。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26280" y="3657600"/>
            <a:ext cx="3246120" cy="658368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350" b="0">
                <a:solidFill>
                  <a:srgbClr val="1F2933"/>
                </a:solidFill>
                <a:latin typeface="PingFang SC"/>
              </a:rPr>
              <a:t>关系和状态：用户角色、角色权限、预约参与人、预约状态、资源审核状态。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75320" y="3657600"/>
            <a:ext cx="3108960" cy="658368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350" b="0">
                <a:solidFill>
                  <a:srgbClr val="1F2933"/>
                </a:solidFill>
                <a:latin typeface="PingFang SC"/>
              </a:rPr>
              <a:t>事件和审计：下载事件、积分事件、审计日志支撑统计和追溯。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3232" y="5074920"/>
            <a:ext cx="10698480" cy="658368"/>
          </a:xfrm>
          <a:prstGeom prst="rect">
            <a:avLst/>
          </a:prstGeom>
          <a:solidFill>
            <a:srgbClr val="F3F6FA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285232"/>
            <a:ext cx="10241280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PingFang SC"/>
              </a:rPr>
              <a:t>设计原则：主数据边界清晰；必要冗余必须由复合外键、触发器或事务持续控制。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4/12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961120" cy="329184"/>
          </a:xfrm>
          <a:prstGeom prst="rect">
            <a:avLst/>
          </a:prstGeom>
          <a:noFill/>
        </p:spPr>
        <p:txBody>
          <a:bodyPr wrap="square" lIns="36576" rIns="36576" tIns="27432" bIns="27432" anchor="ctr">
            <a:norm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</a:rPr>
              <a:t>平台基础：身份、组织、权限、审计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0" y="164592"/>
            <a:ext cx="224028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1050" b="0">
                <a:solidFill>
                  <a:srgbClr val="FFFFFF"/>
                </a:solidFill>
                <a:latin typeface="PingFang SC"/>
              </a:rPr>
              <a:t>平台基础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291072"/>
            <a:ext cx="11384280" cy="9144"/>
          </a:xfrm>
          <a:prstGeom prst="rect">
            <a:avLst/>
          </a:prstGeom>
          <a:solidFill>
            <a:srgbClr val="C9D4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060704"/>
            <a:ext cx="388620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profile-sync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784" y="1060704"/>
            <a:ext cx="3406230" cy="214884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85800" y="3520440"/>
            <a:ext cx="3886200" cy="214884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department-tre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5784" y="3520440"/>
            <a:ext cx="3406230" cy="21488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83480" y="1207008"/>
            <a:ext cx="6355080" cy="2971800"/>
          </a:xfrm>
          <a:prstGeom prst="rect">
            <a:avLst/>
          </a:prstGeom>
          <a:noFill/>
        </p:spPr>
        <p:txBody>
          <a:bodyPr wrap="square" lIns="109728" rIns="73152" tIns="54864" bIns="54864">
            <a:norm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3"/>
                </a:solidFill>
                <a:latin typeface="PingFang SC"/>
              </a:defRPr>
            </a:pPr>
            <a:r>
              <a:t>auth.users 是认证事实源，profiles.id 共享主键扩展业务资料。</a:t>
            </a:r>
          </a:p>
          <a:p>
            <a:pPr>
              <a:spcAft>
                <a:spcPts val="600"/>
              </a:spcAft>
              <a:defRPr sz="1500">
                <a:solidFill>
                  <a:srgbClr val="1F2933"/>
                </a:solidFill>
                <a:latin typeface="PingFang SC"/>
              </a:defRPr>
            </a:pPr>
            <a:r>
              <a:t>user_roles 与 role_permissions 用复合主键表达多对多授权。</a:t>
            </a:r>
          </a:p>
          <a:p>
            <a:pPr>
              <a:spcAft>
                <a:spcPts val="600"/>
              </a:spcAft>
              <a:defRPr sz="1500">
                <a:solidFill>
                  <a:srgbClr val="1F2933"/>
                </a:solidFill>
                <a:latin typeface="PingFang SC"/>
              </a:defRPr>
            </a:pPr>
            <a:r>
              <a:t>department_closure 支撑本部门及子部门查询，并由触发器防环维护。</a:t>
            </a:r>
          </a:p>
          <a:p>
            <a:pPr>
              <a:spcAft>
                <a:spcPts val="600"/>
              </a:spcAft>
              <a:defRPr sz="1500">
                <a:solidFill>
                  <a:srgbClr val="1F2933"/>
                </a:solidFill>
                <a:latin typeface="PingFang SC"/>
              </a:defRPr>
            </a:pPr>
            <a:r>
              <a:t>audit_logs 保存操作者快照，触发器禁止更新和删除。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02352" y="5138928"/>
            <a:ext cx="6080760" cy="310896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400" b="1">
                <a:solidFill>
                  <a:srgbClr val="1F4E79"/>
                </a:solidFill>
                <a:latin typeface="PingFang SC"/>
              </a:rPr>
              <a:t>对应运行验证：用户列表、部门树、角色配置、审计记录。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5/12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961120" cy="329184"/>
          </a:xfrm>
          <a:prstGeom prst="rect">
            <a:avLst/>
          </a:prstGeom>
          <a:noFill/>
        </p:spPr>
        <p:txBody>
          <a:bodyPr wrap="square" lIns="36576" rIns="36576" tIns="27432" bIns="27432" anchor="ctr">
            <a:norm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</a:rPr>
              <a:t>平台基础：关键数据库对象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0" y="164592"/>
            <a:ext cx="224028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1050" b="0">
                <a:solidFill>
                  <a:srgbClr val="FFFFFF"/>
                </a:solidFill>
                <a:latin typeface="PingFang SC"/>
              </a:rPr>
              <a:t>平台基础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291072"/>
            <a:ext cx="11384280" cy="9144"/>
          </a:xfrm>
          <a:prstGeom prst="rect">
            <a:avLst/>
          </a:prstGeom>
          <a:solidFill>
            <a:srgbClr val="C9D4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3232" y="1051560"/>
            <a:ext cx="5321808" cy="4343400"/>
          </a:xfrm>
          <a:prstGeom prst="rect">
            <a:avLst/>
          </a:prstGeom>
          <a:solidFill>
            <a:srgbClr val="F3F6FA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161288"/>
            <a:ext cx="5102352" cy="4123944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050" b="0">
                <a:solidFill>
                  <a:srgbClr val="1F2933"/>
                </a:solidFill>
                <a:latin typeface="Consolas"/>
              </a:rPr>
              <a:t>create table public.user_roles (
  user_id uuid not null references auth.users(id),
  role_id uuid not null references public.roles(id),
  primary key (user_id, role_id)
);
create table public.department_closure (
  ancestor_id uuid not null,
  descendant_id uuid not null,
  depth integer not null,
  primary key (ancestor_id, descendant_id)
);</a:t>
            </a:r>
          </a:p>
        </p:txBody>
      </p:sp>
      <p:sp>
        <p:nvSpPr>
          <p:cNvPr id="8" name="Rectangle 7"/>
          <p:cNvSpPr/>
          <p:nvPr/>
        </p:nvSpPr>
        <p:spPr>
          <a:xfrm>
            <a:off x="6355080" y="1051560"/>
            <a:ext cx="4983480" cy="4343400"/>
          </a:xfrm>
          <a:prstGeom prst="rect">
            <a:avLst/>
          </a:prstGeom>
          <a:solidFill>
            <a:srgbClr val="F3F6FA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64808" y="1161288"/>
            <a:ext cx="4764024" cy="4123944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050" b="0">
                <a:solidFill>
                  <a:srgbClr val="1F2933"/>
                </a:solidFill>
                <a:latin typeface="Consolas"/>
              </a:rPr>
              <a:t>create table public.audit_logs (
  id uuid primary key,
  actor_user_id uuid not null,
  actor_name text,
  actor_roles jsonb,
  action text not null,
  target_type text not null
);
create trigger audit_logs_block_update
before update on public.audit_logs
for each row execute function
  public.audit_logs_block_mutation();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5705856"/>
            <a:ext cx="10469880" cy="27432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PingFang SC"/>
              </a:rPr>
              <a:t>讲解重点：多对多授权、组织树闭包表、审计日志 append-only。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6/12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961120" cy="329184"/>
          </a:xfrm>
          <a:prstGeom prst="rect">
            <a:avLst/>
          </a:prstGeom>
          <a:noFill/>
        </p:spPr>
        <p:txBody>
          <a:bodyPr wrap="square" lIns="36576" rIns="36576" tIns="27432" bIns="27432" anchor="ctr">
            <a:norm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</a:rPr>
              <a:t>功能房预约：关系模式与数据库规则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0" y="164592"/>
            <a:ext cx="224028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1050" b="0">
                <a:solidFill>
                  <a:srgbClr val="FFFFFF"/>
                </a:solidFill>
                <a:latin typeface="PingFang SC"/>
              </a:rPr>
              <a:t>功能房预约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291072"/>
            <a:ext cx="11384280" cy="9144"/>
          </a:xfrm>
          <a:prstGeom prst="rect">
            <a:avLst/>
          </a:prstGeom>
          <a:solidFill>
            <a:srgbClr val="C9D4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024128"/>
            <a:ext cx="4480560" cy="25603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er-facilit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97878"/>
            <a:ext cx="4480560" cy="201281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532120" y="1078992"/>
            <a:ext cx="5806440" cy="1874519"/>
          </a:xfrm>
          <a:prstGeom prst="rect">
            <a:avLst/>
          </a:prstGeom>
          <a:solidFill>
            <a:srgbClr val="F3F6FA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41848" y="1188719"/>
            <a:ext cx="5586983" cy="1655063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080" b="0">
                <a:solidFill>
                  <a:srgbClr val="1F2933"/>
                </a:solidFill>
                <a:latin typeface="Consolas"/>
              </a:rPr>
              <a:t>constraint facility_reservations_room_active_time_excl
  exclude using gist (
    room_id with =,
    tstzrange(start_at, end_at, '[)') with &amp;&amp;
  )
  where (status in ('pending', 'approved'))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4069080"/>
            <a:ext cx="10652760" cy="1481328"/>
          </a:xfrm>
          <a:prstGeom prst="rect">
            <a:avLst/>
          </a:prstGeom>
          <a:noFill/>
        </p:spPr>
        <p:txBody>
          <a:bodyPr wrap="square" lIns="109728" rIns="73152" tIns="54864" bIns="54864">
            <a:normAutofit/>
          </a:bodyPr>
          <a:lstStyle/>
          <a:p>
            <a:pPr>
              <a:spcAft>
                <a:spcPts val="600"/>
              </a:spcAft>
              <a:defRPr sz="1380">
                <a:solidFill>
                  <a:srgbClr val="1F2933"/>
                </a:solidFill>
                <a:latin typeface="PingFang SC"/>
              </a:defRPr>
            </a:pPr>
            <a:r>
              <a:t>facility_reservations 保存房间、申请人、时间、状态、审核和取消字段。</a:t>
            </a:r>
          </a:p>
          <a:p>
            <a:pPr>
              <a:spcAft>
                <a:spcPts val="600"/>
              </a:spcAft>
              <a:defRPr sz="1380">
                <a:solidFill>
                  <a:srgbClr val="1F2933"/>
                </a:solidFill>
                <a:latin typeface="PingFang SC"/>
              </a:defRPr>
            </a:pPr>
            <a:r>
              <a:t>facility_reservation_participants 用复合主键表达预约与用户联系。</a:t>
            </a:r>
          </a:p>
          <a:p>
            <a:pPr>
              <a:spcAft>
                <a:spcPts val="600"/>
              </a:spcAft>
              <a:defRPr sz="1380">
                <a:solidFill>
                  <a:srgbClr val="1F2933"/>
                </a:solidFill>
                <a:latin typeface="PingFang SC"/>
              </a:defRPr>
            </a:pPr>
            <a:r>
              <a:t>同一房间 pending/approved 预约的时间区间不能重叠。</a:t>
            </a:r>
          </a:p>
          <a:p>
            <a:pPr>
              <a:spcAft>
                <a:spcPts val="600"/>
              </a:spcAft>
              <a:defRPr sz="1380">
                <a:solidFill>
                  <a:srgbClr val="1F2933"/>
                </a:solidFill>
                <a:latin typeface="PingFang SC"/>
              </a:defRPr>
            </a:pPr>
            <a:r>
              <a:t>状态字段由 CHECK 控制，参与人集合由延迟触发器检查。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7/12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961120" cy="329184"/>
          </a:xfrm>
          <a:prstGeom prst="rect">
            <a:avLst/>
          </a:prstGeom>
          <a:noFill/>
        </p:spPr>
        <p:txBody>
          <a:bodyPr wrap="square" lIns="36576" rIns="36576" tIns="27432" bIns="27432" anchor="ctr">
            <a:norm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</a:rPr>
              <a:t>功能房预约：运行验证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0" y="164592"/>
            <a:ext cx="224028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1050" b="0">
                <a:solidFill>
                  <a:srgbClr val="FFFFFF"/>
                </a:solidFill>
                <a:latin typeface="PingFang SC"/>
              </a:rPr>
              <a:t>功能房预约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291072"/>
            <a:ext cx="11384280" cy="9144"/>
          </a:xfrm>
          <a:prstGeom prst="rect">
            <a:avLst/>
          </a:prstGeom>
          <a:solidFill>
            <a:srgbClr val="C9D4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58368" y="987552"/>
            <a:ext cx="35204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acility-crea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042967"/>
            <a:ext cx="3520439" cy="222088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352544" y="987552"/>
            <a:ext cx="35204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facility-conflic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2544" y="1042967"/>
            <a:ext cx="3520439" cy="2220889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8046720" y="987552"/>
            <a:ext cx="3520440" cy="2331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facility-revie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1042967"/>
            <a:ext cx="3520439" cy="222088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94944" y="3703320"/>
            <a:ext cx="3474720" cy="566928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350" b="0">
                <a:solidFill>
                  <a:srgbClr val="1F2933"/>
                </a:solidFill>
                <a:latin typeface="PingFang SC"/>
              </a:rPr>
              <a:t>合法预约：预约主体、房间和时间窗口可查询。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89120" y="3703320"/>
            <a:ext cx="3474720" cy="566928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350" b="1">
                <a:solidFill>
                  <a:srgbClr val="C00000"/>
                </a:solidFill>
                <a:latin typeface="PingFang SC"/>
              </a:rPr>
              <a:t>冲突拦截：同房间重叠时间段被拒绝。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83296" y="3703320"/>
            <a:ext cx="3474720" cy="566928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350" b="0">
                <a:solidFill>
                  <a:srgbClr val="1F2933"/>
                </a:solidFill>
                <a:latin typeface="PingFang SC"/>
              </a:rPr>
              <a:t>审核流转：状态字段与审核字段同步变化。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13232" y="5074920"/>
            <a:ext cx="10698480" cy="658368"/>
          </a:xfrm>
          <a:prstGeom prst="rect">
            <a:avLst/>
          </a:prstGeom>
          <a:solidFill>
            <a:srgbClr val="F3F6FA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4400" y="5285232"/>
            <a:ext cx="10241280" cy="256032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ctr"/>
            <a:r>
              <a:rPr sz="1400" b="1">
                <a:solidFill>
                  <a:srgbClr val="1F4E79"/>
                </a:solidFill>
                <a:latin typeface="PingFang SC"/>
              </a:rPr>
              <a:t>演示一条完整链路即可：提交预约 → 尝试冲突 → 后台审核。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8/12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961120" cy="329184"/>
          </a:xfrm>
          <a:prstGeom prst="rect">
            <a:avLst/>
          </a:prstGeom>
          <a:noFill/>
        </p:spPr>
        <p:txBody>
          <a:bodyPr wrap="square" lIns="36576" rIns="36576" tIns="27432" bIns="27432" anchor="ctr">
            <a:norm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</a:rPr>
              <a:t>课程资源：教学层级、审核状态、事件事实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0" y="164592"/>
            <a:ext cx="224028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1050" b="0">
                <a:solidFill>
                  <a:srgbClr val="FFFFFF"/>
                </a:solidFill>
                <a:latin typeface="PingFang SC"/>
              </a:rPr>
              <a:t>课程资源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291072"/>
            <a:ext cx="11384280" cy="9144"/>
          </a:xfrm>
          <a:prstGeom prst="rect">
            <a:avLst/>
          </a:prstGeom>
          <a:solidFill>
            <a:srgbClr val="C9D4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58368" y="1024128"/>
            <a:ext cx="452628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er-resour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195447"/>
            <a:ext cx="4526280" cy="290348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596128" y="1170432"/>
            <a:ext cx="5715000" cy="2331720"/>
          </a:xfrm>
          <a:prstGeom prst="rect">
            <a:avLst/>
          </a:prstGeom>
          <a:noFill/>
        </p:spPr>
        <p:txBody>
          <a:bodyPr wrap="square" lIns="109728" rIns="73152" tIns="54864" bIns="54864">
            <a:normAutofit/>
          </a:bodyPr>
          <a:lstStyle/>
          <a:p>
            <a:pPr>
              <a:spcAft>
                <a:spcPts val="600"/>
              </a:spcAft>
              <a:defRPr sz="1500">
                <a:solidFill>
                  <a:srgbClr val="1F2933"/>
                </a:solidFill>
                <a:latin typeface="PingFang SC"/>
              </a:defRPr>
            </a:pPr>
            <a:r>
              <a:t>majors、courses、major_leads 表达专业、课程和负责人。</a:t>
            </a:r>
          </a:p>
          <a:p>
            <a:pPr>
              <a:spcAft>
                <a:spcPts val="600"/>
              </a:spcAft>
              <a:defRPr sz="1500">
                <a:solidFill>
                  <a:srgbClr val="1F2933"/>
                </a:solidFill>
                <a:latin typeface="PingFang SC"/>
              </a:defRPr>
            </a:pPr>
            <a:r>
              <a:t>course_resources 保存资源类型、状态、审核字段、发布字段和作者。</a:t>
            </a:r>
          </a:p>
          <a:p>
            <a:pPr>
              <a:spcAft>
                <a:spcPts val="600"/>
              </a:spcAft>
              <a:defRPr sz="1500">
                <a:solidFill>
                  <a:srgbClr val="1F2933"/>
                </a:solidFill>
                <a:latin typeface="PingFang SC"/>
              </a:defRPr>
            </a:pPr>
            <a:r>
              <a:t>文件按 sha256 去重，外链按规范化 URL 去重。</a:t>
            </a:r>
          </a:p>
          <a:p>
            <a:pPr>
              <a:spcAft>
                <a:spcPts val="600"/>
              </a:spcAft>
              <a:defRPr sz="1500">
                <a:solidFill>
                  <a:srgbClr val="1F2933"/>
                </a:solidFill>
                <a:latin typeface="PingFang SC"/>
              </a:defRPr>
            </a:pPr>
            <a:r>
              <a:t>下载事件和积分事件支撑排行榜与追溯。</a:t>
            </a:r>
          </a:p>
        </p:txBody>
      </p:sp>
      <p:sp>
        <p:nvSpPr>
          <p:cNvPr id="9" name="Rectangle 8"/>
          <p:cNvSpPr/>
          <p:nvPr/>
        </p:nvSpPr>
        <p:spPr>
          <a:xfrm>
            <a:off x="5596128" y="4069080"/>
            <a:ext cx="5715000" cy="1325880"/>
          </a:xfrm>
          <a:prstGeom prst="rect">
            <a:avLst/>
          </a:prstGeom>
          <a:solidFill>
            <a:srgbClr val="F3F6FA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705856" y="4178808"/>
            <a:ext cx="5495544" cy="1106424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950" b="0">
                <a:solidFill>
                  <a:srgbClr val="1F2933"/>
                </a:solidFill>
                <a:latin typeface="Consolas"/>
              </a:rPr>
              <a:t>foreign key (course_id, major_id)
  references public.courses(id, major_id);
create unique index ... on course_resources(course_id, sha256)
  where deleted_at is null and resource_type = 'file';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9/12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961120" cy="329184"/>
          </a:xfrm>
          <a:prstGeom prst="rect">
            <a:avLst/>
          </a:prstGeom>
          <a:noFill/>
        </p:spPr>
        <p:txBody>
          <a:bodyPr wrap="square" lIns="36576" rIns="36576" tIns="27432" bIns="27432" anchor="ctr">
            <a:norm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</a:rPr>
              <a:t>课程资源：运行验证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0" y="164592"/>
            <a:ext cx="224028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1050" b="0">
                <a:solidFill>
                  <a:srgbClr val="FFFFFF"/>
                </a:solidFill>
                <a:latin typeface="PingFang SC"/>
              </a:rPr>
              <a:t>课程资源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291072"/>
            <a:ext cx="11384280" cy="9144"/>
          </a:xfrm>
          <a:prstGeom prst="rect">
            <a:avLst/>
          </a:prstGeom>
          <a:solidFill>
            <a:srgbClr val="C9D4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3232" y="1078992"/>
            <a:ext cx="5074920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resource-publish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373" y="1078992"/>
            <a:ext cx="5000636" cy="315468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172200" y="1078992"/>
            <a:ext cx="5074920" cy="3154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resource-scorebo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9341" y="1078992"/>
            <a:ext cx="5000636" cy="31546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7240" y="4709160"/>
            <a:ext cx="4956048" cy="530352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350" b="0">
                <a:solidFill>
                  <a:srgbClr val="1F2933"/>
                </a:solidFill>
                <a:latin typeface="PingFang SC"/>
              </a:rPr>
              <a:t>资源发布详情：课程、专业、类型、审核时间、发布时间、作者和下载次数可回显。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36208" y="4709160"/>
            <a:ext cx="4956048" cy="530352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l"/>
            <a:r>
              <a:rPr sz="1350" b="0">
                <a:solidFill>
                  <a:srgbClr val="1F2933"/>
                </a:solidFill>
                <a:latin typeface="PingFang SC"/>
              </a:rPr>
              <a:t>积分与下载榜：下载事件支撑资源榜，积分事件聚合出用户榜。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10/12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961120" cy="329184"/>
          </a:xfrm>
          <a:prstGeom prst="rect">
            <a:avLst/>
          </a:prstGeom>
          <a:noFill/>
        </p:spPr>
        <p:txBody>
          <a:bodyPr wrap="square" lIns="36576" rIns="36576" tIns="27432" bIns="27432" anchor="ctr">
            <a:norm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</a:rPr>
              <a:t>录制时的代码展示顺序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0" y="164592"/>
            <a:ext cx="224028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1050" b="0">
                <a:solidFill>
                  <a:srgbClr val="FFFFFF"/>
                </a:solidFill>
                <a:latin typeface="PingFang SC"/>
              </a:rPr>
              <a:t>代码定位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291072"/>
            <a:ext cx="11384280" cy="9144"/>
          </a:xfrm>
          <a:prstGeom prst="rect">
            <a:avLst/>
          </a:prstGeom>
          <a:solidFill>
            <a:srgbClr val="C9D4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13232" y="1143000"/>
          <a:ext cx="10744199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519"/>
                <a:gridCol w="8869680"/>
              </a:tblGrid>
              <a:tr h="7772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PingFang SC"/>
                        </a:defRPr>
                      </a:pPr>
                      <a:r>
                        <a:t>子模块</a:t>
                      </a:r>
                    </a:p>
                  </a:txBody>
                  <a:tcPr marL="54864" marR="54864" marT="36576" marB="36576">
                    <a:solidFill>
                      <a:srgbClr val="1F4E7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PingFang SC"/>
                        </a:defRPr>
                      </a:pPr>
                      <a:r>
                        <a:t>展示重点</a:t>
                      </a:r>
                    </a:p>
                  </a:txBody>
                  <a:tcPr marL="54864" marR="54864" marT="36576" marB="36576">
                    <a:solidFill>
                      <a:srgbClr val="1F4E79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平台基础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profiles、user_roles、department_closure、audit_logs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功能房预约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排斥约束、参与人延迟触发器、assertNoTimeOverlap()、创建预约事务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课程资源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复合外键、字段互斥、去重索引、积分事件表、审核通过事务</a:t>
                      </a:r>
                    </a:p>
                  </a:txBody>
                  <a:tcPr marL="54864" marR="54864" marT="36576" marB="36576"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运行验证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 b="0">
                          <a:solidFill>
                            <a:srgbClr val="1F2933"/>
                          </a:solidFill>
                          <a:latin typeface="PingFang SC"/>
                        </a:defRPr>
                      </a:pPr>
                      <a:r>
                        <a:t>用户/部门/角色、预约/冲突/审核、资源发布/积分榜截图</a:t>
                      </a:r>
                    </a:p>
                  </a:txBody>
                  <a:tcPr marL="54864" marR="54864" marT="36576" marB="36576">
                    <a:solidFill>
                      <a:srgbClr val="F3F6FA"/>
                    </a:solidFill>
                  </a:tcPr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13232" y="5440680"/>
            <a:ext cx="10744200" cy="475488"/>
          </a:xfrm>
          <a:prstGeom prst="rect">
            <a:avLst/>
          </a:prstGeom>
          <a:solidFill>
            <a:srgbClr val="F3F6FA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14400" y="5596128"/>
            <a:ext cx="10287000" cy="201168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ctr"/>
            <a:r>
              <a:rPr sz="1350" b="1">
                <a:solidFill>
                  <a:srgbClr val="1F4E79"/>
                </a:solidFill>
                <a:latin typeface="PingFang SC"/>
              </a:rPr>
              <a:t>原则：不逐行读代码，只说明它把哪个需求规则落实成数据库约束或事务。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11/12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566928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8961120" cy="329184"/>
          </a:xfrm>
          <a:prstGeom prst="rect">
            <a:avLst/>
          </a:prstGeom>
          <a:noFill/>
        </p:spPr>
        <p:txBody>
          <a:bodyPr wrap="square" lIns="36576" rIns="36576" tIns="27432" bIns="27432" anchor="ctr">
            <a:norm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PingFang SC"/>
              </a:rPr>
              <a:t>总结与后续改进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509760" y="164592"/>
            <a:ext cx="2240280" cy="22860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1050" b="0">
                <a:solidFill>
                  <a:srgbClr val="FFFFFF"/>
                </a:solidFill>
                <a:latin typeface="PingFang SC"/>
              </a:rPr>
              <a:t>总结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411480" y="6291072"/>
            <a:ext cx="11384280" cy="9144"/>
          </a:xfrm>
          <a:prstGeom prst="rect">
            <a:avLst/>
          </a:prstGeom>
          <a:solidFill>
            <a:srgbClr val="C9D4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10561320" cy="2011680"/>
          </a:xfrm>
          <a:prstGeom prst="rect">
            <a:avLst/>
          </a:prstGeom>
          <a:noFill/>
        </p:spPr>
        <p:txBody>
          <a:bodyPr wrap="square" lIns="109728" rIns="73152" tIns="54864" bIns="54864">
            <a:normAutofit/>
          </a:bodyPr>
          <a:lstStyle/>
          <a:p>
            <a:pPr>
              <a:spcAft>
                <a:spcPts val="600"/>
              </a:spcAft>
              <a:defRPr sz="1700">
                <a:solidFill>
                  <a:srgbClr val="1F2933"/>
                </a:solidFill>
                <a:latin typeface="PingFang SC"/>
              </a:defRPr>
            </a:pPr>
            <a:r>
              <a:t>已完成：需求分析、E-R 建模、关系模式、约束、索引、触发器、事务与运行验证。</a:t>
            </a:r>
          </a:p>
          <a:p>
            <a:pPr>
              <a:spcAft>
                <a:spcPts val="600"/>
              </a:spcAft>
              <a:defRPr sz="1700">
                <a:solidFill>
                  <a:srgbClr val="1F2933"/>
                </a:solidFill>
                <a:latin typeface="PingFang SC"/>
              </a:defRPr>
            </a:pPr>
            <a:r>
              <a:t>主要收获：数据库不仅保存数据，也应主动维护业务规则和统计事实。</a:t>
            </a:r>
          </a:p>
          <a:p>
            <a:pPr>
              <a:spcAft>
                <a:spcPts val="600"/>
              </a:spcAft>
              <a:defRPr sz="1700">
                <a:solidFill>
                  <a:srgbClr val="1F2933"/>
                </a:solidFill>
                <a:latin typeface="PingFang SC"/>
              </a:defRPr>
            </a:pPr>
            <a:r>
              <a:t>后续改进：补充大数据量执行计划，整理视图/物化视图，完善封禁与审计追踪。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22960" y="4069080"/>
            <a:ext cx="10561320" cy="777240"/>
          </a:xfrm>
          <a:prstGeom prst="rect">
            <a:avLst/>
          </a:prstGeom>
          <a:solidFill>
            <a:srgbClr val="F3F6FA"/>
          </a:solidFill>
          <a:ln w="12700">
            <a:solidFill>
              <a:srgbClr val="C9D4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4128" y="4315968"/>
            <a:ext cx="10149840" cy="27432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ctr"/>
            <a:r>
              <a:rPr sz="1450" b="1">
                <a:solidFill>
                  <a:srgbClr val="1F4E79"/>
                </a:solidFill>
                <a:latin typeface="PingFang SC"/>
              </a:rPr>
              <a:t>一句话总结：这个项目围绕三个业务主线，把关系模式、约束、触发器、索引、事务和复杂查询落实到了可运行系统中。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5577840"/>
            <a:ext cx="10561320" cy="347472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ctr"/>
            <a:r>
              <a:rPr sz="2000" b="1">
                <a:solidFill>
                  <a:srgbClr val="1F4E79"/>
                </a:solidFill>
                <a:latin typeface="PingFang SC"/>
              </a:rPr>
              <a:t>谢谢老师观看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01400" y="6419088"/>
            <a:ext cx="502920" cy="182880"/>
          </a:xfrm>
          <a:prstGeom prst="rect">
            <a:avLst/>
          </a:prstGeom>
          <a:noFill/>
        </p:spPr>
        <p:txBody>
          <a:bodyPr wrap="square" lIns="36576" rIns="36576" tIns="27432" bIns="27432" anchor="t">
            <a:normAutofit/>
          </a:bodyPr>
          <a:lstStyle/>
          <a:p>
            <a:pPr algn="r"/>
            <a:r>
              <a:rPr sz="900" b="0">
                <a:solidFill>
                  <a:srgbClr val="5B677A"/>
                </a:solidFill>
                <a:latin typeface="PingFang SC"/>
              </a:rPr>
              <a:t>12/12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某同学</cp:lastModifiedBy>
  <cp:revision>1</cp:revision>
  <dcterms:created xsi:type="dcterms:W3CDTF">2013-01-27T09:14:16Z</dcterms:created>
  <dcterms:modified xsi:type="dcterms:W3CDTF">2013-01-27T09:15:58Z</dcterms:modified>
  <cp:category/>
</cp:coreProperties>
</file>